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5"/>
  </p:notesMasterIdLst>
  <p:sldIdLst>
    <p:sldId id="258" r:id="rId2"/>
    <p:sldId id="333" r:id="rId3"/>
    <p:sldId id="336" r:id="rId4"/>
    <p:sldId id="339" r:id="rId5"/>
    <p:sldId id="340" r:id="rId6"/>
    <p:sldId id="341" r:id="rId7"/>
    <p:sldId id="343" r:id="rId8"/>
    <p:sldId id="345" r:id="rId9"/>
    <p:sldId id="346" r:id="rId10"/>
    <p:sldId id="303" r:id="rId11"/>
    <p:sldId id="304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  <p:sldId id="367" r:id="rId28"/>
    <p:sldId id="368" r:id="rId29"/>
    <p:sldId id="369" r:id="rId30"/>
    <p:sldId id="370" r:id="rId31"/>
    <p:sldId id="371" r:id="rId32"/>
    <p:sldId id="372" r:id="rId33"/>
    <p:sldId id="373" r:id="rId34"/>
    <p:sldId id="374" r:id="rId35"/>
    <p:sldId id="375" r:id="rId36"/>
    <p:sldId id="376" r:id="rId37"/>
    <p:sldId id="377" r:id="rId38"/>
    <p:sldId id="378" r:id="rId39"/>
    <p:sldId id="379" r:id="rId40"/>
    <p:sldId id="380" r:id="rId41"/>
    <p:sldId id="381" r:id="rId42"/>
    <p:sldId id="382" r:id="rId43"/>
    <p:sldId id="383" r:id="rId44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19.04.2018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D7C931-B378-4056-9174-A41B2C1F4562}" type="slidenum">
              <a:rPr lang="en-GB" sz="1200"/>
              <a:pPr algn="r"/>
              <a:t>2</a:t>
            </a:fld>
            <a:endParaRPr lang="en-GB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44B7D5-F82A-4CA8-BFCA-B88965E2D2DB}" type="slidenum">
              <a:rPr lang="en-GB" smtClean="0">
                <a:latin typeface="Times New Roman" pitchFamily="18" charset="0"/>
              </a:rPr>
              <a:pPr/>
              <a:t>12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0B744-94E0-4972-AA93-90CE0E5CDBB6}" type="slidenum">
              <a:rPr lang="en-GB" smtClean="0">
                <a:latin typeface="Times New Roman" pitchFamily="18" charset="0"/>
              </a:rPr>
              <a:pPr/>
              <a:t>13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6C9208-6F0B-4F41-AAE6-1ED6BB5C5CC9}" type="slidenum">
              <a:rPr lang="en-GB" smtClean="0">
                <a:latin typeface="Times New Roman" pitchFamily="18" charset="0"/>
              </a:rPr>
              <a:pPr/>
              <a:t>14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A5A9E4-AF7C-41F6-B5D6-3813AF912992}" type="slidenum">
              <a:rPr lang="en-GB" smtClean="0">
                <a:latin typeface="Times New Roman" pitchFamily="18" charset="0"/>
              </a:rPr>
              <a:pPr/>
              <a:t>15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F013A3-FA2A-454E-85A5-F3A5597089CB}" type="slidenum">
              <a:rPr lang="en-GB" smtClean="0">
                <a:latin typeface="Times New Roman" pitchFamily="18" charset="0"/>
              </a:rPr>
              <a:pPr/>
              <a:t>16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528929-F969-4490-81BB-123432CD4063}" type="slidenum">
              <a:rPr lang="en-GB" smtClean="0">
                <a:latin typeface="Times New Roman" pitchFamily="18" charset="0"/>
              </a:rPr>
              <a:pPr/>
              <a:t>17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6D0BE-706B-47B7-8C47-194277419910}" type="slidenum">
              <a:rPr lang="en-GB" smtClean="0">
                <a:latin typeface="Times New Roman" pitchFamily="18" charset="0"/>
              </a:rPr>
              <a:pPr/>
              <a:t>18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1CB0A4-AC22-4CA9-8CC2-9EFA4E991544}" type="slidenum">
              <a:rPr lang="en-GB" smtClean="0">
                <a:latin typeface="Times New Roman" pitchFamily="18" charset="0"/>
              </a:rPr>
              <a:pPr/>
              <a:t>19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5DC632-DF40-4243-932C-2ECE973E54E9}" type="slidenum">
              <a:rPr lang="en-GB" smtClean="0">
                <a:latin typeface="Times New Roman" pitchFamily="18" charset="0"/>
              </a:rPr>
              <a:pPr/>
              <a:t>20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1C5D5-3406-47B5-9B02-BE1F7B4936C4}" type="slidenum">
              <a:rPr lang="en-GB" smtClean="0">
                <a:latin typeface="Times New Roman" pitchFamily="18" charset="0"/>
              </a:rPr>
              <a:pPr/>
              <a:t>21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737ADD0-42F1-4120-B80C-9C0FF1AF18E8}" type="slidenum">
              <a:rPr lang="en-GB" sz="1200"/>
              <a:pPr algn="r"/>
              <a:t>4</a:t>
            </a:fld>
            <a:endParaRPr lang="en-GB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26EDBE-6083-4FCD-BFD2-205C4FA852EB}" type="slidenum">
              <a:rPr lang="en-GB" smtClean="0">
                <a:latin typeface="Times New Roman" pitchFamily="18" charset="0"/>
              </a:rPr>
              <a:pPr/>
              <a:t>22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F8CEB-5A55-4151-8120-A807C74AADEB}" type="slidenum">
              <a:rPr lang="en-GB" smtClean="0">
                <a:latin typeface="Times New Roman" pitchFamily="18" charset="0"/>
              </a:rPr>
              <a:pPr/>
              <a:t>23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0B3860-7975-400C-A183-C1D6B488F37E}" type="slidenum">
              <a:rPr lang="en-GB" smtClean="0">
                <a:latin typeface="Times New Roman" pitchFamily="18" charset="0"/>
              </a:rPr>
              <a:pPr/>
              <a:t>24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C7CE9-3F8B-4E07-9D13-5B5F70EB71E6}" type="slidenum">
              <a:rPr lang="en-GB" smtClean="0">
                <a:latin typeface="Times New Roman" pitchFamily="18" charset="0"/>
              </a:rPr>
              <a:pPr/>
              <a:t>28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ABBCD9-FD8C-409C-9BBC-2AB62FD8DC5F}" type="slidenum">
              <a:rPr lang="en-GB" smtClean="0">
                <a:latin typeface="Times New Roman" pitchFamily="18" charset="0"/>
              </a:rPr>
              <a:pPr/>
              <a:t>29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12E1A-6BBB-4CA9-ADA7-8B5F42D9F53D}" type="slidenum">
              <a:rPr lang="en-GB" smtClean="0">
                <a:latin typeface="Times New Roman" pitchFamily="18" charset="0"/>
              </a:rPr>
              <a:pPr/>
              <a:t>30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DCA483-400E-4D27-B8B6-03BA85A8C7FE}" type="slidenum">
              <a:rPr lang="en-GB" smtClean="0">
                <a:latin typeface="Times New Roman" pitchFamily="18" charset="0"/>
              </a:rPr>
              <a:pPr/>
              <a:t>31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79DA32-A3BD-48DB-ADD4-2C245483A609}" type="slidenum">
              <a:rPr lang="en-GB" smtClean="0">
                <a:latin typeface="Times New Roman" pitchFamily="18" charset="0"/>
              </a:rPr>
              <a:pPr/>
              <a:t>32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8E42A3-B43E-4365-B872-8DE9645B389E}" type="slidenum">
              <a:rPr lang="en-GB" smtClean="0">
                <a:latin typeface="Times New Roman" pitchFamily="18" charset="0"/>
              </a:rPr>
              <a:pPr/>
              <a:t>33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4B607-64E0-4D1C-9C27-AC6D420703FF}" type="slidenum">
              <a:rPr lang="en-GB" smtClean="0">
                <a:latin typeface="Times New Roman" pitchFamily="18" charset="0"/>
              </a:rPr>
              <a:pPr/>
              <a:t>34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E5C4A0-B82A-42BC-8B31-C73DC45DF67F}" type="slidenum">
              <a:rPr lang="en-GB" sz="1200"/>
              <a:pPr algn="r"/>
              <a:t>5</a:t>
            </a:fld>
            <a:endParaRPr lang="en-GB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62C6B2-4322-4ECE-83FE-4B11B91A9EDB}" type="slidenum">
              <a:rPr lang="en-GB" smtClean="0">
                <a:latin typeface="Times New Roman" pitchFamily="18" charset="0"/>
              </a:rPr>
              <a:pPr/>
              <a:t>35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351002-CB7E-4B4F-81D8-D3B29EAF80BA}" type="slidenum">
              <a:rPr lang="en-GB" smtClean="0">
                <a:latin typeface="Times New Roman" pitchFamily="18" charset="0"/>
              </a:rPr>
              <a:pPr/>
              <a:t>36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7F7503-1051-4709-959F-A84AF1DE0E3F}" type="slidenum">
              <a:rPr lang="en-GB" smtClean="0">
                <a:latin typeface="Times New Roman" pitchFamily="18" charset="0"/>
              </a:rPr>
              <a:pPr/>
              <a:t>37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67B30D-345C-4E9D-93DC-16D804A1E0ED}" type="slidenum">
              <a:rPr lang="en-GB" smtClean="0">
                <a:latin typeface="Times New Roman" pitchFamily="18" charset="0"/>
              </a:rPr>
              <a:pPr/>
              <a:t>38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331E4-8EA7-42E8-9B77-10DEEFEC02DB}" type="slidenum">
              <a:rPr lang="en-GB" smtClean="0">
                <a:latin typeface="Times New Roman" pitchFamily="18" charset="0"/>
              </a:rPr>
              <a:pPr/>
              <a:t>39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1B4B57-B882-45C8-BFCC-3AEC5B9BD56D}" type="slidenum">
              <a:rPr lang="en-GB" smtClean="0">
                <a:latin typeface="Times New Roman" pitchFamily="18" charset="0"/>
              </a:rPr>
              <a:pPr/>
              <a:t>40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E8007C-BEB1-4B40-93A3-9847DB33F2FB}" type="slidenum">
              <a:rPr lang="en-GB" smtClean="0">
                <a:latin typeface="Times New Roman" pitchFamily="18" charset="0"/>
              </a:rPr>
              <a:pPr/>
              <a:t>41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331E4-8EA7-42E8-9B77-10DEEFEC02DB}" type="slidenum">
              <a:rPr lang="en-GB" smtClean="0">
                <a:latin typeface="Times New Roman" pitchFamily="18" charset="0"/>
              </a:rPr>
              <a:pPr/>
              <a:t>42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19CFE65-BE0F-422B-8215-874045440E3D}" type="slidenum">
              <a:rPr lang="en-GB" sz="1200"/>
              <a:pPr algn="r"/>
              <a:t>6</a:t>
            </a:fld>
            <a:endParaRPr lang="en-GB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9AF281E-9131-42D9-8477-B0464F428D6F}" type="slidenum">
              <a:rPr lang="en-GB" sz="1200"/>
              <a:pPr algn="r"/>
              <a:t>7</a:t>
            </a:fld>
            <a:endParaRPr lang="en-GB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0D577E7-36C0-42F0-9E20-E89B7B993C3F}" type="slidenum">
              <a:rPr lang="en-GB" sz="1200"/>
              <a:pPr algn="r"/>
              <a:t>8</a:t>
            </a:fld>
            <a:endParaRPr lang="en-GB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F70BBC1-9C1B-43E9-AC31-4816D38A62CE}" type="slidenum">
              <a:rPr lang="en-GB" sz="1200"/>
              <a:pPr algn="r"/>
              <a:t>9</a:t>
            </a:fld>
            <a:endParaRPr lang="en-GB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5B7AB50-21F5-4548-8C31-3D1ABF515F21}" type="slidenum">
              <a:rPr lang="en-GB" sz="1200"/>
              <a:pPr algn="r"/>
              <a:t>10</a:t>
            </a:fld>
            <a:endParaRPr lang="en-GB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00AD6FA-25BF-4D87-9E76-ACA44D00882C}" type="slidenum">
              <a:rPr lang="en-GB" sz="1200"/>
              <a:pPr algn="r"/>
              <a:t>11</a:t>
            </a:fld>
            <a:endParaRPr lang="en-GB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19.04.2018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19.04.2018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19.04.2018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19.04.2018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19.04.2018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19.04.2018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19.04.2018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0.png"/><Relationship Id="rId7" Type="http://schemas.openxmlformats.org/officeDocument/2006/relationships/image" Target="../media/image1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4.wmf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Digiasjaajamise ja digiarhiveerimise </a:t>
            </a:r>
            <a:r>
              <a:rPr lang="et-EE" b="1" dirty="0" smtClean="0">
                <a:solidFill>
                  <a:srgbClr val="C00000"/>
                </a:solidFill>
              </a:rPr>
              <a:t>turve</a:t>
            </a: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ICM0018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Küberturbe arhitektuur, loeng 10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12. aprill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8915400" cy="1219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Digiallkirjaga (e-allkirjaga) digidokument koos </a:t>
            </a:r>
            <a:r>
              <a:rPr lang="sv-SE" sz="4000" b="1" dirty="0" smtClean="0">
                <a:solidFill>
                  <a:srgbClr val="C00000"/>
                </a:solidFill>
              </a:rPr>
              <a:t>vajalike (lisa)</a:t>
            </a:r>
            <a:r>
              <a:rPr lang="et-EE" sz="4000" b="1" dirty="0" smtClean="0">
                <a:solidFill>
                  <a:srgbClr val="C00000"/>
                </a:solidFill>
              </a:rPr>
              <a:t>rekvisiitidega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5" name="Picture 4" descr="a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420888"/>
            <a:ext cx="9144000" cy="301199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381000"/>
            <a:ext cx="8807896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Sertifitseerimise </a:t>
            </a:r>
            <a:r>
              <a:rPr lang="et-EE" sz="4000" b="1" dirty="0" err="1" smtClean="0">
                <a:solidFill>
                  <a:srgbClr val="C00000"/>
                </a:solidFill>
              </a:rPr>
              <a:t>taristu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86106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Sertifitseerimise taristu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certification infrastructure</a:t>
            </a:r>
            <a:r>
              <a:rPr lang="et-EE" sz="2600" dirty="0">
                <a:latin typeface="Arial" charset="0"/>
              </a:rPr>
              <a:t>) ehk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avaliku võtme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taristu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public key infrastructure, PKI</a:t>
            </a:r>
            <a:r>
              <a:rPr lang="et-EE" sz="2600" dirty="0">
                <a:latin typeface="Arial" charset="0"/>
              </a:rPr>
              <a:t>) kujutab endast digiallkirja andmiseks ja kontrollimiseks vajaminevaid teenuseid, mida on viis: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privaatvõtit sisaldav seade + korraldus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sertifitseerimisteenus</a:t>
            </a:r>
          </a:p>
          <a:p>
            <a:pPr marL="266700" indent="-266700">
              <a:spcBef>
                <a:spcPct val="2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sertifitseerimisteenuse juures 24/7 toimiv kehtivuskinnituse teenus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ajatempli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teenus (24/7)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179388" indent="-179388">
              <a:spcBef>
                <a:spcPct val="2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teenuste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korraldamise ja koordineerimise teenus </a:t>
            </a:r>
            <a:r>
              <a:rPr lang="et-EE" sz="2600" dirty="0">
                <a:latin typeface="Arial" charset="0"/>
              </a:rPr>
              <a:t>(tavaliselt riiklik)</a:t>
            </a:r>
            <a:endParaRPr lang="en-GB" sz="2600" dirty="0">
              <a:latin typeface="Arial" charset="0"/>
            </a:endParaRPr>
          </a:p>
        </p:txBody>
      </p:sp>
      <p:sp>
        <p:nvSpPr>
          <p:cNvPr id="1165316" name="Text Box 4"/>
          <p:cNvSpPr txBox="1">
            <a:spLocks noChangeArrowheads="1"/>
          </p:cNvSpPr>
          <p:nvPr/>
        </p:nvSpPr>
        <p:spPr bwMode="auto">
          <a:xfrm>
            <a:off x="838200" y="5715000"/>
            <a:ext cx="73152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Digiallkirja turvaliseks andmiseks on hädavajalik kõigi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viie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teenuse toimimine</a:t>
            </a:r>
            <a:endParaRPr lang="en-GB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Digiallkirja eelised</a:t>
            </a:r>
            <a:r>
              <a:rPr lang="sv-SE" sz="3600" b="1" dirty="0">
                <a:solidFill>
                  <a:srgbClr val="C00000"/>
                </a:solidFill>
              </a:rPr>
              <a:t>, I</a:t>
            </a:r>
            <a:r>
              <a:rPr lang="et-EE" sz="3600" b="1" dirty="0">
                <a:solidFill>
                  <a:srgbClr val="C00000"/>
                </a:solidFill>
              </a:rPr>
              <a:t> 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23528" y="948690"/>
            <a:ext cx="8382000" cy="524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Võib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olla kindel, et digiallkirjas sisalduvale nimele vastab tõepoolest füüsiline isik, kel on olemas riigis kehtiv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identiteet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. Seda on alati usaldatav osapool — sertifitseerimisteenuse osutaja — kontrollinud ja isiku tuvastanud</a:t>
            </a:r>
            <a:endParaRPr lang="en-GB" dirty="0">
              <a:solidFill>
                <a:srgbClr val="0070C0"/>
              </a:solidFill>
            </a:endParaRPr>
          </a:p>
          <a:p>
            <a:pPr marL="450850">
              <a:spcBef>
                <a:spcPct val="50000"/>
              </a:spcBef>
            </a:pPr>
            <a:r>
              <a:rPr lang="et-EE" sz="2600" dirty="0" smtClean="0">
                <a:latin typeface="Arial" charset="0"/>
              </a:rPr>
              <a:t>Paberdokumendi </a:t>
            </a:r>
            <a:r>
              <a:rPr lang="et-EE" sz="2600" dirty="0">
                <a:latin typeface="Arial" charset="0"/>
              </a:rPr>
              <a:t>ja omakäelise allkirjaga see nii ei ole — seal saab igaüks suvalise nime all allkirja anda ja dokumendist ning allkirjast ei selgu, kas selline isik üldse </a:t>
            </a:r>
            <a:r>
              <a:rPr lang="et-EE" sz="2600" dirty="0" smtClean="0">
                <a:latin typeface="Arial" charset="0"/>
              </a:rPr>
              <a:t>leidub </a:t>
            </a:r>
            <a:r>
              <a:rPr lang="et-EE" sz="2600" dirty="0">
                <a:latin typeface="Arial" charset="0"/>
              </a:rPr>
              <a:t>või mitte. See vajab eriuuringuid ning täiendavat </a:t>
            </a:r>
            <a:r>
              <a:rPr lang="et-EE" sz="2600" dirty="0" smtClean="0">
                <a:latin typeface="Arial" charset="0"/>
              </a:rPr>
              <a:t>teavet.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NB! Omadus ei kehti nende sertifitseerimiskeskuse poliitikate korral, kus lubatakse pseudoinüüme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Digiallkirja eelised</a:t>
            </a:r>
            <a:r>
              <a:rPr lang="sv-SE" sz="3600" b="1" dirty="0">
                <a:solidFill>
                  <a:srgbClr val="C00000"/>
                </a:solidFill>
              </a:rPr>
              <a:t>, II</a:t>
            </a:r>
            <a:r>
              <a:rPr lang="et-EE" sz="3600" b="1" dirty="0">
                <a:solidFill>
                  <a:srgbClr val="C00000"/>
                </a:solidFill>
              </a:rPr>
              <a:t> 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04800" y="1066800"/>
            <a:ext cx="8382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2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igi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okument on allkirjastatud tõesti selle isiku poolt, kelle nimi digiallkirjas — täpsemalt sellele lisanduvas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kehtivus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kinnituses leiduvas sertifikaadis — sisaldub</a:t>
            </a:r>
            <a:r>
              <a:rPr lang="et-EE" sz="2800" b="1" dirty="0">
                <a:solidFill>
                  <a:schemeClr val="folHlink"/>
                </a:solidFill>
                <a:latin typeface="Arial" charset="0"/>
              </a:rPr>
              <a:t>.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Vaid erandjuhul, kui privaatvõti on väljunud selle kasutaja ainuvaldusest, ei pea see paika</a:t>
            </a:r>
            <a:endParaRPr lang="en-GB" dirty="0">
              <a:solidFill>
                <a:schemeClr val="folHlink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     Paberdokumendil kasutatavat omakäelist allkirja saab seevastu pika harjutamise peale küllalt hästi järgi teha, nii et ka käekirjaeksperdil on seda raske </a:t>
            </a:r>
            <a:r>
              <a:rPr lang="et-EE" sz="2600" dirty="0" smtClean="0">
                <a:latin typeface="Arial" charset="0"/>
              </a:rPr>
              <a:t>tuvastada (tavaline usaldusväärsusprotsent on 98-99)</a:t>
            </a:r>
            <a:endParaRPr lang="en-GB" sz="2600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endParaRPr lang="en-GB" sz="2800" b="1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659688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Digiallkirja eelised</a:t>
            </a:r>
            <a:r>
              <a:rPr lang="sv-SE" sz="4000" b="1" dirty="0">
                <a:solidFill>
                  <a:srgbClr val="C00000"/>
                </a:solidFill>
              </a:rPr>
              <a:t>, III</a:t>
            </a:r>
            <a:r>
              <a:rPr lang="et-EE" sz="4000" b="1" dirty="0">
                <a:solidFill>
                  <a:srgbClr val="C00000"/>
                </a:solidFill>
              </a:rPr>
              <a:t> </a:t>
            </a:r>
            <a:endParaRPr lang="et-EE" sz="40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04800" y="1066800"/>
            <a:ext cx="8382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3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Alati saab absoluutselt kindlalt väita, et peale allkirja andmist ei ole digiallkirjaga varustatud digidokumenti enam muudetud. </a:t>
            </a:r>
            <a:r>
              <a:rPr lang="et-EE" sz="2800" dirty="0">
                <a:latin typeface="Arial" charset="0"/>
              </a:rPr>
              <a:t>Seda tagavad digiallkirja aluseks olevad matemaatilised </a:t>
            </a:r>
            <a:r>
              <a:rPr lang="et-EE" sz="2800" dirty="0" smtClean="0">
                <a:latin typeface="Arial" charset="0"/>
              </a:rPr>
              <a:t>seosed. 2048-bitise RSA korral on võltsimistõenäosus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2</a:t>
            </a:r>
            <a:r>
              <a:rPr lang="et-EE" sz="2800" b="1" i="1" baseline="30000" dirty="0" smtClean="0">
                <a:solidFill>
                  <a:srgbClr val="0070C0"/>
                </a:solidFill>
                <a:latin typeface="Arial" charset="0"/>
              </a:rPr>
              <a:t>-2048</a:t>
            </a:r>
            <a:endParaRPr lang="en-GB" b="1" i="1" baseline="30000" dirty="0">
              <a:solidFill>
                <a:srgbClr val="0070C0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    </a:t>
            </a:r>
          </a:p>
          <a:p>
            <a:pPr marL="457200" indent="-457200"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     Paberdokumendil kasutatakse selle välistamiseks spetsiaalseid võtteid, kuid siiski on tihti võimalik allakirjutatud dokumendile midagi veel lisada; seda eriti blankettide puhul</a:t>
            </a:r>
            <a:endParaRPr lang="en-GB" sz="2800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endParaRPr lang="en-GB" sz="28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Digiallkirja eelised</a:t>
            </a:r>
            <a:r>
              <a:rPr lang="sv-SE" sz="3600" b="1" dirty="0">
                <a:solidFill>
                  <a:srgbClr val="C00000"/>
                </a:solidFill>
              </a:rPr>
              <a:t>, IV</a:t>
            </a:r>
            <a:r>
              <a:rPr lang="et-EE" sz="3600" b="1" dirty="0">
                <a:solidFill>
                  <a:srgbClr val="C00000"/>
                </a:solidFill>
              </a:rPr>
              <a:t> 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04800" y="762000"/>
            <a:ext cx="8839200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4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Alati on võimalik kindlalt ja täpselt saada teada aega, millal dokumendile digiallkiri on antud. </a:t>
            </a:r>
            <a:r>
              <a:rPr lang="et-EE" sz="2800" dirty="0">
                <a:latin typeface="Arial" charset="0"/>
              </a:rPr>
              <a:t>Ajatempel on digitaalallkirja lahutamatu osa</a:t>
            </a:r>
            <a:endParaRPr lang="en-GB" dirty="0">
              <a:solidFill>
                <a:schemeClr val="folHlink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     Paberdokumendile kantud omakäelisel allkirjal </a:t>
            </a:r>
            <a:r>
              <a:rPr lang="et-EE" sz="2800" dirty="0" smtClean="0">
                <a:latin typeface="Arial" charset="0"/>
              </a:rPr>
              <a:t>ajahetke tõestuväärtusomadust </a:t>
            </a:r>
            <a:r>
              <a:rPr lang="et-EE" sz="2800" dirty="0">
                <a:latin typeface="Arial" charset="0"/>
              </a:rPr>
              <a:t>ei ole; reeglina võib allkirja kõrvale kirjutada suvalise kuupäeva. Ainus võimalus on kasutada tunnistajate või usaldatava kolmanda osapoole abi</a:t>
            </a:r>
          </a:p>
        </p:txBody>
      </p:sp>
      <p:sp>
        <p:nvSpPr>
          <p:cNvPr id="1211399" name="Text Box 7"/>
          <p:cNvSpPr txBox="1">
            <a:spLocks noChangeArrowheads="1"/>
          </p:cNvSpPr>
          <p:nvPr/>
        </p:nvSpPr>
        <p:spPr bwMode="auto">
          <a:xfrm>
            <a:off x="827584" y="4724400"/>
            <a:ext cx="808781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V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äidetu kehtib muidugi vaid siis, kui meil on olemas korralik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sertifitseerimise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taristu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ning 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usaldusväärne tarkvara</a:t>
            </a:r>
            <a:endParaRPr lang="et-EE" u="sng" dirty="0">
              <a:solidFill>
                <a:srgbClr val="0070C0"/>
              </a:solidFill>
              <a:latin typeface="Times New Roman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435280" cy="12954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Digiallkirja </a:t>
            </a:r>
            <a:r>
              <a:rPr lang="sv-SE" sz="3600" b="1" dirty="0">
                <a:solidFill>
                  <a:srgbClr val="C00000"/>
                </a:solidFill>
              </a:rPr>
              <a:t>esimene</a:t>
            </a:r>
            <a:r>
              <a:rPr lang="et-EE" sz="3600" b="1" dirty="0">
                <a:solidFill>
                  <a:srgbClr val="C00000"/>
                </a:solidFill>
              </a:rPr>
              <a:t> tõsine puudus  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13446" name="Text Box 6"/>
          <p:cNvSpPr txBox="1">
            <a:spLocks noChangeArrowheads="1"/>
          </p:cNvSpPr>
          <p:nvPr/>
        </p:nvSpPr>
        <p:spPr bwMode="auto">
          <a:xfrm>
            <a:off x="539552" y="1196752"/>
            <a:ext cx="76962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llkirja andmise õigus on varastatav koos privaatvõtmega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tuleb hoolega jälgida, et privaatvõti ei väljuks allkirja andja ainuvaldusest</a:t>
            </a:r>
            <a:endParaRPr lang="en-GB" sz="2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11560" y="3284984"/>
            <a:ext cx="8208912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Tegemist on olulisima ja tõsiseima riskiga digiallkirja kasutamise </a:t>
            </a:r>
            <a:r>
              <a:rPr lang="et-EE" sz="2600" dirty="0" smtClean="0">
                <a:latin typeface="Arial" charset="0"/>
              </a:rPr>
              <a:t>juures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Selle vastu võideldakse mitmete erimeetoditega</a:t>
            </a:r>
            <a:r>
              <a:rPr lang="sv-SE" sz="2600" dirty="0">
                <a:latin typeface="Arial" charset="0"/>
              </a:rPr>
              <a:t> (ja risk on viidud väga väikeseks</a:t>
            </a:r>
            <a:r>
              <a:rPr lang="sv-SE" sz="2600" dirty="0" smtClean="0">
                <a:latin typeface="Arial" charset="0"/>
              </a:rPr>
              <a:t>)</a:t>
            </a:r>
            <a:r>
              <a:rPr lang="et-EE" sz="2600" dirty="0" smtClean="0">
                <a:latin typeface="Arial" charset="0"/>
              </a:rPr>
              <a:t>.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Suurim risk on võimalik (null-päeva) pahavara, mis võtab arvutikonsooli enda kätte – aitab PIN-sõrmistikuga ID-kaardi lugeja</a:t>
            </a:r>
            <a:r>
              <a:rPr lang="et-EE" sz="2600" dirty="0" smtClean="0">
                <a:latin typeface="Arial" charset="0"/>
              </a:rPr>
              <a:t>. Seni pole vajadust tekkinud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604448" cy="12954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Digiallkirja </a:t>
            </a:r>
            <a:r>
              <a:rPr lang="sv-SE" sz="4000" b="1" dirty="0">
                <a:solidFill>
                  <a:srgbClr val="C00000"/>
                </a:solidFill>
              </a:rPr>
              <a:t>teine</a:t>
            </a:r>
            <a:r>
              <a:rPr lang="et-EE" sz="4000" b="1" dirty="0">
                <a:solidFill>
                  <a:srgbClr val="C00000"/>
                </a:solidFill>
              </a:rPr>
              <a:t> tõsine </a:t>
            </a:r>
            <a:r>
              <a:rPr lang="et-EE" sz="4000" b="1" dirty="0" smtClean="0">
                <a:solidFill>
                  <a:srgbClr val="C00000"/>
                </a:solidFill>
              </a:rPr>
              <a:t>puudus</a:t>
            </a:r>
            <a:r>
              <a:rPr lang="et-EE" b="1" dirty="0" smtClean="0">
                <a:solidFill>
                  <a:srgbClr val="C00000"/>
                </a:solidFill>
              </a:rPr>
              <a:t>  </a:t>
            </a:r>
            <a:endParaRPr lang="et-EE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15494" name="Text Box 6"/>
          <p:cNvSpPr txBox="1">
            <a:spLocks noChangeArrowheads="1"/>
          </p:cNvSpPr>
          <p:nvPr/>
        </p:nvSpPr>
        <p:spPr bwMode="auto">
          <a:xfrm>
            <a:off x="457200" y="1447800"/>
            <a:ext cx="7931224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Kui ei piirata allkirjastatava dokumendi vormingut, siis erinevad keskkonnad võivad dokumenti näidata erinevalt, st ei ole üheselt selge, millisele dokumendile (adekvaatkuvale) on allkiri antud</a:t>
            </a:r>
            <a:endParaRPr lang="en-GB" sz="2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67544" y="4267200"/>
            <a:ext cx="799288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dirty="0">
                <a:latin typeface="Arial" charset="0"/>
              </a:rPr>
              <a:t>Sellele on lihtne vasturohi: kasutada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tuntud ja avaliku kirjeldusega failivorminguid</a:t>
            </a:r>
            <a:r>
              <a:rPr lang="sv-SE" sz="2800" dirty="0">
                <a:latin typeface="Arial" charset="0"/>
              </a:rPr>
              <a:t>, mis säärased vaidlused </a:t>
            </a:r>
            <a:r>
              <a:rPr lang="sv-SE" sz="2800" dirty="0" smtClean="0">
                <a:latin typeface="Arial" charset="0"/>
              </a:rPr>
              <a:t>välistavad</a:t>
            </a:r>
            <a:r>
              <a:rPr lang="et-EE" sz="2800" dirty="0" smtClean="0">
                <a:latin typeface="Arial" charset="0"/>
              </a:rPr>
              <a:t>, samuti üldteadvustada riski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12954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t-EE" sz="4000" b="1" dirty="0">
                <a:solidFill>
                  <a:srgbClr val="C00000"/>
                </a:solidFill>
              </a:rPr>
              <a:t>Digiallkirja </a:t>
            </a:r>
            <a:r>
              <a:rPr lang="sv-SE" sz="4000" b="1" dirty="0">
                <a:solidFill>
                  <a:srgbClr val="C00000"/>
                </a:solidFill>
              </a:rPr>
              <a:t>kolmas</a:t>
            </a:r>
            <a:r>
              <a:rPr lang="et-EE" sz="4000" b="1" dirty="0">
                <a:solidFill>
                  <a:srgbClr val="C00000"/>
                </a:solidFill>
              </a:rPr>
              <a:t> </a:t>
            </a:r>
            <a:r>
              <a:rPr lang="et-EE" sz="4000" b="1" dirty="0" smtClean="0">
                <a:solidFill>
                  <a:srgbClr val="C00000"/>
                </a:solidFill>
              </a:rPr>
              <a:t>puudus</a:t>
            </a:r>
            <a:r>
              <a:rPr lang="sv-SE" sz="4000" b="1" dirty="0">
                <a:solidFill>
                  <a:srgbClr val="C00000"/>
                </a:solidFill>
              </a:rPr>
              <a:t>? </a:t>
            </a:r>
            <a:r>
              <a:rPr lang="sv-SE" sz="4000" b="1" dirty="0" smtClean="0">
                <a:solidFill>
                  <a:srgbClr val="C00000"/>
                </a:solidFill>
              </a:rPr>
              <a:t>(</a:t>
            </a:r>
            <a:r>
              <a:rPr lang="et-EE" sz="4000" b="1" dirty="0" smtClean="0">
                <a:solidFill>
                  <a:srgbClr val="C00000"/>
                </a:solidFill>
              </a:rPr>
              <a:t>pigem eripära</a:t>
            </a:r>
            <a:r>
              <a:rPr lang="sv-SE" sz="4000" b="1" dirty="0" smtClean="0">
                <a:solidFill>
                  <a:srgbClr val="C00000"/>
                </a:solidFill>
              </a:rPr>
              <a:t>)</a:t>
            </a:r>
            <a:r>
              <a:rPr lang="et-EE" b="1" dirty="0" smtClean="0">
                <a:solidFill>
                  <a:srgbClr val="C00000"/>
                </a:solidFill>
              </a:rPr>
              <a:t>  </a:t>
            </a:r>
            <a:endParaRPr lang="et-EE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17542" name="Text Box 6"/>
          <p:cNvSpPr txBox="1">
            <a:spLocks noChangeArrowheads="1"/>
          </p:cNvSpPr>
          <p:nvPr/>
        </p:nvSpPr>
        <p:spPr bwMode="auto">
          <a:xfrm>
            <a:off x="467544" y="1268760"/>
            <a:ext cx="769620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Digiallkirjastatud digidokument peab jääma kogu elutsükli lõpuni digitaalseks. </a:t>
            </a:r>
            <a:r>
              <a:rPr lang="sv-SE" sz="2800" dirty="0">
                <a:latin typeface="Arial" charset="0"/>
              </a:rPr>
              <a:t>Seda ei </a:t>
            </a:r>
            <a:r>
              <a:rPr lang="sv-SE" sz="2800" dirty="0" smtClean="0">
                <a:latin typeface="Arial" charset="0"/>
              </a:rPr>
              <a:t>saa</a:t>
            </a:r>
            <a:r>
              <a:rPr lang="et-EE" sz="2800" dirty="0" smtClean="0">
                <a:latin typeface="Arial" charset="0"/>
              </a:rPr>
              <a:t> hiljem muundada paberdokumendiks -</a:t>
            </a:r>
            <a:r>
              <a:rPr lang="sv-SE" sz="2800" dirty="0" smtClean="0"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koos allkirjaga välja printida nii, et tõstusväärtuse omadus paika jääks</a:t>
            </a:r>
            <a:endParaRPr lang="en-GB" sz="2800" dirty="0">
              <a:latin typeface="Arial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39552" y="3581400"/>
            <a:ext cx="860444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dirty="0">
                <a:latin typeface="Arial" charset="0"/>
              </a:rPr>
              <a:t>See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ei ole tegelikult puudus, see on eripära </a:t>
            </a:r>
            <a:r>
              <a:rPr lang="sv-SE" sz="2800" dirty="0">
                <a:latin typeface="Arial" charset="0"/>
                <a:cs typeface="Arial" charset="0"/>
              </a:rPr>
              <a:t>– </a:t>
            </a:r>
            <a:r>
              <a:rPr lang="sv-SE" sz="2800" dirty="0">
                <a:latin typeface="Arial" charset="0"/>
              </a:rPr>
              <a:t>milleks meile digimaailmas tagasipöördumine paberi juurde?</a:t>
            </a:r>
          </a:p>
          <a:p>
            <a:pPr>
              <a:spcBef>
                <a:spcPct val="50000"/>
              </a:spcBef>
            </a:pPr>
            <a:endParaRPr lang="en-GB" sz="28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217544" name="Text Box 8"/>
          <p:cNvSpPr txBox="1">
            <a:spLocks noChangeArrowheads="1"/>
          </p:cNvSpPr>
          <p:nvPr/>
        </p:nvSpPr>
        <p:spPr bwMode="auto">
          <a:xfrm>
            <a:off x="1187624" y="5085184"/>
            <a:ext cx="6696744" cy="95410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igidokumendid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ja paberdokumendid elavad kumbki oma sõltumatut elu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52400"/>
            <a:ext cx="837584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Digiallkirja andmise </a:t>
            </a:r>
            <a:r>
              <a:rPr lang="et-EE" sz="4000" b="1" dirty="0" smtClean="0">
                <a:solidFill>
                  <a:srgbClr val="C00000"/>
                </a:solidFill>
              </a:rPr>
              <a:t>protsess, omadused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95536" y="2276872"/>
            <a:ext cx="8748464" cy="371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igiallkirja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(allkirja toetava)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tarkvara (ja sellega seoses ka usaldusteenuse osutaja poliitika)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valimine</a:t>
            </a:r>
            <a:endParaRPr lang="sv-SE" sz="28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endParaRPr lang="et-EE" sz="14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llkirja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andmine</a:t>
            </a:r>
            <a:endParaRPr lang="sv-SE" sz="28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endParaRPr lang="et-EE" sz="14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llkirja verifitseerimine (valideerimine)</a:t>
            </a:r>
            <a:endParaRPr lang="sv-SE" sz="28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endParaRPr lang="et-EE" sz="14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ertifikaadi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peatamine ja tühistamine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51520" y="980728"/>
            <a:ext cx="868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Sisaldab järgmisi tegevus</a:t>
            </a:r>
            <a:r>
              <a:rPr lang="sv-SE" sz="2800" dirty="0">
                <a:latin typeface="Arial" charset="0"/>
              </a:rPr>
              <a:t>i</a:t>
            </a:r>
            <a:r>
              <a:rPr lang="et-EE" sz="2800" dirty="0">
                <a:latin typeface="Arial" charset="0"/>
              </a:rPr>
              <a:t> (ajalises järjestuses</a:t>
            </a:r>
            <a:r>
              <a:rPr lang="et-EE" sz="2800" dirty="0" smtClean="0">
                <a:latin typeface="Arial" charset="0"/>
              </a:rPr>
              <a:t>), millel kõigil tuleb tähele panna erinevaid turvaaspekte:</a:t>
            </a:r>
            <a:endParaRPr lang="et-EE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457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Dokumendi tõestusväärtus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05923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686800" cy="401340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dirty="0">
                <a:latin typeface="Arial" charset="0"/>
              </a:rPr>
              <a:t>Dokument on andmekogum, millelt nõuame vähemalt kahte omadust:</a:t>
            </a:r>
          </a:p>
          <a:p>
            <a:pPr marL="179388" indent="-17938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peame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suutma hiljem kindlaks teha dokumendi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loojat </a:t>
            </a:r>
            <a:r>
              <a:rPr lang="et-EE" sz="2600" dirty="0">
                <a:latin typeface="Arial" charset="0"/>
              </a:rPr>
              <a:t>(ja enamasti ka loomisaega)</a:t>
            </a:r>
          </a:p>
          <a:p>
            <a:pPr marL="179388" indent="-17938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peame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veenduma, et peale dokumendi loomist ei ole seda enam muudetud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et-EE" sz="26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dirty="0">
                <a:latin typeface="Arial" charset="0"/>
              </a:rPr>
              <a:t>Neid omadusi koos võib nimetada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dokumendi tõestusväärtuseks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evidentiary value of a document</a:t>
            </a:r>
            <a:r>
              <a:rPr lang="et-EE" sz="2600" dirty="0">
                <a:latin typeface="Arial" charset="0"/>
              </a:rPr>
              <a:t>)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95536" y="5085184"/>
            <a:ext cx="8748464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Kui mingi teabekogumi korral ei ole mõlemad eelmainitud omadused tagatud, siis ei saa seda võtet dokumentide loomisel, säilitamisel ja kasutamisel pruukida</a:t>
            </a:r>
            <a:endParaRPr lang="et-EE" sz="2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52400"/>
            <a:ext cx="8443664" cy="106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Digiallkirja </a:t>
            </a:r>
            <a:r>
              <a:rPr lang="et-EE" sz="4000" b="1" dirty="0" smtClean="0">
                <a:solidFill>
                  <a:srgbClr val="C00000"/>
                </a:solidFill>
              </a:rPr>
              <a:t>tarkvara ja vormingu </a:t>
            </a:r>
            <a:r>
              <a:rPr lang="et-EE" sz="4000" b="1" dirty="0">
                <a:solidFill>
                  <a:srgbClr val="C00000"/>
                </a:solidFill>
              </a:rPr>
              <a:t>valimise näpunäiteid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95536" y="1600200"/>
            <a:ext cx="8748464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ts val="18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800" dirty="0" smtClean="0">
                <a:latin typeface="Arial" charset="0"/>
              </a:rPr>
              <a:t>Mitte-Eesti vormingu korral tasub uurida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usaldusteenuse poliitikat </a:t>
            </a:r>
            <a:r>
              <a:rPr lang="et-EE" sz="2800" dirty="0" smtClean="0">
                <a:latin typeface="Arial" charset="0"/>
              </a:rPr>
              <a:t>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allkirja andmise vahendi poliitikat</a:t>
            </a:r>
            <a:r>
              <a:rPr lang="et-EE" sz="2800" dirty="0" smtClean="0">
                <a:latin typeface="Arial" charset="0"/>
              </a:rPr>
              <a:t> (võivad olema meie tavadest erinevad)</a:t>
            </a:r>
          </a:p>
          <a:p>
            <a:pPr marL="514350" indent="-514350">
              <a:spcBef>
                <a:spcPts val="18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800" dirty="0" smtClean="0">
                <a:latin typeface="Arial" charset="0"/>
              </a:rPr>
              <a:t>Eelistada </a:t>
            </a:r>
            <a:r>
              <a:rPr lang="et-EE" sz="2800" dirty="0">
                <a:latin typeface="Arial" charset="0"/>
              </a:rPr>
              <a:t>sõltumatute ekspertide soovitatud  </a:t>
            </a:r>
            <a:r>
              <a:rPr lang="et-EE" sz="2800" dirty="0" smtClean="0">
                <a:latin typeface="Arial" charset="0"/>
              </a:rPr>
              <a:t>tarkvara</a:t>
            </a:r>
            <a:r>
              <a:rPr lang="sv-SE" sz="2800" dirty="0" smtClean="0">
                <a:latin typeface="Arial" charset="0"/>
              </a:rPr>
              <a:t>, </a:t>
            </a:r>
            <a:r>
              <a:rPr lang="sv-SE" sz="2800" dirty="0">
                <a:latin typeface="Arial" charset="0"/>
              </a:rPr>
              <a:t>mis on turul juba kaua olemas </a:t>
            </a:r>
            <a:r>
              <a:rPr lang="sv-SE" sz="2800" dirty="0" smtClean="0">
                <a:latin typeface="Arial" charset="0"/>
              </a:rPr>
              <a:t>olnud</a:t>
            </a:r>
            <a:endParaRPr lang="et-EE" sz="2800" dirty="0" smtClean="0">
              <a:latin typeface="Arial" charset="0"/>
            </a:endParaRPr>
          </a:p>
          <a:p>
            <a:pPr marL="514350" indent="-514350">
              <a:spcBef>
                <a:spcPts val="18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Hetkel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 Eesti põhine DigiDOC siin vaieldamatu liider</a:t>
            </a:r>
            <a:r>
              <a:rPr lang="et-EE" sz="2800" dirty="0" smtClean="0">
                <a:latin typeface="Arial" charset="0"/>
              </a:rPr>
              <a:t>, aga see ei pruugi nii jääda, ka Eestis võib tekkida platvormide ja poliitikate paljusus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52400"/>
            <a:ext cx="8443664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Digiallkirja </a:t>
            </a:r>
            <a:r>
              <a:rPr lang="et-EE" sz="4000" b="1" dirty="0">
                <a:solidFill>
                  <a:srgbClr val="C00000"/>
                </a:solidFill>
              </a:rPr>
              <a:t>andmise näpunäiteid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67544" y="1340768"/>
            <a:ext cx="867645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ts val="12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Veenduda tuleb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arvuti korralikes turvasätetes</a:t>
            </a:r>
          </a:p>
          <a:p>
            <a:pPr marL="514350" indent="-514350">
              <a:spcBef>
                <a:spcPts val="12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PIN-koode ei tohi edasi anda ega lasta pealt vaadata</a:t>
            </a:r>
          </a:p>
          <a:p>
            <a:pPr marL="514350" indent="-514350">
              <a:spcBef>
                <a:spcPts val="12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Kaardi kaardilugejas hoidmise aeg tuleb minimeerida</a:t>
            </a:r>
          </a:p>
          <a:p>
            <a:pPr marL="514350" indent="-514350">
              <a:spcBef>
                <a:spcPts val="12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Eesti DigiDOC standardist erineva platvormi korral tuleb tutvuda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usaldusteenuse poliitikaga </a:t>
            </a:r>
            <a:r>
              <a:rPr lang="et-EE" sz="2600" dirty="0" smtClean="0">
                <a:latin typeface="Arial" charset="0"/>
              </a:rPr>
              <a:t>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allkirja andmise vahendi nõuetega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514350" indent="-514350">
              <a:spcBef>
                <a:spcPts val="12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solidFill>
                  <a:srgbClr val="9F9F9F"/>
                </a:solidFill>
                <a:latin typeface="Arial" charset="0"/>
              </a:rPr>
              <a:t>Ei tohi tekitada ja levitada </a:t>
            </a:r>
            <a:r>
              <a:rPr lang="et-EE" sz="2600" dirty="0">
                <a:solidFill>
                  <a:srgbClr val="9F9F9F"/>
                </a:solidFill>
                <a:latin typeface="Arial" charset="0"/>
              </a:rPr>
              <a:t>digiallkirjaga digitaaldokumente, millele ei ole võetud </a:t>
            </a:r>
            <a:r>
              <a:rPr lang="et-EE" sz="2600" dirty="0" smtClean="0">
                <a:solidFill>
                  <a:srgbClr val="9F9F9F"/>
                </a:solidFill>
                <a:latin typeface="Arial" charset="0"/>
              </a:rPr>
              <a:t>kehtivuskinnitust</a:t>
            </a:r>
            <a:endParaRPr lang="en-GB" sz="2600" dirty="0">
              <a:solidFill>
                <a:srgbClr val="9F9F9F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52400"/>
            <a:ext cx="858768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Allkirja verifitseerimise näpunäiteid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39552" y="1124744"/>
            <a:ext cx="8604448" cy="51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Kui </a:t>
            </a:r>
            <a:r>
              <a:rPr lang="et-EE" sz="2600" dirty="0">
                <a:latin typeface="Arial" charset="0"/>
              </a:rPr>
              <a:t>digiallkirja verifitseerimine nurjub, siis on </a:t>
            </a:r>
            <a:r>
              <a:rPr lang="et-EE" sz="2600" dirty="0" smtClean="0">
                <a:latin typeface="Arial" charset="0"/>
              </a:rPr>
              <a:t>harva tegemist </a:t>
            </a:r>
            <a:r>
              <a:rPr lang="et-EE" sz="2600" dirty="0">
                <a:latin typeface="Arial" charset="0"/>
              </a:rPr>
              <a:t>kas </a:t>
            </a:r>
            <a:r>
              <a:rPr lang="et-EE" sz="2600" dirty="0" smtClean="0">
                <a:latin typeface="Arial" charset="0"/>
              </a:rPr>
              <a:t>võltsinguga.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Tavaliselt on tegu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juhusliku bitiveaga failis. </a:t>
            </a:r>
            <a:r>
              <a:rPr lang="et-EE" sz="2600" dirty="0" smtClean="0">
                <a:latin typeface="Arial" charset="0"/>
              </a:rPr>
              <a:t>Mõistlikem tee on </a:t>
            </a:r>
            <a:r>
              <a:rPr lang="et-EE" sz="2600" dirty="0">
                <a:latin typeface="Arial" charset="0"/>
              </a:rPr>
              <a:t>sellest teavita</a:t>
            </a:r>
            <a:r>
              <a:rPr lang="sv-SE" sz="2600" dirty="0">
                <a:latin typeface="Arial" charset="0"/>
              </a:rPr>
              <a:t>d</a:t>
            </a:r>
            <a:r>
              <a:rPr lang="et-EE" sz="2600" dirty="0">
                <a:latin typeface="Arial" charset="0"/>
              </a:rPr>
              <a:t>a </a:t>
            </a:r>
            <a:r>
              <a:rPr lang="sv-SE" sz="2600" dirty="0">
                <a:latin typeface="Arial" charset="0"/>
              </a:rPr>
              <a:t>(nt </a:t>
            </a:r>
            <a:r>
              <a:rPr lang="et-EE" sz="2600" dirty="0">
                <a:latin typeface="Arial" charset="0"/>
              </a:rPr>
              <a:t>meili</a:t>
            </a:r>
            <a:r>
              <a:rPr lang="sv-SE" sz="2600" dirty="0">
                <a:latin typeface="Arial" charset="0"/>
              </a:rPr>
              <a:t>tsi)</a:t>
            </a:r>
            <a:r>
              <a:rPr lang="et-EE" sz="2600" dirty="0">
                <a:latin typeface="Arial" charset="0"/>
              </a:rPr>
              <a:t> allkirja andjat</a:t>
            </a:r>
            <a:endParaRPr lang="sv-SE" sz="2600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Verifitseerida (valideerida) tuleb digiallkiri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kindlasti</a:t>
            </a:r>
            <a:r>
              <a:rPr lang="sv-SE" sz="2600" dirty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enne dokumendi sisu </a:t>
            </a:r>
            <a:r>
              <a:rPr lang="et-EE" sz="2600" dirty="0" smtClean="0">
                <a:latin typeface="Arial" charset="0"/>
              </a:rPr>
              <a:t>vaatamist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Kui kasutatav tarkvara või vorming on tundmatud, tasub tutvuda nii tarkvaraga kui ka selle platvormi usaldusteenuse poliitikaga ja allkirja andmise vahendi poliitikaga</a:t>
            </a:r>
            <a:endParaRPr lang="et-EE" sz="2600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 smtClean="0">
                <a:solidFill>
                  <a:srgbClr val="9F9F9F"/>
                </a:solidFill>
                <a:latin typeface="Arial" charset="0"/>
              </a:rPr>
              <a:t>Ei ole soovitav aktsepteerida </a:t>
            </a:r>
            <a:r>
              <a:rPr lang="et-EE" sz="2600" dirty="0">
                <a:solidFill>
                  <a:srgbClr val="9F9F9F"/>
                </a:solidFill>
                <a:latin typeface="Arial" charset="0"/>
              </a:rPr>
              <a:t>digitaalallkirju, millel ei ole </a:t>
            </a:r>
            <a:r>
              <a:rPr lang="et-EE" sz="2600" dirty="0" smtClean="0">
                <a:solidFill>
                  <a:srgbClr val="9F9F9F"/>
                </a:solidFill>
                <a:latin typeface="Arial" charset="0"/>
              </a:rPr>
              <a:t>kehtivuskinnitust</a:t>
            </a:r>
            <a:endParaRPr lang="en-GB" sz="2600" dirty="0">
              <a:solidFill>
                <a:srgbClr val="9F9F9F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52400"/>
            <a:ext cx="86596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Sertifikaadi peatamise näpunäiteid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79512" y="908720"/>
            <a:ext cx="8964488" cy="587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endParaRPr lang="et-EE" sz="2600" b="1" dirty="0" smtClean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Allkirja andmise vahendit ja PIN koode tuleb hoida korralikult ja hoolsalt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Peatada on mõistlik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sertifikaat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alati vähimalgi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kahtlusel, et Teie privaatvõti on väljunud Teie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ainuvaldusest</a:t>
            </a:r>
            <a:endParaRPr lang="et-EE" sz="1400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>
                <a:latin typeface="Arial" charset="0"/>
              </a:rPr>
              <a:t>S</a:t>
            </a:r>
            <a:r>
              <a:rPr lang="et-EE" sz="2600" dirty="0" smtClean="0">
                <a:latin typeface="Arial" charset="0"/>
              </a:rPr>
              <a:t>ertifikaadi </a:t>
            </a:r>
            <a:r>
              <a:rPr lang="et-EE" sz="2600" dirty="0">
                <a:latin typeface="Arial" charset="0"/>
              </a:rPr>
              <a:t>peatamist võib kiiresti vaja minna kõige ootamatumates </a:t>
            </a:r>
            <a:r>
              <a:rPr lang="et-EE" sz="2600" dirty="0" smtClean="0">
                <a:latin typeface="Arial" charset="0"/>
              </a:rPr>
              <a:t>olukordades. Eesti taristu korral toimib sertifitseerimiskeskuse ASi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sv-SE" sz="2600" dirty="0">
                <a:latin typeface="Arial" charset="0"/>
              </a:rPr>
              <a:t>lühinumber </a:t>
            </a:r>
            <a:r>
              <a:rPr lang="sv-SE" sz="2600" dirty="0" smtClean="0">
                <a:latin typeface="Arial" charset="0"/>
              </a:rPr>
              <a:t>1777</a:t>
            </a:r>
            <a:endParaRPr lang="et-EE" sz="26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endParaRPr lang="sv-SE" sz="1400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>
                <a:latin typeface="Arial" charset="0"/>
              </a:rPr>
              <a:t>K</a:t>
            </a:r>
            <a:r>
              <a:rPr lang="et-EE" sz="2600" dirty="0" smtClean="0">
                <a:latin typeface="Arial" charset="0"/>
              </a:rPr>
              <a:t>ui </a:t>
            </a:r>
            <a:r>
              <a:rPr lang="et-EE" sz="2600" dirty="0">
                <a:latin typeface="Arial" charset="0"/>
              </a:rPr>
              <a:t>hiljem selgub, et privaatvõti ikkagi ei väljunud ainuvaldusest, vaid  oli üksnes alusetu kahtlus, saate peatatud sertifikaadi kehtivused üldjuhul taastada, kui see pole tühistatud</a:t>
            </a:r>
          </a:p>
        </p:txBody>
      </p:sp>
    </p:spTree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435280" cy="6096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Digiasjaajamise</a:t>
            </a:r>
            <a:r>
              <a:rPr lang="sv-SE" sz="3600" b="1" dirty="0">
                <a:solidFill>
                  <a:srgbClr val="C00000"/>
                </a:solidFill>
              </a:rPr>
              <a:t> </a:t>
            </a:r>
            <a:r>
              <a:rPr lang="et-EE" sz="3600" b="1" dirty="0" smtClean="0">
                <a:solidFill>
                  <a:srgbClr val="C00000"/>
                </a:solidFill>
              </a:rPr>
              <a:t>turva</a:t>
            </a:r>
            <a:r>
              <a:rPr lang="sv-SE" sz="3600" b="1" dirty="0" smtClean="0">
                <a:solidFill>
                  <a:srgbClr val="C00000"/>
                </a:solidFill>
              </a:rPr>
              <a:t>olemu</a:t>
            </a:r>
            <a:r>
              <a:rPr lang="et-EE" sz="3600" b="1" dirty="0" smtClean="0">
                <a:solidFill>
                  <a:srgbClr val="C00000"/>
                </a:solidFill>
              </a:rPr>
              <a:t>sest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83568" y="2348880"/>
            <a:ext cx="8064896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5738" indent="-185738">
              <a:spcBef>
                <a:spcPct val="50000"/>
              </a:spcBef>
            </a:pPr>
            <a:r>
              <a:rPr lang="sv-SE" sz="2400" dirty="0" smtClean="0">
                <a:latin typeface="Arial" charset="0"/>
              </a:rPr>
              <a:t>Olulis</a:t>
            </a:r>
            <a:r>
              <a:rPr lang="et-EE" sz="2400" dirty="0" smtClean="0">
                <a:latin typeface="Arial" charset="0"/>
              </a:rPr>
              <a:t>t</a:t>
            </a:r>
            <a:r>
              <a:rPr lang="sv-SE" sz="2400" dirty="0" smtClean="0">
                <a:latin typeface="Arial" charset="0"/>
              </a:rPr>
              <a:t> </a:t>
            </a:r>
            <a:r>
              <a:rPr lang="sv-SE" sz="2400" dirty="0">
                <a:latin typeface="Arial" charset="0"/>
              </a:rPr>
              <a:t>komponendid</a:t>
            </a:r>
            <a:r>
              <a:rPr lang="et-EE" sz="2400" dirty="0">
                <a:latin typeface="Arial" charset="0"/>
              </a:rPr>
              <a:t> </a:t>
            </a:r>
            <a:r>
              <a:rPr lang="et-EE" sz="2400" dirty="0" smtClean="0">
                <a:latin typeface="Arial" charset="0"/>
              </a:rPr>
              <a:t>digiasjaajamises turbe vaates:</a:t>
            </a:r>
            <a:endParaRPr lang="et-EE" sz="2400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t-EE" sz="2400" dirty="0">
                <a:latin typeface="Arial" charset="0"/>
              </a:rPr>
              <a:t>D</a:t>
            </a:r>
            <a:r>
              <a:rPr lang="et-EE" sz="2400" dirty="0" smtClean="0">
                <a:latin typeface="Arial" charset="0"/>
              </a:rPr>
              <a:t>igiallkirja </a:t>
            </a:r>
            <a:r>
              <a:rPr lang="et-EE" sz="2400" dirty="0">
                <a:latin typeface="Arial" charset="0"/>
              </a:rPr>
              <a:t>kasutamine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t-EE" sz="2400" dirty="0">
                <a:latin typeface="Arial" charset="0"/>
              </a:rPr>
              <a:t>D</a:t>
            </a:r>
            <a:r>
              <a:rPr lang="et-EE" sz="2400" dirty="0" smtClean="0">
                <a:latin typeface="Arial" charset="0"/>
              </a:rPr>
              <a:t>okumendile </a:t>
            </a:r>
            <a:r>
              <a:rPr lang="et-EE" sz="2400" dirty="0">
                <a:latin typeface="Arial" charset="0"/>
              </a:rPr>
              <a:t>märke (rekvisiidi) kandmise lahendamine digitaalkujul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t-EE" sz="2400" dirty="0" smtClean="0">
                <a:latin typeface="Arial" charset="0"/>
              </a:rPr>
              <a:t>D</a:t>
            </a:r>
            <a:r>
              <a:rPr lang="sv-SE" sz="2400" dirty="0" smtClean="0">
                <a:latin typeface="Arial" charset="0"/>
              </a:rPr>
              <a:t>igi</a:t>
            </a:r>
            <a:r>
              <a:rPr lang="et-EE" sz="2400" dirty="0" smtClean="0">
                <a:latin typeface="Arial" charset="0"/>
              </a:rPr>
              <a:t>dokumendi arhiveerimine</a:t>
            </a:r>
            <a:r>
              <a:rPr lang="sv-SE" sz="2400" dirty="0" smtClean="0">
                <a:latin typeface="Arial" charset="0"/>
              </a:rPr>
              <a:t> oma eripäradega</a:t>
            </a:r>
            <a:endParaRPr lang="et-EE" sz="2400" dirty="0" smtClean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t-EE" sz="2400" dirty="0" smtClean="0">
                <a:latin typeface="Arial" charset="0"/>
              </a:rPr>
              <a:t>Digiregistrite </a:t>
            </a:r>
            <a:r>
              <a:rPr lang="et-EE" sz="2400" dirty="0">
                <a:latin typeface="Arial" charset="0"/>
              </a:rPr>
              <a:t>tervikluse (tõestusväärtuse) </a:t>
            </a:r>
            <a:r>
              <a:rPr lang="et-EE" sz="2400" dirty="0" smtClean="0">
                <a:latin typeface="Arial" charset="0"/>
              </a:rPr>
              <a:t>tagamine – peaaegu sama, mis andmebaaside turve</a:t>
            </a:r>
            <a:endParaRPr lang="et-EE" sz="24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Digiasjaajamist võib vaadelda kui</a:t>
            </a:r>
            <a:r>
              <a:rPr lang="sv-SE" sz="2400" b="1" dirty="0" smtClean="0">
                <a:solidFill>
                  <a:srgbClr val="0070C0"/>
                </a:solidFill>
                <a:latin typeface="Arial" charset="0"/>
              </a:rPr>
              <a:t> digiallkirja pealisehitus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</a:t>
            </a:r>
            <a:r>
              <a:rPr lang="sv-SE" sz="2400" b="1" dirty="0" smtClean="0">
                <a:solidFill>
                  <a:srgbClr val="0070C0"/>
                </a:solidFill>
                <a:latin typeface="Arial" charset="0"/>
              </a:rPr>
              <a:t>, mis kasutab viimast kui tööriista</a:t>
            </a:r>
            <a:endParaRPr lang="et-EE" sz="2400" b="1" dirty="0" smtClean="0">
              <a:solidFill>
                <a:srgbClr val="0070C0"/>
              </a:solidFill>
              <a:latin typeface="Arial" charset="0"/>
            </a:endParaRPr>
          </a:p>
          <a:p>
            <a:pPr marL="185738" indent="-185738">
              <a:spcBef>
                <a:spcPct val="50000"/>
              </a:spcBef>
              <a:buFontTx/>
              <a:buChar char="•"/>
            </a:pPr>
            <a:endParaRPr lang="en-GB" sz="2600" dirty="0">
              <a:latin typeface="Arial" charset="0"/>
            </a:endParaRPr>
          </a:p>
        </p:txBody>
      </p:sp>
      <p:sp>
        <p:nvSpPr>
          <p:cNvPr id="1229833" name="Text Box 9"/>
          <p:cNvSpPr txBox="1">
            <a:spLocks noChangeArrowheads="1"/>
          </p:cNvSpPr>
          <p:nvPr/>
        </p:nvSpPr>
        <p:spPr bwMode="auto">
          <a:xfrm>
            <a:off x="683568" y="836712"/>
            <a:ext cx="6912768" cy="13208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Digiasjaajamine on asjaajamine, kus dokumendid ja registrid (andmebaasid) on traditsioonilise paberkuju asemel digikujul</a:t>
            </a:r>
          </a:p>
        </p:txBody>
      </p:sp>
    </p:spTree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64488" cy="6858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Digiteavet ei saa viia kadudeta paberkujule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51520" y="2564904"/>
            <a:ext cx="8686800" cy="399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800" dirty="0">
                <a:latin typeface="Arial" charset="0"/>
              </a:rPr>
              <a:t>Kui hüperteksti põhimõtetele lisanduvad multimeediumi põhimõtted (tekstile lisandub heli, pilt, video, käsustikud jm),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ei saa neid paljusid üldse paberile viia</a:t>
            </a:r>
          </a:p>
          <a:p>
            <a:pPr marL="290513" indent="-290513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sv-SE" sz="1400" u="sng" dirty="0">
              <a:solidFill>
                <a:schemeClr val="folHlink"/>
              </a:solidFill>
              <a:latin typeface="Arial" charset="0"/>
            </a:endParaRPr>
          </a:p>
          <a:p>
            <a:pPr marL="290513" indent="-290513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Lisaks ei saa ka digiallkirja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tõestusväärtuse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kadu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tekitamata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paberile välja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printida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– bitijadana pole seda teha mõeldav, ikka adekvaatkuvana</a:t>
            </a:r>
            <a:endParaRPr lang="en-GB" sz="2800" dirty="0">
              <a:latin typeface="Arial" charset="0"/>
            </a:endParaRPr>
          </a:p>
          <a:p>
            <a:pPr marL="290513" indent="-29051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GB" sz="2800" u="sng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23528" y="836712"/>
            <a:ext cx="864096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sv-SE" sz="2800" dirty="0">
                <a:latin typeface="Arial" charset="0"/>
              </a:rPr>
              <a:t>Digiteabena esitatud hüper</a:t>
            </a:r>
            <a:r>
              <a:rPr lang="et-EE" sz="2800" dirty="0">
                <a:latin typeface="Arial" charset="0"/>
              </a:rPr>
              <a:t>teksti (hüpermeediumi)</a:t>
            </a:r>
            <a:r>
              <a:rPr lang="sv-SE" sz="2800" dirty="0">
                <a:latin typeface="Arial" charset="0"/>
              </a:rPr>
              <a:t> viimisel paberkujule (nt väljaprintimisel) kaotab see palju oma </a:t>
            </a:r>
            <a:r>
              <a:rPr lang="sv-SE" sz="2800" dirty="0" smtClean="0">
                <a:latin typeface="Arial" charset="0"/>
              </a:rPr>
              <a:t>omadustest</a:t>
            </a:r>
            <a:endParaRPr lang="en-GB" dirty="0"/>
          </a:p>
        </p:txBody>
      </p:sp>
    </p:spTree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153400" cy="12954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Digiteave peab jääma kogu oma elutsükli lõpuni digitaalseks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32900" name="Text Box 4"/>
          <p:cNvSpPr txBox="1">
            <a:spLocks noChangeArrowheads="1"/>
          </p:cNvSpPr>
          <p:nvPr/>
        </p:nvSpPr>
        <p:spPr bwMode="auto">
          <a:xfrm>
            <a:off x="395536" y="1844824"/>
            <a:ext cx="8382000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285750" algn="l"/>
              </a:tabLst>
              <a:defRPr/>
            </a:pP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Digitaalsena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tekkinud (ja tihti hüpermeediumina organiseeritud) teavet ei saa üldiselt ilma kadudeta paberkujule viia. </a:t>
            </a:r>
            <a:r>
              <a:rPr lang="sv-SE" sz="2800" dirty="0">
                <a:latin typeface="Arial" charset="0"/>
              </a:rPr>
              <a:t>Digi- ja </a:t>
            </a:r>
            <a:r>
              <a:rPr lang="sv-SE" sz="2800" dirty="0" smtClean="0">
                <a:latin typeface="Arial" charset="0"/>
              </a:rPr>
              <a:t>paber</a:t>
            </a:r>
            <a:r>
              <a:rPr lang="et-EE" sz="2800" dirty="0" smtClean="0">
                <a:latin typeface="Arial" charset="0"/>
              </a:rPr>
              <a:t>dokumendid</a:t>
            </a:r>
            <a:r>
              <a:rPr lang="sv-SE" sz="2800" dirty="0" smtClean="0">
                <a:latin typeface="Arial" charset="0"/>
              </a:rPr>
              <a:t>andmed </a:t>
            </a:r>
            <a:r>
              <a:rPr lang="sv-SE" sz="2800" dirty="0">
                <a:latin typeface="Arial" charset="0"/>
              </a:rPr>
              <a:t>elavad kumbki oma, parallelset ja sõltumatut </a:t>
            </a:r>
            <a:r>
              <a:rPr lang="sv-SE" sz="2800" dirty="0" smtClean="0">
                <a:latin typeface="Arial" charset="0"/>
              </a:rPr>
              <a:t>elu</a:t>
            </a:r>
            <a:r>
              <a:rPr lang="et-EE" sz="2800" dirty="0" smtClean="0">
                <a:latin typeface="Arial" charset="0"/>
              </a:rPr>
              <a:t> sellisena, nagu nad loodi</a:t>
            </a:r>
            <a:endParaRPr lang="en-GB" sz="2800" u="sng" dirty="0">
              <a:latin typeface="Arial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971600" y="4800600"/>
            <a:ext cx="763284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sv-SE" sz="2800" dirty="0" smtClean="0">
                <a:latin typeface="Arial" charset="0"/>
              </a:rPr>
              <a:t>Täps</a:t>
            </a:r>
            <a:r>
              <a:rPr lang="et-EE" sz="2800" dirty="0" smtClean="0">
                <a:latin typeface="Arial" charset="0"/>
              </a:rPr>
              <a:t>ustuseks</a:t>
            </a:r>
            <a:r>
              <a:rPr lang="sv-SE" sz="2800" dirty="0" smtClean="0">
                <a:latin typeface="Arial" charset="0"/>
              </a:rPr>
              <a:t>: </a:t>
            </a:r>
            <a:r>
              <a:rPr lang="sv-SE" sz="2800" dirty="0">
                <a:latin typeface="Arial" charset="0"/>
              </a:rPr>
              <a:t>digiteabe viimine paberile ja vastupidi vajab täiendvat korraldamist ja/või täiendavaid </a:t>
            </a:r>
            <a:r>
              <a:rPr lang="sv-SE" sz="2800" dirty="0" smtClean="0">
                <a:latin typeface="Arial" charset="0"/>
              </a:rPr>
              <a:t>instantse</a:t>
            </a:r>
            <a:r>
              <a:rPr lang="et-EE" sz="2800" dirty="0" smtClean="0">
                <a:latin typeface="Arial" charset="0"/>
              </a:rPr>
              <a:t> koos õiguste, kohustuste ja vastutusega</a:t>
            </a:r>
            <a:endParaRPr lang="en-GB" dirty="0"/>
          </a:p>
        </p:txBody>
      </p:sp>
    </p:spTree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820472" cy="2743200"/>
          </a:xfrm>
        </p:spPr>
        <p:txBody>
          <a:bodyPr/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Digidokumendi tõestusväärtuse osas ei ole digiallkirjale alternatiivi</a:t>
            </a:r>
            <a:r>
              <a:rPr lang="et-EE" b="1" i="1" dirty="0">
                <a:solidFill>
                  <a:srgbClr val="FF9933"/>
                </a:solidFill>
              </a:rPr>
              <a:t/>
            </a:r>
            <a:br>
              <a:rPr lang="et-EE" b="1" i="1" dirty="0">
                <a:solidFill>
                  <a:srgbClr val="FF9933"/>
                </a:solidFill>
              </a:rPr>
            </a:br>
            <a:endParaRPr lang="en-GB" b="1" i="1" dirty="0">
              <a:solidFill>
                <a:srgbClr val="FF9933"/>
              </a:solidFill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83568" y="4149080"/>
            <a:ext cx="8153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600" dirty="0" smtClean="0">
                <a:latin typeface="Arial" charset="0"/>
              </a:rPr>
              <a:t>Kui digiallkirja pole kasutusel, tuleb kohe hakata arhiveerivale instantsile panema hulga kalleid füüsilisi ja halduslikke kohustusi, mis annavad kõik aga vaid ligilähedase tõestusväärtuse</a:t>
            </a:r>
            <a:endParaRPr lang="et-EE" sz="2600" dirty="0">
              <a:latin typeface="Book Antiqua" pitchFamily="18" charset="0"/>
            </a:endParaRPr>
          </a:p>
        </p:txBody>
      </p:sp>
      <p:sp>
        <p:nvSpPr>
          <p:cNvPr id="1233924" name="Text Box 4"/>
          <p:cNvSpPr txBox="1">
            <a:spLocks noChangeArrowheads="1"/>
          </p:cNvSpPr>
          <p:nvPr/>
        </p:nvSpPr>
        <p:spPr bwMode="auto">
          <a:xfrm>
            <a:off x="683568" y="1844824"/>
            <a:ext cx="7344816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Mitte ükski muu meetod ei võimalda digidokumentide tõestusväärtust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usaldusväärselt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säilitada</a:t>
            </a:r>
            <a:r>
              <a:rPr lang="et-EE" sz="2800" dirty="0" smtClean="0">
                <a:latin typeface="Arial" charset="0"/>
              </a:rPr>
              <a:t>, lubades andmeid </a:t>
            </a:r>
            <a:r>
              <a:rPr lang="sv-SE" sz="2800" dirty="0" smtClean="0">
                <a:latin typeface="Arial" charset="0"/>
              </a:rPr>
              <a:t>samas </a:t>
            </a:r>
            <a:r>
              <a:rPr lang="et-EE" sz="2800" dirty="0" smtClean="0">
                <a:latin typeface="Arial" charset="0"/>
              </a:rPr>
              <a:t>kandjast lahutada. </a:t>
            </a:r>
            <a:endParaRPr lang="en-GB" sz="2800" dirty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57200"/>
            <a:ext cx="8363272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Digidokumendi </a:t>
            </a:r>
            <a:r>
              <a:rPr lang="et-EE" sz="3600" b="1" dirty="0">
                <a:solidFill>
                  <a:srgbClr val="C00000"/>
                </a:solidFill>
              </a:rPr>
              <a:t>originaali ja koopia probleem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36998" name="Text Box 6"/>
          <p:cNvSpPr txBox="1">
            <a:spLocks noChangeArrowheads="1"/>
          </p:cNvSpPr>
          <p:nvPr/>
        </p:nvSpPr>
        <p:spPr bwMode="auto">
          <a:xfrm>
            <a:off x="395536" y="1412776"/>
            <a:ext cx="8280920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dirty="0">
                <a:latin typeface="Arial" charset="0"/>
              </a:rPr>
              <a:t>Paberdokumentide põhises asjaajamises eristatakse dokumendi originaali ja koopiat.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Digidokumendil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ei ole koopiaid, vaid on originaalid, mida on nii palju, mitmes koopias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alget faili hoitakse. </a:t>
            </a:r>
            <a:r>
              <a:rPr lang="et-EE" sz="2800" dirty="0" smtClean="0">
                <a:latin typeface="Arial" charset="0"/>
              </a:rPr>
              <a:t>Ümberkirjutatud arv ei erine algsest arvust</a:t>
            </a:r>
            <a:endParaRPr lang="et-EE" sz="2800" dirty="0">
              <a:latin typeface="Arial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67544" y="4293096"/>
            <a:ext cx="8001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 smtClean="0">
                <a:latin typeface="Arial" charset="0"/>
              </a:rPr>
              <a:t>Tegelikult tuleb koopia mõista ka digimaailmas tagasi –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koopiana tuleb käsitleda kõiki teise vormingusse migreeritud teisendeid</a:t>
            </a:r>
            <a:r>
              <a:rPr lang="et-EE" sz="2600" dirty="0" smtClean="0">
                <a:latin typeface="Arial" charset="0"/>
              </a:rPr>
              <a:t>. Nagu pabermaailmas, läheb ka digimaailmas koopia tegemisel allkirja tõestusväärtus kaotsi ja see tuleb asendada mingite asendusmeetoditega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291264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Rekvisiidi kandmine digidokumendile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39046" name="Text Box 6"/>
          <p:cNvSpPr txBox="1">
            <a:spLocks noChangeArrowheads="1"/>
          </p:cNvSpPr>
          <p:nvPr/>
        </p:nvSpPr>
        <p:spPr bwMode="auto">
          <a:xfrm>
            <a:off x="395536" y="980728"/>
            <a:ext cx="8151440" cy="353943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Rekvisiidi (täiendava teabekogumi või märke) kandmisega digitaaldokumendile tekib alati uus dokument, mis nõuab selle varustamist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alati uue digitaalallkirjaga või sarnase vahendiga. </a:t>
            </a:r>
            <a:r>
              <a:rPr lang="et-EE" sz="2800" dirty="0" smtClean="0">
                <a:latin typeface="Arial" charset="0"/>
              </a:rPr>
              <a:t>Vaikimisi standard on, et peale esimese digiallkirja kandmist dokumendile sinna midagi enam ei lisata (kui see pole seotud just mingi täiendava allkirjaga)</a:t>
            </a:r>
            <a:endParaRPr lang="et-EE" sz="2800" dirty="0">
              <a:latin typeface="Arial" charset="0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23528" y="4869160"/>
            <a:ext cx="84969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Vana traditsioonili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asjaajamise mõttes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ühe dokumendi erinevate allkirja arvudega variante tuleb digitaalasjaajamises vaadelda erinevate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mitmete dokumentide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jadana </a:t>
            </a:r>
            <a:r>
              <a:rPr lang="et-EE" sz="2800" dirty="0">
                <a:latin typeface="Arial" charset="0"/>
              </a:rPr>
              <a:t>ja neid kõiki eristada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892480" cy="762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Digiallkiri vs digisignatuur</a:t>
            </a:r>
            <a:endParaRPr lang="en-GB" sz="36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2875" y="3429000"/>
            <a:ext cx="9001125" cy="358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/>
            <a:r>
              <a:rPr lang="et-EE" sz="1000" b="1" dirty="0">
                <a:latin typeface="Arial" charset="0"/>
                <a:cs typeface="Arial" charset="0"/>
              </a:rPr>
              <a:t> </a:t>
            </a:r>
            <a:endParaRPr lang="et-EE" sz="1000" b="1" dirty="0">
              <a:latin typeface="Book Antiqua" pitchFamily="18" charset="0"/>
              <a:cs typeface="Times New Roman" pitchFamily="18" charset="0"/>
            </a:endParaRP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dirty="0">
                <a:latin typeface="Arial" charset="0"/>
                <a:cs typeface="Arial" charset="0"/>
              </a:rPr>
              <a:t>Digiallkirja osatakse kaasajal anda ainult digisignatuuril põhinevana</a:t>
            </a: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Iga digiallkiri on digisignatuur</a:t>
            </a:r>
            <a:r>
              <a:rPr lang="et-EE" sz="2400" dirty="0">
                <a:latin typeface="Arial" charset="0"/>
                <a:cs typeface="Arial" charset="0"/>
              </a:rPr>
              <a:t>, kuid kaugeltki mitte iga digisignatuur pole digiallkiri - vaja on lisada </a:t>
            </a:r>
            <a:r>
              <a:rPr lang="et-EE" sz="2400" dirty="0">
                <a:latin typeface="Arial" charset="0"/>
              </a:rPr>
              <a:t>täiendavaid tehnilisi võtteid ja subjekte (nt avaliku võtme infrastruktuur) ning õiguslikke regulatsioone</a:t>
            </a:r>
            <a:r>
              <a:rPr lang="et-EE" sz="2400" dirty="0">
                <a:latin typeface="Arial" charset="0"/>
                <a:cs typeface="Arial" charset="0"/>
              </a:rPr>
              <a:t>)</a:t>
            </a: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dirty="0">
                <a:latin typeface="Arial" charset="0"/>
                <a:cs typeface="Arial" charset="0"/>
              </a:rPr>
              <a:t>Ingliskeelne oskusterminoloogia nendel termini mõttes vahet ei tee (</a:t>
            </a:r>
            <a:r>
              <a:rPr lang="et-EE" sz="2400" i="1" dirty="0">
                <a:latin typeface="Arial" charset="0"/>
                <a:cs typeface="Arial" charset="0"/>
              </a:rPr>
              <a:t>digital signature</a:t>
            </a:r>
            <a:r>
              <a:rPr lang="et-EE" sz="2400" dirty="0">
                <a:latin typeface="Arial" charset="0"/>
                <a:cs typeface="Arial" charset="0"/>
              </a:rPr>
              <a:t>)</a:t>
            </a:r>
          </a:p>
          <a:p>
            <a:pPr marL="266700" indent="-266700"/>
            <a:endParaRPr lang="et-EE" sz="1000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120260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264687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Digiallkiri</a:t>
            </a:r>
            <a:r>
              <a:rPr lang="et-EE" sz="2600" dirty="0" smtClean="0">
                <a:latin typeface="Arial" charset="0"/>
                <a:cs typeface="Arial" charset="0"/>
              </a:rPr>
              <a:t> ehk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e-allkiri</a:t>
            </a:r>
            <a:r>
              <a:rPr lang="et-EE" sz="2600" dirty="0" smtClean="0">
                <a:latin typeface="Arial" charset="0"/>
                <a:cs typeface="Arial" charset="0"/>
              </a:rPr>
              <a:t> </a:t>
            </a:r>
            <a:r>
              <a:rPr lang="et-EE" sz="2600" dirty="0">
                <a:latin typeface="Arial" charset="0"/>
                <a:cs typeface="Arial" charset="0"/>
              </a:rPr>
              <a:t>on juriidiline mõiste, mis  annab temaga varustatud dokumendile tõestusväärtuse ja omakäelise allkirjaga sarnase staatuse</a:t>
            </a:r>
          </a:p>
          <a:p>
            <a:pPr>
              <a:spcBef>
                <a:spcPts val="1200"/>
              </a:spcBef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Digisignatuur</a:t>
            </a:r>
            <a:r>
              <a:rPr lang="et-EE" sz="2600" dirty="0">
                <a:latin typeface="Arial" charset="0"/>
                <a:cs typeface="Arial" charset="0"/>
              </a:rPr>
              <a:t> on </a:t>
            </a:r>
            <a:r>
              <a:rPr lang="et-EE" sz="2600" dirty="0" smtClean="0">
                <a:latin typeface="Arial" charset="0"/>
                <a:cs typeface="Arial" charset="0"/>
              </a:rPr>
              <a:t>(krüpto)tehniline </a:t>
            </a:r>
            <a:r>
              <a:rPr lang="et-EE" sz="2600" dirty="0">
                <a:latin typeface="Arial" charset="0"/>
                <a:cs typeface="Arial" charset="0"/>
              </a:rPr>
              <a:t>konstruktsioon, mis põhineb avaliku võtmega krüptoalgoritmi kasutamisel tervikluse kaitseks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Digiarhiveerimine: üldised seaduspärad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299648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t-EE" sz="2800" dirty="0">
                <a:latin typeface="Arial" charset="0"/>
              </a:rPr>
              <a:t>Kui paberkandjal dokument arhiveeritakse peale aktiivse kasutuse lõppu, siis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digidokument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arhiveeritakse kohe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peale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lõplikku valmissaamist </a:t>
            </a:r>
            <a:r>
              <a:rPr lang="et-EE" sz="2800" dirty="0" smtClean="0">
                <a:latin typeface="Arial" charset="0"/>
              </a:rPr>
              <a:t>(kõik rekvisiidid peal)</a:t>
            </a:r>
            <a:endParaRPr lang="et-EE" sz="2800" dirty="0">
              <a:latin typeface="Arial" charset="0"/>
            </a:endParaRPr>
          </a:p>
          <a:p>
            <a:pPr marL="282575" indent="-282575">
              <a:buFont typeface="+mj-lt"/>
              <a:buAutoNum type="arabicPeriod"/>
            </a:pPr>
            <a:endParaRPr lang="et-EE" sz="1000" dirty="0">
              <a:latin typeface="Arial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Digidokumendi arhiveerimine toimub alati digitaalselt</a:t>
            </a:r>
            <a:r>
              <a:rPr lang="et-EE" sz="2800" dirty="0">
                <a:latin typeface="Arial" charset="0"/>
              </a:rPr>
              <a:t>: hüpermeediumkogumit ei saa kadudeta teisendada järjestatud tekstiks</a:t>
            </a:r>
          </a:p>
          <a:p>
            <a:pPr marL="282575" indent="-282575">
              <a:buFont typeface="+mj-lt"/>
              <a:buAutoNum type="arabicPeriod"/>
            </a:pPr>
            <a:endParaRPr lang="et-EE" sz="1000" dirty="0">
              <a:latin typeface="Arial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800" dirty="0">
                <a:latin typeface="Arial" charset="0"/>
              </a:rPr>
              <a:t>Arhiveeritud digidokumendi tõestusväärtuse tagab alati </a:t>
            </a:r>
            <a:r>
              <a:rPr lang="et-EE" sz="2800" dirty="0" smtClean="0">
                <a:latin typeface="Arial" charset="0"/>
              </a:rPr>
              <a:t>ka digitaalallkiri või sarnane mehhanism</a:t>
            </a:r>
            <a:endParaRPr lang="et-EE" sz="2800" dirty="0">
              <a:latin typeface="Arial" charset="0"/>
            </a:endParaRPr>
          </a:p>
          <a:p>
            <a:pPr marL="282575" indent="-282575">
              <a:buFont typeface="+mj-lt"/>
              <a:buAutoNum type="arabicPeriod"/>
            </a:pPr>
            <a:endParaRPr lang="et-EE" sz="1000" i="1" dirty="0">
              <a:latin typeface="Arial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800" dirty="0">
                <a:latin typeface="Arial" charset="0"/>
              </a:rPr>
              <a:t>Massiline virtuaalne kaugarhiveerimine</a:t>
            </a:r>
          </a:p>
        </p:txBody>
      </p:sp>
    </p:spTree>
  </p:cSld>
  <p:clrMapOvr>
    <a:masterClrMapping/>
  </p:clrMapOvr>
  <p:transition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Digiarhiveerimise </a:t>
            </a:r>
            <a:r>
              <a:rPr lang="et-EE" sz="3600" b="1" dirty="0">
                <a:solidFill>
                  <a:srgbClr val="C00000"/>
                </a:solidFill>
              </a:rPr>
              <a:t>teoreetilised põhiprobleemid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67544" y="1268760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2800" dirty="0">
                <a:latin typeface="Arial" charset="0"/>
              </a:rPr>
              <a:t>... </a:t>
            </a:r>
            <a:r>
              <a:rPr lang="et-EE" sz="2800" dirty="0" smtClean="0">
                <a:latin typeface="Arial" charset="0"/>
              </a:rPr>
              <a:t>täpsemalt</a:t>
            </a:r>
            <a:r>
              <a:rPr lang="sv-SE" sz="2800" dirty="0" smtClean="0"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nende eripärad paberdokumentide arhiveerimise probleemidest: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69342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andmekandja säilivuse probleem</a:t>
            </a:r>
          </a:p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vormingu probleem </a:t>
            </a:r>
          </a:p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tervikluse ehk tõestusväärtuse probleem</a:t>
            </a:r>
          </a:p>
        </p:txBody>
      </p:sp>
      <p:sp>
        <p:nvSpPr>
          <p:cNvPr id="1252357" name="Text Box 5"/>
          <p:cNvSpPr txBox="1">
            <a:spLocks noChangeArrowheads="1"/>
          </p:cNvSpPr>
          <p:nvPr/>
        </p:nvSpPr>
        <p:spPr bwMode="auto">
          <a:xfrm>
            <a:off x="228600" y="4876800"/>
            <a:ext cx="8229600" cy="17176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dirty="0">
                <a:latin typeface="Arial" charset="0"/>
              </a:rPr>
              <a:t>Vaid esimene probleem sarnaneb osaliselt paberdokumentide arhiveerimise probleemidega: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kaks viimast on uudsed ja vajavad uudseid lahen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usi uudsete metoodikatega</a:t>
            </a:r>
            <a:endParaRPr lang="en-GB" sz="2600" b="1" dirty="0">
              <a:solidFill>
                <a:srgbClr val="0070C0"/>
              </a:solidFill>
              <a:latin typeface="Times New Roman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28600"/>
            <a:ext cx="8820472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t-EE" b="1" dirty="0">
                <a:solidFill>
                  <a:srgbClr val="C00000"/>
                </a:solidFill>
              </a:rPr>
              <a:t>Andmekandja säilivuse </a:t>
            </a:r>
            <a:r>
              <a:rPr lang="et-EE" b="1" dirty="0" smtClean="0">
                <a:solidFill>
                  <a:srgbClr val="C00000"/>
                </a:solidFill>
              </a:rPr>
              <a:t>probleem</a:t>
            </a:r>
            <a:r>
              <a:rPr lang="et-EE" b="1" dirty="0">
                <a:solidFill>
                  <a:srgbClr val="C00000"/>
                </a:solidFill>
              </a:rPr>
              <a:t>, I</a:t>
            </a:r>
            <a:endParaRPr lang="en-GB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8305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dirty="0">
                <a:latin typeface="Arial" charset="0"/>
              </a:rPr>
              <a:t>Me peame valima digitaalandmete talletamiseks sellise andmekandja,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et ta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ei muuda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ks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aastatega </a:t>
            </a:r>
            <a:r>
              <a:rPr lang="sv-SE" sz="2800" dirty="0">
                <a:latin typeface="Arial" charset="0"/>
              </a:rPr>
              <a:t>(vastavalt vajadusele ka aastakümnete ja sadadega)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oma füüsikalisi omadusi, nii et andmed oleksid sellelt pikka aega loetavad</a:t>
            </a:r>
          </a:p>
        </p:txBody>
      </p:sp>
      <p:sp>
        <p:nvSpPr>
          <p:cNvPr id="1254404" name="Text Box 4"/>
          <p:cNvSpPr txBox="1">
            <a:spLocks noChangeArrowheads="1"/>
          </p:cNvSpPr>
          <p:nvPr/>
        </p:nvSpPr>
        <p:spPr bwMode="auto">
          <a:xfrm>
            <a:off x="539552" y="3913188"/>
            <a:ext cx="8299648" cy="164352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Lisaks peame tagama, et a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astate (või aastakümnete- ja sadade) pärast leidub arhiivis vähemalt üks tehniline seade, mis on võimeline seda andmekandjat lugema</a:t>
            </a:r>
            <a:endParaRPr lang="en-GB" dirty="0">
              <a:solidFill>
                <a:srgbClr val="0070C0"/>
              </a:solidFill>
              <a:latin typeface="Times New Roman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t-EE" b="1" dirty="0">
                <a:solidFill>
                  <a:srgbClr val="C00000"/>
                </a:solidFill>
              </a:rPr>
              <a:t>Andmekandja säilivuse </a:t>
            </a:r>
            <a:r>
              <a:rPr lang="et-EE" b="1" dirty="0" smtClean="0">
                <a:solidFill>
                  <a:srgbClr val="C00000"/>
                </a:solidFill>
              </a:rPr>
              <a:t> probleem</a:t>
            </a:r>
            <a:r>
              <a:rPr lang="et-EE" b="1" dirty="0">
                <a:solidFill>
                  <a:srgbClr val="C00000"/>
                </a:solidFill>
              </a:rPr>
              <a:t>, II</a:t>
            </a:r>
            <a:endParaRPr lang="en-GB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256451" name="Text Box 3"/>
          <p:cNvSpPr txBox="1">
            <a:spLocks noChangeArrowheads="1"/>
          </p:cNvSpPr>
          <p:nvPr/>
        </p:nvSpPr>
        <p:spPr bwMode="auto">
          <a:xfrm>
            <a:off x="395536" y="1196752"/>
            <a:ext cx="8305800" cy="26924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Täiendav probleem: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me ei tea, kuidas käituvad pikkade aastatega uudsed andmekandjad laborikatsetega ei saa seda testida ja teoreetiliselt on võimalik vaid asja ligikaudselt hinnata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10-20 </a:t>
            </a:r>
            <a:r>
              <a:rPr lang="et-EE" sz="2800" dirty="0">
                <a:latin typeface="Arial" charset="0"/>
              </a:rPr>
              <a:t>aastat tagasi polnud praeguse tehnoloogiaga andmekandjaid olemas</a:t>
            </a:r>
            <a:endParaRPr lang="sv-SE" sz="2800" dirty="0">
              <a:latin typeface="Arial" charset="0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467544" y="4149566"/>
            <a:ext cx="806685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>
              <a:spcBef>
                <a:spcPts val="1200"/>
              </a:spcBef>
              <a:buFontTx/>
              <a:buChar char="•"/>
            </a:pPr>
            <a:r>
              <a:rPr lang="sv-SE" sz="2600" dirty="0" smtClean="0">
                <a:latin typeface="Arial" charset="0"/>
              </a:rPr>
              <a:t>CD </a:t>
            </a:r>
            <a:r>
              <a:rPr lang="sv-SE" sz="2600" dirty="0">
                <a:latin typeface="Arial" charset="0"/>
              </a:rPr>
              <a:t>plastpõhi muutub ajapikku läbipaistamtuks</a:t>
            </a:r>
            <a:endParaRPr lang="et-EE" sz="2600" dirty="0">
              <a:latin typeface="Arial" charset="0"/>
            </a:endParaRPr>
          </a:p>
          <a:p>
            <a:pPr marL="290513" indent="-290513">
              <a:spcBef>
                <a:spcPts val="1200"/>
              </a:spcBef>
              <a:buFontTx/>
              <a:buChar char="•"/>
            </a:pPr>
            <a:r>
              <a:rPr lang="sv-SE" sz="2600" dirty="0">
                <a:latin typeface="Arial" charset="0"/>
              </a:rPr>
              <a:t>magnetkandja demagneetub </a:t>
            </a:r>
            <a:endParaRPr lang="et-EE" sz="2600" dirty="0">
              <a:latin typeface="Arial" charset="0"/>
            </a:endParaRPr>
          </a:p>
          <a:p>
            <a:pPr marL="290513" indent="-290513">
              <a:spcBef>
                <a:spcPts val="1200"/>
              </a:spcBef>
              <a:buFontTx/>
              <a:buChar char="•"/>
            </a:pPr>
            <a:r>
              <a:rPr lang="sv-SE" sz="2600" dirty="0">
                <a:latin typeface="Arial" charset="0"/>
              </a:rPr>
              <a:t>magnetlint muutub </a:t>
            </a:r>
            <a:r>
              <a:rPr lang="sv-SE" sz="2600" dirty="0" smtClean="0">
                <a:latin typeface="Arial" charset="0"/>
              </a:rPr>
              <a:t>rabedaks</a:t>
            </a:r>
            <a:endParaRPr lang="et-EE" sz="2600" dirty="0" smtClean="0">
              <a:latin typeface="Arial" charset="0"/>
            </a:endParaRPr>
          </a:p>
          <a:p>
            <a:pPr marL="290513" indent="-290513">
              <a:spcBef>
                <a:spcPts val="1200"/>
              </a:spcBef>
              <a:buFontTx/>
              <a:buChar char="•"/>
            </a:pPr>
            <a:r>
              <a:rPr lang="et-EE" sz="2600" dirty="0" smtClean="0">
                <a:latin typeface="Arial" charset="0"/>
              </a:rPr>
              <a:t>kõvaketas demagneetub</a:t>
            </a:r>
          </a:p>
          <a:p>
            <a:pPr marL="290513" indent="-290513">
              <a:spcBef>
                <a:spcPts val="1200"/>
              </a:spcBef>
              <a:buFontTx/>
              <a:buChar char="•"/>
            </a:pPr>
            <a:r>
              <a:rPr lang="et-EE" sz="2600" dirty="0" smtClean="0">
                <a:latin typeface="Arial" charset="0"/>
              </a:rPr>
              <a:t>välkmälu “haihtub”</a:t>
            </a:r>
            <a:endParaRPr lang="en-GB" dirty="0"/>
          </a:p>
        </p:txBody>
      </p:sp>
    </p:spTree>
  </p:cSld>
  <p:clrMapOvr>
    <a:masterClrMapping/>
  </p:clrMapOvr>
  <p:transition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820472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Säilitada </a:t>
            </a:r>
            <a:r>
              <a:rPr lang="et-EE" sz="3600" b="1" dirty="0" smtClean="0">
                <a:solidFill>
                  <a:srgbClr val="C00000"/>
                </a:solidFill>
              </a:rPr>
              <a:t>tuleb andmeid eseme säilitamise asemel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23528" y="1447800"/>
            <a:ext cx="851567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>
                <a:latin typeface="Arial" charset="0"/>
              </a:rPr>
              <a:t>Digitaalteabe üks oluline omadus (eripära paberdokumentidest</a:t>
            </a:r>
            <a:r>
              <a:rPr lang="et-EE" sz="2800" dirty="0" smtClean="0">
                <a:latin typeface="Arial" charset="0"/>
              </a:rPr>
              <a:t>)-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ta ei ole püsivalt seotud kandjaga ehk on piiramatult kadudeta kopeeritav</a:t>
            </a:r>
          </a:p>
          <a:p>
            <a:endParaRPr lang="sv-SE" sz="2800" b="1" u="sng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260548" name="Text Box 4"/>
          <p:cNvSpPr txBox="1">
            <a:spLocks noChangeArrowheads="1"/>
          </p:cNvSpPr>
          <p:nvPr/>
        </p:nvSpPr>
        <p:spPr bwMode="auto">
          <a:xfrm>
            <a:off x="539552" y="4221088"/>
            <a:ext cx="822960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Mõistlik on digiteavet säilitada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ketaste või serverite klastris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, kus vigased ja vananenud seadmed pidevalt välja vahetatakse ja andmed on seadmetel mitmekordistatult. Sama põhimõtet kasutab ka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pilvetehnoloogia</a:t>
            </a:r>
            <a:endParaRPr lang="en-GB" sz="2800" b="1" u="sng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39552" y="2924944"/>
            <a:ext cx="8839200" cy="108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Paberdokumendi säilitamine = paberilehe säilitamine</a:t>
            </a:r>
          </a:p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Digidokumendi säilitamine = bitijada säilitamine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6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28600"/>
            <a:ext cx="8820472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Andmete vormingu probleem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266691" name="Text Box 3"/>
          <p:cNvSpPr txBox="1">
            <a:spLocks noChangeArrowheads="1"/>
          </p:cNvSpPr>
          <p:nvPr/>
        </p:nvSpPr>
        <p:spPr bwMode="auto">
          <a:xfrm>
            <a:off x="533400" y="1066800"/>
            <a:ext cx="8305800" cy="12636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lnSpc>
                <a:spcPct val="95000"/>
              </a:lnSpc>
              <a:spcAft>
                <a:spcPct val="50000"/>
              </a:spcAft>
              <a:defRPr/>
            </a:pPr>
            <a:r>
              <a:rPr lang="sv-SE" sz="2600" b="1" u="sng" dirty="0">
                <a:solidFill>
                  <a:srgbClr val="0070C0"/>
                </a:solidFill>
                <a:latin typeface="Arial" charset="0"/>
              </a:rPr>
              <a:t>Probleem: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 peame tagama, et meie infovormingut (RTF,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PDF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HTML, MP3, GIF) suudetakse lugeda aastakümnete ja sadade päras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</a:t>
            </a:r>
            <a:endParaRPr lang="sv-SE" sz="26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611560" y="2564904"/>
            <a:ext cx="813886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S</a:t>
            </a:r>
            <a:r>
              <a:rPr lang="sv-SE" sz="2600" dirty="0" smtClean="0">
                <a:latin typeface="Arial" charset="0"/>
              </a:rPr>
              <a:t>ee </a:t>
            </a:r>
            <a:r>
              <a:rPr lang="sv-SE" sz="2600" dirty="0">
                <a:latin typeface="Arial" charset="0"/>
              </a:rPr>
              <a:t>probleem on </a:t>
            </a:r>
            <a:r>
              <a:rPr lang="et-EE" sz="2600" dirty="0" smtClean="0">
                <a:latin typeface="Arial" charset="0"/>
              </a:rPr>
              <a:t>kindlasti </a:t>
            </a:r>
            <a:r>
              <a:rPr lang="sv-SE" sz="2600" dirty="0" smtClean="0">
                <a:latin typeface="Arial" charset="0"/>
              </a:rPr>
              <a:t>lahendatav,</a:t>
            </a:r>
            <a:r>
              <a:rPr lang="et-EE" sz="2600" dirty="0" smtClean="0">
                <a:latin typeface="Arial" charset="0"/>
              </a:rPr>
              <a:t> ja seda kahel põhjusel:</a:t>
            </a:r>
            <a:endParaRPr lang="sv-SE" sz="2600" dirty="0">
              <a:latin typeface="Arial" charset="0"/>
            </a:endParaRP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sv-SE" sz="2600" dirty="0">
                <a:latin typeface="Arial" charset="0"/>
              </a:rPr>
              <a:t>Inimene suudab kaasajal lugeda kõiki muistsete tsivilisatsioonide kirju, kui see oskus pole vahepeal mingite kataklüsmide tõttu ära </a:t>
            </a:r>
            <a:r>
              <a:rPr lang="sv-SE" sz="2600" dirty="0" smtClean="0">
                <a:latin typeface="Arial" charset="0"/>
              </a:rPr>
              <a:t>kadunud</a:t>
            </a:r>
            <a:endParaRPr lang="sv-SE" sz="2600" dirty="0">
              <a:latin typeface="Arial" charset="0"/>
            </a:endParaRP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/>
            </a:pPr>
            <a:r>
              <a:rPr lang="et-EE" sz="2600" dirty="0">
                <a:latin typeface="Arial" charset="0"/>
              </a:rPr>
              <a:t>A</a:t>
            </a:r>
            <a:r>
              <a:rPr lang="sv-SE" sz="2600" dirty="0">
                <a:latin typeface="Arial" charset="0"/>
              </a:rPr>
              <a:t>rvutite jõudlus kasvab tempoga pooleteise aastaga kaks </a:t>
            </a:r>
            <a:r>
              <a:rPr lang="sv-SE" sz="2600" dirty="0" smtClean="0">
                <a:latin typeface="Arial" charset="0"/>
              </a:rPr>
              <a:t>korda</a:t>
            </a:r>
            <a:r>
              <a:rPr lang="et-EE" sz="2600" dirty="0" smtClean="0">
                <a:latin typeface="Arial" charset="0"/>
              </a:rPr>
              <a:t> (kehtib Moore’i reegel)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sv-SE" sz="2600" dirty="0">
                <a:latin typeface="Arial" charset="0"/>
              </a:rPr>
              <a:t>ja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ei ole tehniline probleem säilitada uues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tarkvaras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relikt-omadusena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vanade vormingute loetavus 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  <a:p>
            <a:pPr marL="290513" indent="-290513">
              <a:spcBef>
                <a:spcPct val="50000"/>
              </a:spcBef>
            </a:pPr>
            <a:endParaRPr lang="en-GB" sz="2600" dirty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Tõestusväärtuse probleem, I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268739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610600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Digiallkirja põhimõtteline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erinevus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omakäelisest</a:t>
            </a:r>
            <a:r>
              <a:rPr lang="sv-SE" sz="2800" b="1" u="sng" dirty="0" smtClean="0">
                <a:solidFill>
                  <a:srgbClr val="0070C0"/>
                </a:solidFill>
                <a:latin typeface="Arial" charset="0"/>
              </a:rPr>
              <a:t>: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kui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omakäelise allkirja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tõestusväärtus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põhineb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füüsilistel omadustel, siis digitaalteave korral põhineb ta sellel, et teatud (matemaatilisi) operatsioone ei saa praktikas hetkel sooritada vähema kui miljonite aastatega</a:t>
            </a:r>
            <a:endParaRPr lang="sv-SE" sz="2800" b="1" u="sng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23528" y="4114800"/>
            <a:ext cx="8439472" cy="213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Aft>
                <a:spcPct val="50000"/>
              </a:spcAft>
            </a:pPr>
            <a:r>
              <a:rPr lang="et-EE" sz="2800" dirty="0" smtClean="0">
                <a:latin typeface="Arial" charset="0"/>
              </a:rPr>
              <a:t>Murdmatust hinnatakse aga hetkeseisust lähtudes, mitte Moore’i reegli jätkiumist arvestades. Kõik krüptoalgoritmid pidevalt vananevad...</a:t>
            </a:r>
            <a:endParaRPr lang="en-GB" sz="2800" dirty="0"/>
          </a:p>
          <a:p>
            <a:pPr>
              <a:spcBef>
                <a:spcPct val="50000"/>
              </a:spcBef>
            </a:pPr>
            <a:endParaRPr lang="en-GB" sz="2600" dirty="0"/>
          </a:p>
        </p:txBody>
      </p:sp>
    </p:spTree>
  </p:cSld>
  <p:clrMapOvr>
    <a:masterClrMapping/>
  </p:clrMapOvr>
  <p:transition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Tõestusväärtuse probleem, II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270787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610600" cy="169277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igitaalallkirja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aluseks olevad matemaatilised operatsioonid on piisavalt turvalised küll hetkel, kuid matemaatika ja arvutustehnika kiire areng ei taga pikaajalist (nt aastakümnetete pikkust) turvalisust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39552" y="3356992"/>
            <a:ext cx="8424936" cy="295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Aft>
                <a:spcPct val="50000"/>
              </a:spcAft>
            </a:pPr>
            <a:r>
              <a:rPr lang="et-EE" sz="2600" dirty="0" smtClean="0">
                <a:latin typeface="Arial" charset="0"/>
              </a:rPr>
              <a:t>Piisav on, et oleks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praktikas lahti murtav üks kahest algoritmist – kas räsialgoritm või avaliku võtmega krüptoalgoritm</a:t>
            </a:r>
            <a:r>
              <a:rPr lang="et-EE" sz="2600" dirty="0" smtClean="0">
                <a:latin typeface="Arial" charset="0"/>
              </a:rPr>
              <a:t>. Siis tekib võimalus signatuuri murdmiseks</a:t>
            </a:r>
          </a:p>
          <a:p>
            <a:pPr eaLnBrk="0" hangingPunct="0">
              <a:lnSpc>
                <a:spcPct val="95000"/>
              </a:lnSpc>
              <a:spcAft>
                <a:spcPct val="50000"/>
              </a:spcAft>
            </a:pPr>
            <a:r>
              <a:rPr lang="et-EE" sz="2600" dirty="0" smtClean="0">
                <a:latin typeface="Arial" charset="0"/>
              </a:rPr>
              <a:t>Eesti algsete digiallkirjade aluseks oli RSA-1024 ja SHA-1.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Praegu näib, et SHA-1 murdub esimesena </a:t>
            </a:r>
            <a:r>
              <a:rPr lang="et-EE" sz="2600" dirty="0" smtClean="0">
                <a:latin typeface="Arial" charset="0"/>
              </a:rPr>
              <a:t>(võib-olla juba loetud aastate pärast?)</a:t>
            </a:r>
            <a:endParaRPr lang="en-GB" sz="2600" dirty="0"/>
          </a:p>
        </p:txBody>
      </p:sp>
    </p:spTree>
  </p:cSld>
  <p:clrMapOvr>
    <a:masterClrMapping/>
  </p:clrMapOvr>
  <p:transition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89248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Lahendus tõestusväärtuse probleemile, I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272835" name="Text Box 3"/>
          <p:cNvSpPr txBox="1">
            <a:spLocks noChangeArrowheads="1"/>
          </p:cNvSpPr>
          <p:nvPr/>
        </p:nvSpPr>
        <p:spPr bwMode="auto">
          <a:xfrm>
            <a:off x="539552" y="1196752"/>
            <a:ext cx="8305800" cy="353943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Lahendus: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teatud perioodi (nt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10-20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aasta) tagant  tuleks arhiveeritud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digisäilikud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varustada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uue, turvalisemaid elemente omava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digitaalallkirjaga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, milleks peab olema usaldatav kolmas osapool. </a:t>
            </a:r>
            <a:r>
              <a:rPr lang="et-EE" sz="2800" dirty="0" smtClean="0">
                <a:latin typeface="Arial" charset="0"/>
              </a:rPr>
              <a:t>Kui ülesigneerimine toimub enne vana matemaatilise aparatuuri murdumist, ei teki tervikluse järjepidevuses nn “musta ala”. Võib loota, et nii juhtub?</a:t>
            </a:r>
            <a:endParaRPr lang="sv-SE" sz="2800" dirty="0">
              <a:latin typeface="Arial" charset="0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83568" y="4781550"/>
            <a:ext cx="8460432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Suure tõenäosusega võib selleks saada nt </a:t>
            </a:r>
            <a:r>
              <a:rPr lang="et-EE" sz="2600" dirty="0" smtClean="0">
                <a:latin typeface="Arial" charset="0"/>
              </a:rPr>
              <a:t>arhiiv või mõni suurem andmekogu (või </a:t>
            </a:r>
            <a:r>
              <a:rPr lang="et-EE" sz="2600" dirty="0">
                <a:latin typeface="Arial" charset="0"/>
              </a:rPr>
              <a:t>tema mantlipärija</a:t>
            </a:r>
            <a:r>
              <a:rPr lang="et-EE" sz="2600" dirty="0" smtClean="0">
                <a:latin typeface="Arial" charset="0"/>
              </a:rPr>
              <a:t>). Sellist ülesigneerimist võidakse hakata </a:t>
            </a:r>
            <a:r>
              <a:rPr lang="et-EE" sz="2600" dirty="0">
                <a:latin typeface="Arial" charset="0"/>
              </a:rPr>
              <a:t>tulevikus pidama umbes samalaadseks tüüptegevuseks nagu kaasajal räbaldunud dokumentide lappimist 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Lahendus tõestusväärtuse probleemile, II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39552" y="1196752"/>
            <a:ext cx="79248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Selline </a:t>
            </a:r>
            <a:r>
              <a:rPr lang="et-EE" sz="2600" dirty="0" smtClean="0">
                <a:latin typeface="Arial" charset="0"/>
              </a:rPr>
              <a:t>ülesigneerimine </a:t>
            </a:r>
            <a:r>
              <a:rPr lang="et-EE" sz="2600" dirty="0">
                <a:latin typeface="Arial" charset="0"/>
              </a:rPr>
              <a:t>oleks omamoodi tõend a la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“mina nägin seda dokumenti sellisena ning väidan ja tõestan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oma tugemava tehnikaga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(digitaal)allkirjaga, et ta selline oli”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11560" y="3068960"/>
            <a:ext cx="8316416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600" dirty="0" smtClean="0">
                <a:latin typeface="Arial" charset="0"/>
              </a:rPr>
              <a:t>Säärast ülesigneerimist võib hakata kasutama ka olemasolevate paberdokumentide tõestusväärtuslikuks digitaliseerimiseks, kui selleks tekib vajadus</a:t>
            </a:r>
          </a:p>
          <a:p>
            <a:pPr marL="266700" indent="-266700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600" dirty="0" smtClean="0">
                <a:latin typeface="Arial" charset="0"/>
              </a:rPr>
              <a:t>Muul viisil ei ole võimalik paberdokumenti digitaliseerida, et säiliks tema tõestusväärtus: tõestusväärtuse tagamise mehhanismid on selleks kardinaalselt erinevad</a:t>
            </a:r>
            <a:endParaRPr lang="en-GB" sz="2600" dirty="0" smtClean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4000" b="1" dirty="0" smtClean="0">
                <a:solidFill>
                  <a:srgbClr val="C00000"/>
                </a:solidFill>
              </a:rPr>
              <a:t>ja andmine 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0483" name="Picture 3" descr="C:\dokum\jama4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809625"/>
            <a:ext cx="755650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C:\WINDOWS\Application Data\Microsoft\Media Catalog\Downloaded Clips\cl59\j022361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5410200"/>
            <a:ext cx="1087438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C:\WINDOWS\Application Data\Microsoft\Media Catalog\Downloaded Clips\cl52\j0205618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4800" y="914400"/>
            <a:ext cx="1066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692696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Digiallkirjade ülesigneerimine – kas ühekordne või perioodiline protsess?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755576" y="3212976"/>
            <a:ext cx="79248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 smtClean="0">
                <a:latin typeface="Arial" charset="0"/>
              </a:rPr>
              <a:t>Vastus peitub järgmiste küsimuste lahendustes: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Kas ja millal leiutatakse digiallkirja andmiseks mingi muu meetud kui avaliku võtmega krüptoalgoritmil põhinev digisignatuur?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t-EE" sz="2600" dirty="0" smtClean="0">
                <a:latin typeface="Arial" charset="0"/>
              </a:rPr>
              <a:t>Kas ja mil määral selle võimaliku uue meetodi murtavustäenäosus kasvab aja jooksul (kas leiab aset mingi Moore’i reegli laadne protsess)?</a:t>
            </a:r>
            <a:endParaRPr lang="en-GB" sz="2600" dirty="0">
              <a:latin typeface="Arial" charset="0"/>
            </a:endParaRPr>
          </a:p>
        </p:txBody>
      </p:sp>
      <p:sp>
        <p:nvSpPr>
          <p:cNvPr id="1276932" name="Text Box 4"/>
          <p:cNvSpPr txBox="1">
            <a:spLocks noChangeArrowheads="1"/>
          </p:cNvSpPr>
          <p:nvPr/>
        </p:nvSpPr>
        <p:spPr bwMode="auto">
          <a:xfrm>
            <a:off x="467544" y="1484784"/>
            <a:ext cx="8352928" cy="12926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Me ei tea hetkel, kas digiallkirjade ülesigneerimine jääb ühekordseks, mõnekordseks või perioodiliseks protsessiks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28600"/>
            <a:ext cx="8820472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Tõestusväärtuse </a:t>
            </a:r>
            <a:r>
              <a:rPr lang="et-EE" sz="3600" b="1" dirty="0" smtClean="0">
                <a:solidFill>
                  <a:srgbClr val="C00000"/>
                </a:solidFill>
              </a:rPr>
              <a:t>elutsükli probleemi </a:t>
            </a:r>
            <a:r>
              <a:rPr lang="et-EE" sz="3600" b="1" dirty="0">
                <a:solidFill>
                  <a:srgbClr val="C00000"/>
                </a:solidFill>
              </a:rPr>
              <a:t>lahendamise alternatiivvariant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57200" y="1196752"/>
            <a:ext cx="8686800" cy="319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FontTx/>
              <a:buChar char="•"/>
            </a:pPr>
            <a:r>
              <a:rPr lang="sv-SE" sz="2400" dirty="0">
                <a:latin typeface="Arial" charset="0"/>
              </a:rPr>
              <a:t>Perioodilist ülesigneerimist on vaja juhul, kui me ei säilita kandjat, vaid neil olevaid andmeid, mida aeg-ajalt kirjutatakse ühelt kandjalt teisele.Sellega langeb automaatselt ära andmekandja säilivuse probleem </a:t>
            </a:r>
          </a:p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FontTx/>
              <a:buChar char="•"/>
            </a:pPr>
            <a:r>
              <a:rPr lang="sv-SE" sz="2400" dirty="0">
                <a:latin typeface="Arial" charset="0"/>
              </a:rPr>
              <a:t>On olemas ka teine alternatiiv: säilitada andmed koos kandjaga, nii et andmed oleksid kandjaga püsivalt seotud ja neid ei saa seal muuta </a:t>
            </a:r>
            <a:r>
              <a:rPr lang="sv-SE" sz="2400" dirty="0" smtClean="0">
                <a:latin typeface="Arial" charset="0"/>
              </a:rPr>
              <a:t>(</a:t>
            </a:r>
            <a:r>
              <a:rPr lang="et-EE" sz="2400" dirty="0" smtClean="0">
                <a:latin typeface="Arial" charset="0"/>
              </a:rPr>
              <a:t>ühekordne</a:t>
            </a:r>
            <a:r>
              <a:rPr lang="sv-SE" sz="2400" dirty="0" smtClean="0">
                <a:latin typeface="Arial" charset="0"/>
              </a:rPr>
              <a:t> </a:t>
            </a:r>
            <a:r>
              <a:rPr lang="sv-SE" sz="2400" dirty="0">
                <a:latin typeface="Arial" charset="0"/>
              </a:rPr>
              <a:t>CD, DVD jm). </a:t>
            </a:r>
            <a:endParaRPr lang="en-GB" sz="2400" dirty="0">
              <a:latin typeface="Arial" charset="0"/>
            </a:endParaRPr>
          </a:p>
          <a:p>
            <a:pPr marL="290513" indent="-290513"/>
            <a:endParaRPr lang="sv-SE" b="1" dirty="0">
              <a:latin typeface="Arial" charset="0"/>
            </a:endParaRPr>
          </a:p>
        </p:txBody>
      </p:sp>
      <p:sp>
        <p:nvSpPr>
          <p:cNvPr id="1278980" name="Text Box 4"/>
          <p:cNvSpPr txBox="1">
            <a:spLocks noChangeArrowheads="1"/>
          </p:cNvSpPr>
          <p:nvPr/>
        </p:nvSpPr>
        <p:spPr bwMode="auto">
          <a:xfrm>
            <a:off x="395536" y="4149080"/>
            <a:ext cx="8496944" cy="249299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Sel korral ei ole pikaajalist tõestusväärtust (terviklust) vaja kaitsta digitaalallkirja juures kasutatavate matemaatiliste meetoditega, ja me pääseme perioodilisest ülesigneerimisest.  </a:t>
            </a:r>
            <a:r>
              <a:rPr lang="sv-SE" sz="2600" dirty="0">
                <a:latin typeface="Arial" charset="0"/>
              </a:rPr>
              <a:t>Siis ”tuleb tagasi” aga andmekandja säilivuse probleem, </a:t>
            </a:r>
            <a:r>
              <a:rPr lang="sv-SE" sz="2600" dirty="0" smtClean="0">
                <a:latin typeface="Arial" charset="0"/>
              </a:rPr>
              <a:t>mi</a:t>
            </a:r>
            <a:r>
              <a:rPr lang="et-EE" sz="2600" dirty="0" smtClean="0">
                <a:latin typeface="Arial" charset="0"/>
              </a:rPr>
              <a:t>llest muidu vabaneksime</a:t>
            </a:r>
            <a:endParaRPr lang="en-GB" sz="2600" dirty="0">
              <a:latin typeface="Times New Roman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89248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Ülesigneerimine  Eesti praktikas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39552" y="3356992"/>
            <a:ext cx="8208912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>
                <a:latin typeface="Arial" charset="0"/>
              </a:rPr>
              <a:t>Me ei tea, millal muutub SHA-1 sellisel tasemel murtavaks räsialgoritmiks, et saab olema praktikas võimalik teha etteantud tingimustega samaräsirünnet (lähima paari aasta jooksul?)</a:t>
            </a:r>
          </a:p>
          <a:p>
            <a:pPr marL="266700" indent="-26670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>
                <a:latin typeface="Arial" charset="0"/>
              </a:rPr>
              <a:t>Me ei tea ka, kas sellised murdmisvõtted (krüptoanalüütilised võtted) tekivad äkki või aegamööda</a:t>
            </a:r>
          </a:p>
          <a:p>
            <a:pPr marL="266700" indent="-26670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>
                <a:latin typeface="Arial" charset="0"/>
              </a:rPr>
              <a:t>Me ei tea ka, kuidas käitub RSA-1024 5-10 aasta perspektiivis</a:t>
            </a:r>
            <a:endParaRPr lang="en-GB" sz="2400" dirty="0">
              <a:latin typeface="Arial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7544" y="1052736"/>
            <a:ext cx="7416824" cy="209288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AD 2017 valmis Eesti DDOC vormingus digiallkirjade automaatne ületembeldamisrakendus TeRa. </a:t>
            </a:r>
            <a:r>
              <a:rPr lang="et-EE" sz="2600" dirty="0" smtClean="0">
                <a:latin typeface="Arial" charset="0"/>
              </a:rPr>
              <a:t>Kas ja millal muutub see ilma eranditeta hädavajalikuks, on ebaselge (käsitsi saab teha igaüks nagunii)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04800"/>
            <a:ext cx="8964488" cy="6858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sv-SE" sz="3600" b="1" dirty="0">
                <a:solidFill>
                  <a:srgbClr val="C00000"/>
                </a:solidFill>
              </a:rPr>
              <a:t>Paberilt digisse ja vastupidi?</a:t>
            </a:r>
            <a:endParaRPr lang="et-EE" sz="3600" b="1" dirty="0">
              <a:solidFill>
                <a:srgbClr val="C00000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636912"/>
            <a:ext cx="8839200" cy="3810000"/>
          </a:xfrm>
          <a:noFill/>
        </p:spPr>
        <p:txBody>
          <a:bodyPr/>
          <a:lstStyle/>
          <a:p>
            <a:pPr marL="450850" indent="-450850">
              <a:lnSpc>
                <a:spcPct val="90000"/>
              </a:lnSpc>
              <a:buClr>
                <a:schemeClr val="tx1"/>
              </a:buClr>
            </a:pP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Paber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  <a:sym typeface="Symbol" pitchFamily="18" charset="2"/>
              </a:rPr>
              <a:t>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digi. </a:t>
            </a:r>
            <a:r>
              <a:rPr lang="sv-SE" sz="2600" dirty="0" smtClean="0">
                <a:latin typeface="Arial" charset="0"/>
              </a:rPr>
              <a:t>Saab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skaneerida</a:t>
            </a:r>
            <a:r>
              <a:rPr lang="sv-SE" sz="2600" dirty="0" smtClean="0">
                <a:latin typeface="Arial" charset="0"/>
              </a:rPr>
              <a:t>, tulemus kas pildina, PDF failina või OCR-tuvastatud tektina. Reeglina peab olema varustatud skaneerija digiallkirjaga, kellel teatud kohustused ja vastutus</a:t>
            </a:r>
          </a:p>
          <a:p>
            <a:pPr marL="450850" indent="-450850">
              <a:lnSpc>
                <a:spcPct val="90000"/>
              </a:lnSpc>
              <a:buClr>
                <a:schemeClr val="tx1"/>
              </a:buClr>
            </a:pPr>
            <a:endParaRPr lang="sv-SE" sz="1200" dirty="0" smtClean="0">
              <a:latin typeface="Arial" charset="0"/>
            </a:endParaRPr>
          </a:p>
          <a:p>
            <a:pPr marL="450850" indent="-450850">
              <a:lnSpc>
                <a:spcPct val="90000"/>
              </a:lnSpc>
              <a:buClr>
                <a:schemeClr val="tx1"/>
              </a:buClr>
            </a:pP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Digi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  <a:sym typeface="Symbol" pitchFamily="18" charset="2"/>
              </a:rPr>
              <a:t>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paber. </a:t>
            </a:r>
            <a:r>
              <a:rPr lang="sv-SE" sz="2600" dirty="0" smtClean="0">
                <a:latin typeface="Arial" charset="0"/>
              </a:rPr>
              <a:t>Kui ei ole hüpertekst ja ei ole multimeedium (v.a. pildid/skeemid), saab tihti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välja trükkida</a:t>
            </a:r>
            <a:r>
              <a:rPr lang="sv-SE" sz="2600" dirty="0" smtClean="0">
                <a:latin typeface="Arial" charset="0"/>
              </a:rPr>
              <a:t>. Tuleb reeglina varustada väljatrükkida omakäelise allkirjaga, kellel teatud kohustused ja vastutus</a:t>
            </a:r>
          </a:p>
          <a:p>
            <a:pPr marL="762000" indent="-762000">
              <a:lnSpc>
                <a:spcPct val="90000"/>
              </a:lnSpc>
              <a:buClr>
                <a:schemeClr val="tx1"/>
              </a:buClr>
              <a:buSzTx/>
              <a:buFontTx/>
              <a:buNone/>
            </a:pPr>
            <a:endParaRPr lang="sv-SE" sz="2600" dirty="0" smtClean="0">
              <a:latin typeface="Arial" charset="0"/>
            </a:endParaRPr>
          </a:p>
        </p:txBody>
      </p:sp>
      <p:sp>
        <p:nvSpPr>
          <p:cNvPr id="1283076" name="Text Box 4"/>
          <p:cNvSpPr txBox="1">
            <a:spLocks noChangeArrowheads="1"/>
          </p:cNvSpPr>
          <p:nvPr/>
        </p:nvSpPr>
        <p:spPr bwMode="auto">
          <a:xfrm>
            <a:off x="323528" y="1219200"/>
            <a:ext cx="8515672" cy="89255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b="1" u="sng" dirty="0">
                <a:solidFill>
                  <a:srgbClr val="0070C0"/>
                </a:solidFill>
                <a:latin typeface="Arial" charset="0"/>
              </a:rPr>
              <a:t>Üldpõhimõte: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 vajab teatud instantse 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suuremate osapoolte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korraldatud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tegevusi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cover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4000" b="1" dirty="0" smtClean="0">
                <a:solidFill>
                  <a:srgbClr val="C00000"/>
                </a:solidFill>
              </a:rPr>
              <a:t>ja verifitseerimine 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1507" name="Picture 3" descr="C:\dokum\jama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12913"/>
            <a:ext cx="9144000" cy="514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C:\WINDOWS\Application Data\Microsoft\Media Catalog\Downloaded Clips\cl59\j022361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908720"/>
            <a:ext cx="936104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836712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0"/>
            <a:ext cx="8735888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algn="l" eaLnBrk="1" hangingPunct="1">
              <a:defRPr/>
            </a:pPr>
            <a:r>
              <a:rPr lang="et-EE" sz="3600" b="1" dirty="0" err="1" smtClean="0">
                <a:solidFill>
                  <a:srgbClr val="C00000"/>
                </a:solidFill>
              </a:rPr>
              <a:t>Privaat</a:t>
            </a:r>
            <a:r>
              <a:rPr lang="en-US" sz="3600" b="1" dirty="0" err="1" smtClean="0">
                <a:solidFill>
                  <a:srgbClr val="C00000"/>
                </a:solidFill>
              </a:rPr>
              <a:t>võt</a:t>
            </a:r>
            <a:r>
              <a:rPr lang="et-EE" sz="3600" b="1" dirty="0" smtClean="0">
                <a:solidFill>
                  <a:srgbClr val="C00000"/>
                </a:solidFill>
              </a:rPr>
              <a:t>i kiipkaardina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pic>
        <p:nvPicPr>
          <p:cNvPr id="23556" name="Picture 4" descr="C:\dokum\jama7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00125"/>
            <a:ext cx="7358063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C:\WINDOWS\Application Data\Microsoft\Media Catalog\Downloaded Clips\cl0\BS00693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2143125"/>
            <a:ext cx="21336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42938" y="4714875"/>
            <a:ext cx="7358062" cy="16922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dirty="0">
                <a:latin typeface="Arial" charset="0"/>
              </a:rPr>
              <a:t>Niisugust kiipi/seadet, mille siseehitusele ja sisemistele registritele kasutaja ligi ei pääse, nimetatakse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pöördkonstrueerimatuks seadmeks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 err="1">
                <a:latin typeface="Arial" charset="0"/>
              </a:rPr>
              <a:t>non-reverse-engineerable</a:t>
            </a:r>
            <a:r>
              <a:rPr lang="et-EE" sz="2600" i="1" dirty="0">
                <a:latin typeface="Arial" charset="0"/>
              </a:rPr>
              <a:t> </a:t>
            </a:r>
            <a:r>
              <a:rPr lang="et-EE" sz="2600" i="1" dirty="0" err="1">
                <a:latin typeface="Arial" charset="0"/>
              </a:rPr>
              <a:t>device</a:t>
            </a:r>
            <a:r>
              <a:rPr lang="et-EE" sz="2600" b="1" dirty="0">
                <a:latin typeface="Arial" charset="0"/>
              </a:rPr>
              <a:t>)</a:t>
            </a:r>
            <a:endParaRPr lang="en-GB" sz="2600" b="1" dirty="0">
              <a:latin typeface="Arial" charset="0"/>
            </a:endParaRPr>
          </a:p>
        </p:txBody>
      </p:sp>
      <p:pic>
        <p:nvPicPr>
          <p:cNvPr id="7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2708920"/>
            <a:ext cx="35544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2420888"/>
            <a:ext cx="216024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3212976"/>
            <a:ext cx="491800" cy="102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0"/>
            <a:ext cx="8686800" cy="762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/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ertifitseerimi</a:t>
            </a: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et-EE" sz="4000" b="1" dirty="0" smtClean="0">
                <a:solidFill>
                  <a:srgbClr val="C00000"/>
                </a:solidFill>
              </a:rPr>
              <a:t> põhimõtted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6627" name="Picture 3" descr="C:\dokum\jama1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9163"/>
            <a:ext cx="9144000" cy="593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5589240"/>
            <a:ext cx="401638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5373216"/>
            <a:ext cx="7635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WINDOWS\Application Data\Microsoft\Media Catalog\Downloaded Clips\cl3f\j0158535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5661248"/>
            <a:ext cx="727075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:\WINDOWS\Application Data\Microsoft\Media Catalog\Downloaded Clips\cl62\j0245175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836712"/>
            <a:ext cx="14874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:\PFiles\MSOffice\Clipart\standard\stddir1\BD05504_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20272" y="1124744"/>
            <a:ext cx="1728787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228600"/>
            <a:ext cx="8591872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A</a:t>
            </a:r>
            <a:r>
              <a:rPr lang="en-US" sz="4000" b="1" dirty="0" err="1" smtClean="0">
                <a:solidFill>
                  <a:srgbClr val="C00000"/>
                </a:solidFill>
              </a:rPr>
              <a:t>jatempel</a:t>
            </a:r>
            <a:r>
              <a:rPr lang="et-EE" sz="4000" b="1" dirty="0" smtClean="0">
                <a:solidFill>
                  <a:srgbClr val="C00000"/>
                </a:solidFill>
              </a:rPr>
              <a:t> ajahetke tõestajana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50979" name="Text Box 3"/>
          <p:cNvSpPr txBox="1">
            <a:spLocks noChangeArrowheads="1"/>
          </p:cNvSpPr>
          <p:nvPr/>
        </p:nvSpPr>
        <p:spPr bwMode="auto">
          <a:xfrm>
            <a:off x="323528" y="908720"/>
            <a:ext cx="8229600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Ajatempel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time-stamp</a:t>
            </a:r>
            <a:r>
              <a:rPr lang="et-EE" sz="2800" dirty="0">
                <a:latin typeface="Arial" charset="0"/>
              </a:rPr>
              <a:t>) on andmekogumile (dokumendile, failile vm) lisatud täiendav andmekogum, mis võimaldab selle loomisaega võrrelda teiste andmekogumite loomisaegadega (signeerimisaegadega)</a:t>
            </a:r>
            <a:endParaRPr lang="en-GB" sz="2800" dirty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23528" y="3356992"/>
            <a:ext cx="8820472" cy="458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Ajatempleid väljastavad kindla funktsiooniga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ajatemplikeskused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ehk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ajatempliteenuse osutajad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time-stamping authorities</a:t>
            </a:r>
            <a:r>
              <a:rPr lang="et-EE" sz="2600" dirty="0">
                <a:latin typeface="Arial" charset="0"/>
              </a:rPr>
              <a:t>)</a:t>
            </a: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2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Järjekordse ajatempli arvutab ajatempli teenuse osutaja kahest </a:t>
            </a:r>
            <a:r>
              <a:rPr lang="et-EE" sz="2600" dirty="0" smtClean="0">
                <a:latin typeface="Arial" charset="0"/>
              </a:rPr>
              <a:t>allikast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nende kogumi räsi arvutamise </a:t>
            </a:r>
            <a:r>
              <a:rPr lang="et-EE" sz="2600" dirty="0" smtClean="0">
                <a:latin typeface="Arial" charset="0"/>
              </a:rPr>
              <a:t>teel: </a:t>
            </a:r>
            <a:endParaRPr lang="et-EE" sz="2600" dirty="0">
              <a:latin typeface="Arial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dirty="0">
                <a:latin typeface="Arial" charset="0"/>
              </a:rPr>
              <a:t> talle saadetud andmekogumist </a:t>
            </a:r>
          </a:p>
          <a:p>
            <a:pPr algn="just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dirty="0">
                <a:latin typeface="Arial" charset="0"/>
              </a:rPr>
              <a:t> eelmisest väljaantud ajatemplist</a:t>
            </a: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2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304800"/>
            <a:ext cx="8591872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Kehtivuskinnitus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61219" name="Text Box 3"/>
          <p:cNvSpPr txBox="1">
            <a:spLocks noChangeArrowheads="1"/>
          </p:cNvSpPr>
          <p:nvPr/>
        </p:nvSpPr>
        <p:spPr bwMode="auto">
          <a:xfrm>
            <a:off x="611560" y="908720"/>
            <a:ext cx="784664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Kehtivuskinnituse võtmine tehakse onlainis ja tavaliselt vahetult pärast digiallkirja andmist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.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S</a:t>
            </a:r>
            <a:r>
              <a:rPr lang="et-EE" sz="2800" dirty="0">
                <a:latin typeface="Arial" charset="0"/>
              </a:rPr>
              <a:t>elle eemärk on varustada d</a:t>
            </a:r>
            <a:r>
              <a:rPr lang="sv-SE" sz="2800" dirty="0">
                <a:latin typeface="Arial" charset="0"/>
              </a:rPr>
              <a:t>igidokument vastava</a:t>
            </a:r>
            <a:r>
              <a:rPr lang="et-EE" sz="2800" dirty="0">
                <a:latin typeface="Arial" charset="0"/>
              </a:rPr>
              <a:t> lisa</a:t>
            </a:r>
            <a:r>
              <a:rPr lang="sv-SE" sz="2800" dirty="0">
                <a:latin typeface="Arial" charset="0"/>
              </a:rPr>
              <a:t>rekvisiidi</a:t>
            </a:r>
            <a:r>
              <a:rPr lang="et-EE" sz="2800" dirty="0">
                <a:latin typeface="Arial" charset="0"/>
              </a:rPr>
              <a:t>ga</a:t>
            </a:r>
            <a:endParaRPr lang="en-GB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3200400"/>
            <a:ext cx="8534400" cy="345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Kehtivuskinnituse olemasolu (</a:t>
            </a:r>
            <a:r>
              <a:rPr lang="et-EE" sz="2800" dirty="0" smtClean="0">
                <a:latin typeface="Arial" charset="0"/>
              </a:rPr>
              <a:t>allkirja juures </a:t>
            </a:r>
            <a:r>
              <a:rPr lang="et-EE" sz="2800" dirty="0">
                <a:latin typeface="Arial" charset="0"/>
              </a:rPr>
              <a:t>sabas) tõestab, et dokumendile kantud digiallkiri on tehtud dokumendi signeerimisel kehtiva sertifikaadi baasil</a:t>
            </a:r>
            <a:endParaRPr lang="sv-SE" sz="28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400" b="1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Peale kehtivuskinnituse võtmist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ei ole vaja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allkirja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verifitseerimiseks (valideerimiseks)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teha enam mingeid onlain-päringuid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ega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vajalik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ülepea ka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mingit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võrguühendust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2584</Words>
  <Application>Microsoft Office PowerPoint</Application>
  <PresentationFormat>On-screen Show (4:3)</PresentationFormat>
  <Paragraphs>236</Paragraphs>
  <Slides>43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Digiasjaajamise ja digiarhiveerimise turve</vt:lpstr>
      <vt:lpstr>Dokumendi tõestusväärtus</vt:lpstr>
      <vt:lpstr>Digiallkiri vs digisignatuur</vt:lpstr>
      <vt:lpstr>Digiallkirja andmine </vt:lpstr>
      <vt:lpstr>Digiallkirja verifitseerimine </vt:lpstr>
      <vt:lpstr>Privaatvõti kiipkaardina</vt:lpstr>
      <vt:lpstr>Sertifitseerimise põhimõtted</vt:lpstr>
      <vt:lpstr>Ajatempel ajahetke tõestajana</vt:lpstr>
      <vt:lpstr>Kehtivuskinnitus</vt:lpstr>
      <vt:lpstr>Digiallkirjaga (e-allkirjaga) digidokument koos vajalike (lisa)rekvisiitidega </vt:lpstr>
      <vt:lpstr>Sertifitseerimise taristu</vt:lpstr>
      <vt:lpstr>Digiallkirja eelised, I </vt:lpstr>
      <vt:lpstr>Digiallkirja eelised, II </vt:lpstr>
      <vt:lpstr>Digiallkirja eelised, III </vt:lpstr>
      <vt:lpstr>Digiallkirja eelised, IV </vt:lpstr>
      <vt:lpstr>Digiallkirja esimene tõsine puudus  </vt:lpstr>
      <vt:lpstr>Digiallkirja teine tõsine puudus  </vt:lpstr>
      <vt:lpstr>Digiallkirja kolmas puudus? (pigem eripära)  </vt:lpstr>
      <vt:lpstr>Digiallkirja andmise protsess, omadused</vt:lpstr>
      <vt:lpstr>Digiallkirja tarkvara ja vormingu valimise näpunäiteid</vt:lpstr>
      <vt:lpstr>Digiallkirja andmise näpunäiteid</vt:lpstr>
      <vt:lpstr>Allkirja verifitseerimise näpunäiteid</vt:lpstr>
      <vt:lpstr>Sertifikaadi peatamise näpunäiteid</vt:lpstr>
      <vt:lpstr>Digiasjaajamise turvaolemusest</vt:lpstr>
      <vt:lpstr>Digiteavet ei saa viia kadudeta paberkujule</vt:lpstr>
      <vt:lpstr>Digiteave peab jääma kogu oma elutsükli lõpuni digitaalseks</vt:lpstr>
      <vt:lpstr>Digidokumendi tõestusväärtuse osas ei ole digiallkirjale alternatiivi </vt:lpstr>
      <vt:lpstr>Digidokumendi originaali ja koopia probleem</vt:lpstr>
      <vt:lpstr>Rekvisiidi kandmine digidokumendile</vt:lpstr>
      <vt:lpstr>Digiarhiveerimine: üldised seaduspärad</vt:lpstr>
      <vt:lpstr>Digiarhiveerimise teoreetilised põhiprobleemid</vt:lpstr>
      <vt:lpstr>Andmekandja säilivuse probleem, I</vt:lpstr>
      <vt:lpstr>Andmekandja säilivuse  probleem, II</vt:lpstr>
      <vt:lpstr>Säilitada tuleb andmeid eseme säilitamise asemel</vt:lpstr>
      <vt:lpstr>Andmete vormingu probleem</vt:lpstr>
      <vt:lpstr>Tõestusväärtuse probleem, I</vt:lpstr>
      <vt:lpstr>Tõestusväärtuse probleem, II</vt:lpstr>
      <vt:lpstr>Lahendus tõestusväärtuse probleemile, I</vt:lpstr>
      <vt:lpstr>Lahendus tõestusväärtuse probleemile, II</vt:lpstr>
      <vt:lpstr>Digiallkirjade ülesigneerimine – kas ühekordne või perioodiline protsess?</vt:lpstr>
      <vt:lpstr>Tõestusväärtuse elutsükli probleemi lahendamise alternatiivvariant</vt:lpstr>
      <vt:lpstr>Ülesigneerimine  Eesti praktikas</vt:lpstr>
      <vt:lpstr>Paberilt digisse ja vastupidi?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51</cp:revision>
  <dcterms:created xsi:type="dcterms:W3CDTF">2016-08-30T18:22:58Z</dcterms:created>
  <dcterms:modified xsi:type="dcterms:W3CDTF">2018-04-19T09:56:26Z</dcterms:modified>
</cp:coreProperties>
</file>