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sldIdLst>
    <p:sldId id="258" r:id="rId2"/>
    <p:sldId id="364" r:id="rId3"/>
    <p:sldId id="366" r:id="rId4"/>
    <p:sldId id="368" r:id="rId5"/>
    <p:sldId id="37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25.04.2018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0B3860-7975-400C-A183-C1D6B488F37E}" type="slidenum">
              <a:rPr lang="en-GB" smtClean="0">
                <a:latin typeface="Times New Roman" pitchFamily="18" charset="0"/>
              </a:rPr>
              <a:pPr/>
              <a:t>2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A68E8F6-0718-4C55-8FAA-CBC243685677}" type="slidenum">
              <a:rPr lang="en-GB" sz="1200"/>
              <a:pPr algn="r"/>
              <a:t>13</a:t>
            </a:fld>
            <a:endParaRPr lang="en-GB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CA57E5-A3AC-4EC8-8A1A-C3F0456AB89A}" type="slidenum">
              <a:rPr lang="en-GB" sz="1200"/>
              <a:pPr algn="r"/>
              <a:t>14</a:t>
            </a:fld>
            <a:endParaRPr lang="en-GB" sz="12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92D2DB6-1050-48C3-BA88-DEB2533AECD8}" type="slidenum">
              <a:rPr lang="en-GB" sz="1200"/>
              <a:pPr algn="r"/>
              <a:t>15</a:t>
            </a:fld>
            <a:endParaRPr lang="en-GB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8452E4D-8389-4E11-8099-3159930991E4}" type="slidenum">
              <a:rPr lang="en-GB" sz="1200"/>
              <a:pPr algn="r"/>
              <a:t>16</a:t>
            </a:fld>
            <a:endParaRPr lang="en-GB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4011B5D-50AA-4C35-992A-1A6DBC4CFFFB}" type="slidenum">
              <a:rPr lang="en-GB" sz="1200"/>
              <a:pPr algn="r"/>
              <a:t>17</a:t>
            </a:fld>
            <a:endParaRPr lang="en-GB" sz="12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AFAB0DB-413D-4581-B753-63C961CD2377}" type="slidenum">
              <a:rPr lang="en-GB" sz="1200"/>
              <a:pPr algn="r"/>
              <a:t>18</a:t>
            </a:fld>
            <a:endParaRPr lang="en-GB" sz="12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FC29CA1-D8E8-4960-8840-E5C78D588E43}" type="slidenum">
              <a:rPr lang="en-GB" sz="1200"/>
              <a:pPr algn="r"/>
              <a:t>19</a:t>
            </a:fld>
            <a:endParaRPr lang="en-GB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C7CE9-3F8B-4E07-9D13-5B5F70EB71E6}" type="slidenum">
              <a:rPr lang="en-GB" smtClean="0">
                <a:latin typeface="Times New Roman" pitchFamily="18" charset="0"/>
              </a:rPr>
              <a:pPr/>
              <a:t>4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DCA483-400E-4D27-B8B6-03BA85A8C7FE}" type="slidenum">
              <a:rPr lang="en-GB" smtClean="0">
                <a:latin typeface="Times New Roman" pitchFamily="18" charset="0"/>
              </a:rPr>
              <a:pPr/>
              <a:t>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331E4-8EA7-42E8-9B77-10DEEFEC02DB}" type="slidenum">
              <a:rPr lang="en-GB" smtClean="0">
                <a:latin typeface="Times New Roman" pitchFamily="18" charset="0"/>
              </a:rPr>
              <a:pPr/>
              <a:t>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94FE06-35F2-4617-9C80-B7B68A493203}" type="slidenum">
              <a:rPr lang="en-GB" sz="1200"/>
              <a:pPr algn="r"/>
              <a:t>8</a:t>
            </a:fld>
            <a:endParaRPr lang="en-GB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743180A-7268-4404-A3D2-468B14AAF6EB}" type="slidenum">
              <a:rPr lang="en-GB" sz="1200"/>
              <a:pPr algn="r"/>
              <a:t>9</a:t>
            </a:fld>
            <a:endParaRPr lang="en-GB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C369BCB-9A36-40AC-B80F-F0B4502BD4D0}" type="slidenum">
              <a:rPr lang="en-GB" sz="1200"/>
              <a:pPr algn="r"/>
              <a:t>10</a:t>
            </a:fld>
            <a:endParaRPr lang="en-GB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861249-36D7-4C80-AE09-18A3E8ABCAA7}" type="slidenum">
              <a:rPr lang="en-GB" sz="1200"/>
              <a:pPr algn="r"/>
              <a:t>11</a:t>
            </a:fld>
            <a:endParaRPr lang="en-GB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963961D-745F-4086-B7D8-A19F7115D287}" type="slidenum">
              <a:rPr lang="en-GB" sz="1200"/>
              <a:pPr algn="r"/>
              <a:t>12</a:t>
            </a:fld>
            <a:endParaRPr lang="en-GB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25.04.2018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25.04.2018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25.04.2018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25.04.2018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25.04.2018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25.04.2018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25.04.2018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25.04.2018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25.04.2018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25.04.2018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25.04.2018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25.04.2018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Turvalise kaugside </a:t>
            </a:r>
            <a:r>
              <a:rPr lang="et-EE" b="1" dirty="0" smtClean="0">
                <a:solidFill>
                  <a:srgbClr val="C00000"/>
                </a:solidFill>
              </a:rPr>
              <a:t>protokollid</a:t>
            </a:r>
            <a:r>
              <a:rPr lang="et-EE" b="1" dirty="0" smtClean="0">
                <a:solidFill>
                  <a:srgbClr val="C00000"/>
                </a:solidFill>
              </a:rPr>
              <a:t/>
            </a:r>
            <a:br>
              <a:rPr lang="et-EE" b="1" dirty="0" smtClean="0">
                <a:solidFill>
                  <a:srgbClr val="C00000"/>
                </a:solidFill>
              </a:rPr>
            </a:b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ICM0018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Küberturbe arhitektuur, loeng 11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19. aprill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786" name="Rectangle 2"/>
          <p:cNvSpPr>
            <a:spLocks noChangeArrowheads="1"/>
          </p:cNvSpPr>
          <p:nvPr/>
        </p:nvSpPr>
        <p:spPr bwMode="auto">
          <a:xfrm>
            <a:off x="251520" y="0"/>
            <a:ext cx="866388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TLSi kanal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81000" y="2203450"/>
            <a:ext cx="845820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Kanal on privaatne. </a:t>
            </a:r>
            <a:r>
              <a:rPr lang="et-EE" sz="2800" dirty="0">
                <a:latin typeface="Arial" charset="0"/>
              </a:rPr>
              <a:t>Pärast seda kui osapooled on vahetanud </a:t>
            </a:r>
            <a:r>
              <a:rPr lang="et-EE" sz="2800" dirty="0">
                <a:latin typeface="Arial" charset="0"/>
                <a:cs typeface="Arial" charset="0"/>
              </a:rPr>
              <a:t>š</a:t>
            </a:r>
            <a:r>
              <a:rPr lang="et-EE" sz="2800" dirty="0">
                <a:latin typeface="Arial" charset="0"/>
              </a:rPr>
              <a:t>ifreerimisvõtmeid, on kõik edastatavad andmed krüpteeritud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Kanal on autenditud. </a:t>
            </a:r>
            <a:r>
              <a:rPr lang="et-EE" sz="2800" dirty="0">
                <a:latin typeface="Arial" charset="0"/>
              </a:rPr>
              <a:t>Mõlemad pooled saavad üksteist autentida, kuid võimalik on ka ühepoolne autentimine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TLS suudab kontrollida andmete puutumatuna päralejõudmist </a:t>
            </a:r>
            <a:r>
              <a:rPr lang="et-EE" sz="2800" dirty="0">
                <a:latin typeface="Arial" charset="0"/>
              </a:rPr>
              <a:t>(hädavajalik võrgu pakettresiimi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nt TCP/IP protokolli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korral) </a:t>
            </a:r>
            <a:endParaRPr lang="en-GB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81000" y="762000"/>
            <a:ext cx="6629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TLS tekitab üle võrgu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turvalise sidekanali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secure channel</a:t>
            </a:r>
            <a:r>
              <a:rPr lang="et-EE" sz="2800" dirty="0">
                <a:latin typeface="Arial" charset="0"/>
              </a:rPr>
              <a:t>), millel on kolm omadust:</a:t>
            </a:r>
            <a:endParaRPr lang="en-GB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4" name="Rectangle 2"/>
          <p:cNvSpPr>
            <a:spLocks noChangeArrowheads="1"/>
          </p:cNvSpPr>
          <p:nvPr/>
        </p:nvSpPr>
        <p:spPr bwMode="auto">
          <a:xfrm>
            <a:off x="179512" y="0"/>
            <a:ext cx="87358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TLSi toimimispõhimõtted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16835" name="Text Box 3"/>
          <p:cNvSpPr txBox="1">
            <a:spLocks noChangeArrowheads="1"/>
          </p:cNvSpPr>
          <p:nvPr/>
        </p:nvSpPr>
        <p:spPr bwMode="auto">
          <a:xfrm>
            <a:off x="3124200" y="4724400"/>
            <a:ext cx="57912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Autentimisfaas sisaldab igal juhul serveri autentimist. </a:t>
            </a:r>
            <a:r>
              <a:rPr lang="et-EE" sz="2800" dirty="0">
                <a:latin typeface="Arial" charset="0"/>
              </a:rPr>
              <a:t>Vajadusel järgneb sellele ka kliendi autentimine</a:t>
            </a:r>
            <a:endParaRPr lang="en-GB" dirty="0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7696200" cy="428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TLSi ühenduses võib eristada kahte faasi: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0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autentimisfaas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handshaking</a:t>
            </a:r>
            <a:r>
              <a:rPr lang="et-EE" sz="2800" dirty="0">
                <a:latin typeface="Arial" charset="0"/>
              </a:rPr>
              <a:t>)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teabe vahetamisfaas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t-EE" sz="12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Tavaliselt toimub ühendus kahe ebavõrdse poole vahel </a:t>
            </a:r>
            <a:r>
              <a:rPr lang="et-EE" sz="2800" dirty="0">
                <a:latin typeface="Arial" charset="0"/>
              </a:rPr>
              <a:t>(klient ja server), mida TLS veidi eristab (kuigi on võimalik ka võrdse poole teabevahetus)</a:t>
            </a:r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pic>
        <p:nvPicPr>
          <p:cNvPr id="36869" name="Picture 5" descr="C:\WINDOWS\Application Data\Microsoft\Media Catalog\Downloaded Clips\cl3\BD09952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653136"/>
            <a:ext cx="2250976" cy="1977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ChangeArrowheads="1"/>
          </p:cNvSpPr>
          <p:nvPr/>
        </p:nvSpPr>
        <p:spPr bwMode="auto">
          <a:xfrm>
            <a:off x="179512" y="0"/>
            <a:ext cx="8735888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TLSi autentimisfaas</a:t>
            </a:r>
            <a:r>
              <a:rPr lang="sv-SE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I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04800" y="476672"/>
            <a:ext cx="8839200" cy="6961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Lihtsustatult </a:t>
            </a:r>
            <a:r>
              <a:rPr lang="et-EE" sz="2600" dirty="0">
                <a:latin typeface="Arial" charset="0"/>
              </a:rPr>
              <a:t>sisaldab see järgmisi tegevusi (</a:t>
            </a:r>
            <a:r>
              <a:rPr lang="sv-SE" sz="2600" dirty="0">
                <a:latin typeface="Arial" charset="0"/>
              </a:rPr>
              <a:t>klient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hakkab suhtlema </a:t>
            </a:r>
            <a:r>
              <a:rPr lang="sv-SE" sz="2600" dirty="0">
                <a:latin typeface="Arial" charset="0"/>
              </a:rPr>
              <a:t>serveriga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>
                <a:latin typeface="Arial" charset="0"/>
              </a:rPr>
              <a:t>):</a:t>
            </a: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ütleb 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>
                <a:latin typeface="Arial" charset="0"/>
              </a:rPr>
              <a:t>-le tere ja mainib, milliseid krüptoalgoritme ta kasutab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600" b="1" i="1" dirty="0" smtClean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600" dirty="0" smtClean="0">
                <a:latin typeface="Arial" charset="0"/>
              </a:rPr>
              <a:t> nõuab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sv-SE" sz="26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i="1" dirty="0" smtClean="0">
                <a:latin typeface="Arial" charset="0"/>
              </a:rPr>
              <a:t>-lt</a:t>
            </a:r>
            <a:r>
              <a:rPr lang="sv-SE" sz="2600" dirty="0" smtClean="0">
                <a:latin typeface="Arial" charset="0"/>
              </a:rPr>
              <a:t>, </a:t>
            </a:r>
            <a:r>
              <a:rPr lang="et-EE" sz="2600" dirty="0" smtClean="0">
                <a:latin typeface="Arial" charset="0"/>
              </a:rPr>
              <a:t>et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sv-SE" sz="26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sv-SE" sz="2600" dirty="0" smtClean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tõestaks, et ta on 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 smtClean="0">
                <a:latin typeface="Arial" charset="0"/>
              </a:rPr>
              <a:t> ja et 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600" dirty="0" smtClean="0">
                <a:latin typeface="Arial" charset="0"/>
              </a:rPr>
              <a:t> saadaks oma genereeritud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nonsi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smtClean="0">
                <a:latin typeface="Arial" charset="0"/>
              </a:rPr>
              <a:t>nonse</a:t>
            </a:r>
            <a:r>
              <a:rPr lang="et-EE" sz="2600" dirty="0" smtClean="0">
                <a:latin typeface="Arial" charset="0"/>
              </a:rPr>
              <a:t>) 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 smtClean="0">
                <a:latin typeface="Arial" charset="0"/>
              </a:rPr>
              <a:t>-le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 smtClean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600" i="1" dirty="0" smtClean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saadab omagenereeritud nonsi</a:t>
            </a:r>
            <a:r>
              <a:rPr lang="et-EE" sz="2600" i="1" dirty="0" smtClean="0">
                <a:latin typeface="Arial" charset="0"/>
              </a:rPr>
              <a:t> 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 smtClean="0">
                <a:latin typeface="Arial" charset="0"/>
              </a:rPr>
              <a:t>-le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6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>
                <a:latin typeface="Arial" charset="0"/>
              </a:rPr>
              <a:t> tekitab teksti “mina olen </a:t>
            </a:r>
            <a:r>
              <a:rPr lang="sv-SE" sz="26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>
                <a:latin typeface="Arial" charset="0"/>
              </a:rPr>
              <a:t>”, teeb sellest </a:t>
            </a:r>
            <a:r>
              <a:rPr lang="sv-SE" sz="2600" dirty="0">
                <a:latin typeface="Arial" charset="0"/>
              </a:rPr>
              <a:t>räsi ehk </a:t>
            </a:r>
            <a:r>
              <a:rPr lang="et-EE" sz="2600" dirty="0">
                <a:latin typeface="Arial" charset="0"/>
              </a:rPr>
              <a:t>sõnumilühendi  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                 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lüh(“mina olen </a:t>
            </a:r>
            <a:r>
              <a:rPr lang="sv-SE" sz="26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” + nonss)</a:t>
            </a:r>
            <a:endParaRPr lang="et-EE" sz="2600" b="1" i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i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6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dirty="0">
                <a:latin typeface="Arial" charset="0"/>
              </a:rPr>
              <a:t> signeerib </a:t>
            </a:r>
            <a:r>
              <a:rPr lang="sv-SE" sz="2600" dirty="0">
                <a:latin typeface="Arial" charset="0"/>
              </a:rPr>
              <a:t>räsi</a:t>
            </a:r>
            <a:r>
              <a:rPr lang="et-EE" sz="2600" dirty="0">
                <a:latin typeface="Arial" charset="0"/>
              </a:rPr>
              <a:t> oma privaatvõtmega, saades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2600" i="1" dirty="0">
                <a:latin typeface="Arial" charset="0"/>
              </a:rPr>
              <a:t>            </a:t>
            </a:r>
            <a:r>
              <a:rPr lang="et-EE" sz="2600" i="1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sig</a:t>
            </a:r>
            <a:r>
              <a:rPr lang="sv-SE" sz="2600" b="1" i="1" baseline="-25000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 (lüh(“mina olen </a:t>
            </a:r>
            <a:r>
              <a:rPr lang="sv-SE" sz="26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” + nonss))</a:t>
            </a:r>
            <a:endParaRPr lang="et-EE" sz="2600" b="1" i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endParaRPr lang="en-GB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930" name="Rectangle 2"/>
          <p:cNvSpPr>
            <a:spLocks noChangeArrowheads="1"/>
          </p:cNvSpPr>
          <p:nvPr/>
        </p:nvSpPr>
        <p:spPr bwMode="auto">
          <a:xfrm>
            <a:off x="251520" y="228600"/>
            <a:ext cx="866388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TLSi autentimisfaas</a:t>
            </a:r>
            <a:r>
              <a:rPr lang="sv-S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II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8382000" cy="558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saadab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sv-SE" sz="2800" dirty="0">
                <a:latin typeface="Arial" charset="0"/>
              </a:rPr>
              <a:t>-</a:t>
            </a:r>
            <a:r>
              <a:rPr lang="et-EE" sz="2800" dirty="0">
                <a:latin typeface="Arial" charset="0"/>
              </a:rPr>
              <a:t>le oma avaliku võtme, teksti 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2800" dirty="0">
                <a:latin typeface="Arial" charset="0"/>
              </a:rPr>
              <a:t>    “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mina olen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” ning signatuuri 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2800" dirty="0">
                <a:latin typeface="Arial" charset="0"/>
              </a:rPr>
              <a:t>          	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sig</a:t>
            </a:r>
            <a:r>
              <a:rPr lang="sv-SE" sz="2800" b="1" i="1" baseline="-25000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 (lüh(“mina olen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” + nonss))</a:t>
            </a:r>
            <a:endParaRPr lang="et-EE" sz="2800" b="1" i="1" dirty="0">
              <a:solidFill>
                <a:srgbClr val="0070C0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latin typeface="Arial" charset="0"/>
              </a:rPr>
              <a:t>, saades need need kätte verifitseerib signatuuri, veendudes et ta vestluspartner on ikka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. Samas paneb </a:t>
            </a:r>
            <a:r>
              <a:rPr lang="sv-SE" sz="2800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avaliku võtme oma kataloogi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Sellega on </a:t>
            </a:r>
            <a:r>
              <a:rPr lang="sv-SE" sz="2800" dirty="0">
                <a:latin typeface="Arial" charset="0"/>
              </a:rPr>
              <a:t>klient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i="1" dirty="0">
                <a:latin typeface="Arial" charset="0"/>
              </a:rPr>
              <a:t> </a:t>
            </a:r>
            <a:r>
              <a:rPr lang="sv-SE" sz="2800" dirty="0">
                <a:latin typeface="Arial" charset="0"/>
              </a:rPr>
              <a:t>serveri</a:t>
            </a:r>
            <a:r>
              <a:rPr lang="sv-SE" sz="2800" i="1" dirty="0">
                <a:latin typeface="Arial" charset="0"/>
              </a:rPr>
              <a:t>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autentinud.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Kui vaja, võib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ka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latin typeface="Arial" charset="0"/>
              </a:rPr>
              <a:t>-d samamoodi autentida (vahel seda tehakse</a:t>
            </a:r>
            <a:r>
              <a:rPr lang="sv-SE" sz="2800" dirty="0">
                <a:latin typeface="Arial" charset="0"/>
              </a:rPr>
              <a:t>, kui server peab ka klienti autentima</a:t>
            </a:r>
            <a:r>
              <a:rPr lang="et-EE" sz="2800" dirty="0">
                <a:latin typeface="Arial" charset="0"/>
              </a:rPr>
              <a:t>, alati pole seda vaja)</a:t>
            </a:r>
            <a:endParaRPr lang="en-GB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552" y="1143000"/>
            <a:ext cx="8375848" cy="4114800"/>
          </a:xfrm>
        </p:spPr>
        <p:txBody>
          <a:bodyPr lIns="92075" tIns="46038" rIns="92075" bIns="46038" anchor="ctr">
            <a:normAutofit fontScale="92500" lnSpcReduction="10000"/>
          </a:bodyPr>
          <a:lstStyle/>
          <a:p>
            <a:pPr marL="377825" indent="-377825" eaLnBrk="1" hangingPunct="1"/>
            <a:endParaRPr lang="et-EE" sz="1000" b="1" dirty="0" smtClean="0">
              <a:latin typeface="Arial" charset="0"/>
            </a:endParaRPr>
          </a:p>
          <a:p>
            <a:pPr marL="377825" indent="-377825" eaLnBrk="1" hangingPunct="1"/>
            <a:endParaRPr lang="et-EE" sz="2800" b="1" dirty="0" smtClean="0">
              <a:latin typeface="Arial" charset="0"/>
            </a:endParaRP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 smtClean="0">
                <a:latin typeface="Arial" charset="0"/>
              </a:rPr>
              <a:t> genereerib sümmeetrilise krüptoalgoritmi võtme (primaarvõtme), paneb selle oma andmebaasi ja saadab selle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 smtClean="0">
                <a:latin typeface="Arial" charset="0"/>
              </a:rPr>
              <a:t> avaliku võtmega  krüpteeritult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 smtClean="0">
                <a:latin typeface="Arial" charset="0"/>
              </a:rPr>
              <a:t>-le</a:t>
            </a: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endParaRPr lang="et-EE" sz="1000" dirty="0" smtClean="0">
              <a:latin typeface="Arial" charset="0"/>
            </a:endParaRP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 smtClean="0">
                <a:latin typeface="Arial" charset="0"/>
              </a:rPr>
              <a:t> de</a:t>
            </a:r>
            <a:r>
              <a:rPr lang="et-EE" sz="2800" dirty="0" smtClean="0">
                <a:latin typeface="Arial" charset="0"/>
                <a:cs typeface="Arial" charset="0"/>
              </a:rPr>
              <a:t>š</a:t>
            </a:r>
            <a:r>
              <a:rPr lang="et-EE" sz="2800" dirty="0" smtClean="0">
                <a:latin typeface="Arial" charset="0"/>
              </a:rPr>
              <a:t>ifreerib saadud salajase primaarvõtme oma privaatvõtmega ja paneb ka oma baasi</a:t>
            </a: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endParaRPr lang="et-EE" sz="1000" dirty="0" smtClean="0">
              <a:latin typeface="Arial" charset="0"/>
            </a:endParaRP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Sellega on autentimisfaas lõppenud:  mõlemad osapooled on üksteist “tundma õppinud” ja vastava teabe endale talletanud</a:t>
            </a:r>
          </a:p>
          <a:p>
            <a:pPr marL="377825" indent="-377825" eaLnBrk="1" hangingPunct="1"/>
            <a:endParaRPr lang="et-EE" sz="2800" b="1" dirty="0" smtClean="0">
              <a:latin typeface="Arial" charset="0"/>
            </a:endParaRPr>
          </a:p>
        </p:txBody>
      </p:sp>
      <p:sp>
        <p:nvSpPr>
          <p:cNvPr id="1022979" name="Rectangle 3"/>
          <p:cNvSpPr>
            <a:spLocks noChangeArrowheads="1"/>
          </p:cNvSpPr>
          <p:nvPr/>
        </p:nvSpPr>
        <p:spPr bwMode="auto">
          <a:xfrm>
            <a:off x="467544" y="228600"/>
            <a:ext cx="844785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TLSi autentimisfaas</a:t>
            </a:r>
            <a:r>
              <a:rPr lang="sv-SE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III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39940" name="Picture 4" descr="C:\WINDOWS\Application Data\Microsoft\Media Catalog\Downloaded Clips\cl0\BS00566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5535613"/>
            <a:ext cx="2667000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6" name="Rectangle 2"/>
          <p:cNvSpPr>
            <a:spLocks noChangeArrowheads="1"/>
          </p:cNvSpPr>
          <p:nvPr/>
        </p:nvSpPr>
        <p:spPr bwMode="auto">
          <a:xfrm>
            <a:off x="228600" y="22860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TLSi sidefaas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457200" y="2362200"/>
            <a:ext cx="8382000" cy="430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0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latin typeface="Arial" charset="0"/>
              </a:rPr>
              <a:t> genereerib seansi võtme ja krüpteerib selle sümmeetrilist krüptoalgoritmi kasutades, misjärel saadab ta selle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-le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teeb oma primaarvõtmega seansi võtme lahti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Seejärel saavad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latin typeface="Arial" charset="0"/>
              </a:rPr>
              <a:t> ja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suvalist teavet seansi võtme abil krüpteeritult omavahel turvaliselt vahetada</a:t>
            </a:r>
          </a:p>
          <a:p>
            <a:pPr marL="377825" indent="-377825">
              <a:spcBef>
                <a:spcPct val="50000"/>
              </a:spcBef>
            </a:pPr>
            <a:endParaRPr lang="en-GB" b="1" dirty="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8610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Eeldus: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ja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hakkavad suhtlema ja veenduvad, et nad on autentimisfaasi juba läbinud ja vastav teave on neil olemas ja varem talletatud</a:t>
            </a:r>
            <a:endParaRPr lang="en-GB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3568" y="2780928"/>
            <a:ext cx="8231832" cy="3816424"/>
          </a:xfrm>
        </p:spPr>
        <p:txBody>
          <a:bodyPr lIns="92075" tIns="46038" rIns="92075" bIns="46038" anchor="ctr">
            <a:normAutofit/>
          </a:bodyPr>
          <a:lstStyle/>
          <a:p>
            <a:pPr marL="287338" indent="-287338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Võrreldes SSL3ga on TLSis mitmed puudused ja turvanõrkused kõrvaldatud 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SSL3 kasutamine on kaasjal äärmiselt ebasoovitav</a:t>
            </a:r>
          </a:p>
          <a:p>
            <a:pPr marL="287338" indent="-287338" eaLnBrk="1" hangingPunct="1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Hetkel on kasutatavaim versioon TLS 1.2 </a:t>
            </a:r>
            <a:r>
              <a:rPr lang="et-EE" sz="2600" dirty="0" smtClean="0">
                <a:latin typeface="Arial" charset="0"/>
              </a:rPr>
              <a:t>(august 2008), kuid ka vanemad TLSi versioonid kõlbavad veel kasutada</a:t>
            </a:r>
          </a:p>
          <a:p>
            <a:pPr marL="287338" indent="-287338" eaLnBrk="1" hangingPunct="1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SSL1 ja SSL2 juures on leitud turvaauke ja nende kasutamine on praktikas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keelatud</a:t>
            </a:r>
          </a:p>
        </p:txBody>
      </p:sp>
      <p:sp>
        <p:nvSpPr>
          <p:cNvPr id="1027075" name="Rectangle 3"/>
          <p:cNvSpPr>
            <a:spLocks noChangeArrowheads="1"/>
          </p:cNvSpPr>
          <p:nvPr/>
        </p:nvSpPr>
        <p:spPr bwMode="auto">
          <a:xfrm>
            <a:off x="323528" y="228600"/>
            <a:ext cx="859187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SSL versus TLS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27077" name="Text Box 5"/>
          <p:cNvSpPr txBox="1">
            <a:spLocks noChangeArrowheads="1"/>
          </p:cNvSpPr>
          <p:nvPr/>
        </p:nvSpPr>
        <p:spPr bwMode="auto">
          <a:xfrm>
            <a:off x="467544" y="990600"/>
            <a:ext cx="7128792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TLS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Transport Layer Security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SSLi edasiarendus, kus on mitmed puudused ja ebakõlad kõrvaldatud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2" name="Rectangle 2"/>
          <p:cNvSpPr>
            <a:spLocks noChangeArrowheads="1"/>
          </p:cNvSpPr>
          <p:nvPr/>
        </p:nvSpPr>
        <p:spPr bwMode="auto">
          <a:xfrm>
            <a:off x="228600" y="228600"/>
            <a:ext cx="891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TLS: turvalisus ja probleemid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489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Kui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on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latin typeface="Arial" charset="0"/>
              </a:rPr>
              <a:t>-le oma avaliku võtme ja sellele vastava privaatvõtmega signeeritud teabe saatnud, võib olla sellest hetkest kindel, et keegi ei suuda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latin typeface="Arial" charset="0"/>
              </a:rPr>
              <a:t>-le enam hiljem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-d teeselda (tal ei ole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privaatvõtit)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Keegi ei saa hiljem liine pealt kuulates ega sinna sekkudes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dirty="0">
                <a:latin typeface="Arial" charset="0"/>
              </a:rPr>
              <a:t> ja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dirty="0">
                <a:latin typeface="Arial" charset="0"/>
              </a:rPr>
              <a:t> vahelist teavet ka pealt kuulata (ta ei tea primaarvõtit)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Jääb aga probleem: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kui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-ga hakkas algusest peale suhtlema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B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nime all keegi teine, siis ei suuda 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seda avastada</a:t>
            </a:r>
          </a:p>
        </p:txBody>
      </p:sp>
      <p:sp>
        <p:nvSpPr>
          <p:cNvPr id="1029124" name="Text Box 4"/>
          <p:cNvSpPr txBox="1">
            <a:spLocks noChangeArrowheads="1"/>
          </p:cNvSpPr>
          <p:nvPr/>
        </p:nvSpPr>
        <p:spPr bwMode="auto">
          <a:xfrm>
            <a:off x="762000" y="5638800"/>
            <a:ext cx="75438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Seda probleemi ei ole võimalik lahendada ära ainuüksi TLS protokolli sees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576" y="3573016"/>
            <a:ext cx="8136904" cy="3284984"/>
          </a:xfrm>
        </p:spPr>
        <p:txBody>
          <a:bodyPr lIns="92075" tIns="46038" rIns="92075" bIns="46038" anchor="ctr">
            <a:normAutofit lnSpcReduction="10000"/>
          </a:bodyPr>
          <a:lstStyle/>
          <a:p>
            <a:pPr marL="0" indent="0" eaLnBrk="1" hangingPunct="1"/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Et midagi lisaks nõuda, peab olema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lisateavet</a:t>
            </a:r>
            <a:r>
              <a:rPr lang="et-EE" sz="2800" dirty="0" smtClean="0">
                <a:latin typeface="Arial" charset="0"/>
              </a:rPr>
              <a:t> (nt sertifikaate, </a:t>
            </a:r>
            <a:r>
              <a:rPr lang="sv-SE" sz="2800" dirty="0" smtClean="0">
                <a:latin typeface="Arial" charset="0"/>
              </a:rPr>
              <a:t>püsi</a:t>
            </a:r>
            <a:r>
              <a:rPr lang="et-EE" sz="2800" dirty="0" smtClean="0">
                <a:latin typeface="Arial" charset="0"/>
              </a:rPr>
              <a:t>paroole jm).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Reeglina on selleks liseteabeks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sertifikaat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rgbClr val="0070C0"/>
                </a:solidFill>
                <a:latin typeface="Arial" charset="0"/>
              </a:rPr>
              <a:t>certificate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dirty="0" smtClean="0">
                <a:latin typeface="Arial" charset="0"/>
              </a:rPr>
              <a:t>- seadmesertifikaat, serverisertifikaat, isikusertifikaat vms -,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millega usaldatav kolmas osapool seob sertifikaadi valdaja avaliku võtme tema identiteediga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t-EE" sz="2800" b="1" u="sng" dirty="0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031171" name="Rectangle 3"/>
          <p:cNvSpPr>
            <a:spLocks noChangeArrowheads="1"/>
          </p:cNvSpPr>
          <p:nvPr/>
        </p:nvSpPr>
        <p:spPr bwMode="auto">
          <a:xfrm>
            <a:off x="323528" y="260648"/>
            <a:ext cx="859187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TLSi võimalused ja rakendatavus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1560" y="1340768"/>
            <a:ext cx="75438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TLS suudab ilma sertifikaatide ja seda toetava taristuta vaid tõestada, et järgmise ühenduse tegija oli sama, kes tegi eelmise ühenduse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1052736"/>
            <a:ext cx="7696200" cy="5544616"/>
          </a:xfrm>
        </p:spPr>
        <p:txBody>
          <a:bodyPr lIns="92075" tIns="46038" rIns="92075" bIns="46038" anchor="ctr">
            <a:normAutofit/>
          </a:bodyPr>
          <a:lstStyle/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DNSSEC</a:t>
            </a:r>
            <a:r>
              <a:rPr lang="et-EE" sz="2800" dirty="0" smtClean="0">
                <a:latin typeface="Arial" charset="0"/>
              </a:rPr>
              <a:t> (</a:t>
            </a:r>
            <a:r>
              <a:rPr lang="et-EE" sz="2800" i="1" dirty="0" smtClean="0">
                <a:latin typeface="Arial" charset="0"/>
              </a:rPr>
              <a:t>Domain Name Sysrem Security Extensions</a:t>
            </a:r>
            <a:r>
              <a:rPr lang="et-EE" sz="2800" dirty="0" smtClean="0">
                <a:latin typeface="Arial" charset="0"/>
              </a:rPr>
              <a:t>) </a:t>
            </a:r>
            <a:r>
              <a:rPr lang="et-EE" sz="2800" dirty="0" smtClean="0">
                <a:latin typeface="Arial" charset="0"/>
                <a:cs typeface="Arial" charset="0"/>
              </a:rPr>
              <a:t>–</a:t>
            </a:r>
            <a:r>
              <a:rPr lang="et-EE" sz="2800" dirty="0" smtClean="0">
                <a:latin typeface="Arial" charset="0"/>
              </a:rPr>
              <a:t> asendamaks tavalist ebaturvalist DNSi</a:t>
            </a: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IEEE 802.11 </a:t>
            </a:r>
            <a:r>
              <a:rPr lang="et-EE" sz="2800" dirty="0" smtClean="0">
                <a:latin typeface="Arial" charset="0"/>
                <a:cs typeface="Arial" charset="0"/>
              </a:rPr>
              <a:t>–</a:t>
            </a:r>
            <a:r>
              <a:rPr lang="et-EE" sz="2800" dirty="0" smtClean="0">
                <a:latin typeface="Arial" charset="0"/>
              </a:rPr>
              <a:t> traadita lokaalvõrgu protokoll</a:t>
            </a: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IPSec</a:t>
            </a:r>
            <a:r>
              <a:rPr lang="et-EE" sz="2800" dirty="0" smtClean="0">
                <a:latin typeface="Arial" charset="0"/>
              </a:rPr>
              <a:t> (IP Security Protocol)</a:t>
            </a: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S/MIME</a:t>
            </a:r>
            <a:r>
              <a:rPr lang="et-EE" sz="2800" dirty="0" smtClean="0">
                <a:latin typeface="Arial" charset="0"/>
              </a:rPr>
              <a:t> (Secure MIME) </a:t>
            </a:r>
            <a:r>
              <a:rPr lang="et-EE" sz="2800" dirty="0" smtClean="0">
                <a:latin typeface="Arial" charset="0"/>
                <a:cs typeface="Arial" charset="0"/>
              </a:rPr>
              <a:t>–</a:t>
            </a:r>
            <a:r>
              <a:rPr lang="et-EE" sz="2800" dirty="0" smtClean="0">
                <a:latin typeface="Arial" charset="0"/>
              </a:rPr>
              <a:t> andmete turvaliseks ja autenditud edastamiseks</a:t>
            </a: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SSH</a:t>
            </a:r>
            <a:r>
              <a:rPr lang="et-EE" sz="2800" dirty="0" smtClean="0">
                <a:latin typeface="Arial" charset="0"/>
              </a:rPr>
              <a:t> (Secure Shell) </a:t>
            </a:r>
            <a:r>
              <a:rPr lang="et-EE" sz="2800" dirty="0" smtClean="0">
                <a:latin typeface="Arial" charset="0"/>
                <a:cs typeface="Arial" charset="0"/>
              </a:rPr>
              <a:t>–</a:t>
            </a:r>
            <a:r>
              <a:rPr lang="et-EE" sz="2800" dirty="0" smtClean="0">
                <a:latin typeface="Arial" charset="0"/>
              </a:rPr>
              <a:t> turvaline kaugpöördus</a:t>
            </a: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... (ja palju-palju muid)</a:t>
            </a:r>
          </a:p>
          <a:p>
            <a:pPr marL="287338" indent="-287338" eaLnBrk="1" hangingPunct="1">
              <a:buClr>
                <a:schemeClr val="tx1"/>
              </a:buClr>
              <a:buFontTx/>
              <a:buChar char="•"/>
            </a:pPr>
            <a:endParaRPr lang="et-EE" sz="2800" b="1" dirty="0" smtClean="0">
              <a:latin typeface="Arial" charset="0"/>
            </a:endParaRPr>
          </a:p>
        </p:txBody>
      </p:sp>
      <p:sp>
        <p:nvSpPr>
          <p:cNvPr id="1033219" name="Rectangle 3"/>
          <p:cNvSpPr>
            <a:spLocks noChangeArrowheads="1"/>
          </p:cNvSpPr>
          <p:nvPr/>
        </p:nvSpPr>
        <p:spPr bwMode="auto">
          <a:xfrm>
            <a:off x="395536" y="228600"/>
            <a:ext cx="851986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Teisi krüptoprotokolle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435280" cy="6096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Digiasjaajamise</a:t>
            </a:r>
            <a:r>
              <a:rPr lang="sv-SE" sz="3600" b="1" dirty="0">
                <a:solidFill>
                  <a:srgbClr val="C00000"/>
                </a:solidFill>
              </a:rPr>
              <a:t> </a:t>
            </a:r>
            <a:r>
              <a:rPr lang="et-EE" sz="3600" b="1" dirty="0" smtClean="0">
                <a:solidFill>
                  <a:srgbClr val="C00000"/>
                </a:solidFill>
              </a:rPr>
              <a:t>turva</a:t>
            </a:r>
            <a:r>
              <a:rPr lang="sv-SE" sz="3600" b="1" dirty="0" smtClean="0">
                <a:solidFill>
                  <a:srgbClr val="C00000"/>
                </a:solidFill>
              </a:rPr>
              <a:t>olemu</a:t>
            </a:r>
            <a:r>
              <a:rPr lang="et-EE" sz="3600" b="1" dirty="0" smtClean="0">
                <a:solidFill>
                  <a:srgbClr val="C00000"/>
                </a:solidFill>
              </a:rPr>
              <a:t>sest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83568" y="2348880"/>
            <a:ext cx="8064896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5738" indent="-185738">
              <a:spcBef>
                <a:spcPct val="50000"/>
              </a:spcBef>
            </a:pPr>
            <a:r>
              <a:rPr lang="sv-SE" sz="2400" dirty="0" smtClean="0">
                <a:latin typeface="Arial" charset="0"/>
              </a:rPr>
              <a:t>Olulis</a:t>
            </a:r>
            <a:r>
              <a:rPr lang="et-EE" sz="2400" dirty="0" smtClean="0">
                <a:latin typeface="Arial" charset="0"/>
              </a:rPr>
              <a:t>t</a:t>
            </a:r>
            <a:r>
              <a:rPr lang="sv-SE" sz="2400" dirty="0" smtClean="0">
                <a:latin typeface="Arial" charset="0"/>
              </a:rPr>
              <a:t> </a:t>
            </a:r>
            <a:r>
              <a:rPr lang="sv-SE" sz="2400" dirty="0">
                <a:latin typeface="Arial" charset="0"/>
              </a:rPr>
              <a:t>komponendid</a:t>
            </a:r>
            <a:r>
              <a:rPr lang="et-EE" sz="2400" dirty="0">
                <a:latin typeface="Arial" charset="0"/>
              </a:rPr>
              <a:t> </a:t>
            </a:r>
            <a:r>
              <a:rPr lang="et-EE" sz="2400" dirty="0" smtClean="0">
                <a:latin typeface="Arial" charset="0"/>
              </a:rPr>
              <a:t>digiasjaajamises turbe vaates:</a:t>
            </a:r>
            <a:endParaRPr lang="et-EE" sz="2400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t-EE" sz="2400" dirty="0">
                <a:latin typeface="Arial" charset="0"/>
              </a:rPr>
              <a:t>D</a:t>
            </a:r>
            <a:r>
              <a:rPr lang="et-EE" sz="2400" dirty="0" smtClean="0">
                <a:latin typeface="Arial" charset="0"/>
              </a:rPr>
              <a:t>igiallkirja </a:t>
            </a:r>
            <a:r>
              <a:rPr lang="et-EE" sz="2400" dirty="0">
                <a:latin typeface="Arial" charset="0"/>
              </a:rPr>
              <a:t>kasutamine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t-EE" sz="2400" dirty="0">
                <a:latin typeface="Arial" charset="0"/>
              </a:rPr>
              <a:t>D</a:t>
            </a:r>
            <a:r>
              <a:rPr lang="et-EE" sz="2400" dirty="0" smtClean="0">
                <a:latin typeface="Arial" charset="0"/>
              </a:rPr>
              <a:t>okumendile </a:t>
            </a:r>
            <a:r>
              <a:rPr lang="et-EE" sz="2400" dirty="0">
                <a:latin typeface="Arial" charset="0"/>
              </a:rPr>
              <a:t>märke (rekvisiidi) kandmise lahendamine digitaalkujul</a:t>
            </a: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t-EE" sz="2400" dirty="0" smtClean="0">
                <a:latin typeface="Arial" charset="0"/>
              </a:rPr>
              <a:t>D</a:t>
            </a:r>
            <a:r>
              <a:rPr lang="sv-SE" sz="2400" dirty="0" smtClean="0">
                <a:latin typeface="Arial" charset="0"/>
              </a:rPr>
              <a:t>igi</a:t>
            </a:r>
            <a:r>
              <a:rPr lang="et-EE" sz="2400" dirty="0" smtClean="0">
                <a:latin typeface="Arial" charset="0"/>
              </a:rPr>
              <a:t>dokumendi arhiveerimine</a:t>
            </a:r>
            <a:r>
              <a:rPr lang="sv-SE" sz="2400" dirty="0" smtClean="0">
                <a:latin typeface="Arial" charset="0"/>
              </a:rPr>
              <a:t> oma eripäradega</a:t>
            </a:r>
            <a:endParaRPr lang="et-EE" sz="2400" dirty="0" smtClean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r>
              <a:rPr lang="et-EE" sz="2400" dirty="0" smtClean="0">
                <a:latin typeface="Arial" charset="0"/>
              </a:rPr>
              <a:t>Digiregistrite </a:t>
            </a:r>
            <a:r>
              <a:rPr lang="et-EE" sz="2400" dirty="0">
                <a:latin typeface="Arial" charset="0"/>
              </a:rPr>
              <a:t>tervikluse (tõestusväärtuse) </a:t>
            </a:r>
            <a:r>
              <a:rPr lang="et-EE" sz="2400" dirty="0" smtClean="0">
                <a:latin typeface="Arial" charset="0"/>
              </a:rPr>
              <a:t>tagamine – peaaegu sama, mis andmebaaside turve</a:t>
            </a:r>
            <a:endParaRPr lang="et-EE" sz="24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Digiasjaajamist võib vaadelda kui</a:t>
            </a:r>
            <a:r>
              <a:rPr lang="sv-SE" sz="2400" b="1" dirty="0" smtClean="0">
                <a:solidFill>
                  <a:srgbClr val="0070C0"/>
                </a:solidFill>
                <a:latin typeface="Arial" charset="0"/>
              </a:rPr>
              <a:t> digiallkirja pealisehitus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t</a:t>
            </a:r>
            <a:r>
              <a:rPr lang="sv-SE" sz="2400" b="1" dirty="0" smtClean="0">
                <a:solidFill>
                  <a:srgbClr val="0070C0"/>
                </a:solidFill>
                <a:latin typeface="Arial" charset="0"/>
              </a:rPr>
              <a:t>, mis kasutab viimast kui tööriista</a:t>
            </a:r>
            <a:endParaRPr lang="et-EE" sz="2400" b="1" dirty="0" smtClean="0">
              <a:solidFill>
                <a:srgbClr val="0070C0"/>
              </a:solidFill>
              <a:latin typeface="Arial" charset="0"/>
            </a:endParaRPr>
          </a:p>
          <a:p>
            <a:pPr marL="185738" indent="-185738">
              <a:spcBef>
                <a:spcPct val="50000"/>
              </a:spcBef>
              <a:buFontTx/>
              <a:buChar char="•"/>
            </a:pPr>
            <a:endParaRPr lang="en-GB" sz="2600" dirty="0">
              <a:latin typeface="Arial" charset="0"/>
            </a:endParaRPr>
          </a:p>
        </p:txBody>
      </p:sp>
      <p:sp>
        <p:nvSpPr>
          <p:cNvPr id="1229833" name="Text Box 9"/>
          <p:cNvSpPr txBox="1">
            <a:spLocks noChangeArrowheads="1"/>
          </p:cNvSpPr>
          <p:nvPr/>
        </p:nvSpPr>
        <p:spPr bwMode="auto">
          <a:xfrm>
            <a:off x="683568" y="836712"/>
            <a:ext cx="6912768" cy="13208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Digiasjaajamine on asjaajamine, kus dokumendid ja registrid (andmebaasid) on traditsioonilise paberkuju asemel digikujul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153400" cy="12954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Digiteave peab jääma kogu oma elutsükli lõpuni digitaalseks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57200" y="4876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32900" name="Text Box 4"/>
          <p:cNvSpPr txBox="1">
            <a:spLocks noChangeArrowheads="1"/>
          </p:cNvSpPr>
          <p:nvPr/>
        </p:nvSpPr>
        <p:spPr bwMode="auto">
          <a:xfrm>
            <a:off x="395536" y="1844824"/>
            <a:ext cx="8382000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285750" algn="l"/>
              </a:tabLst>
              <a:defRPr/>
            </a:pP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Digitaalsena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tekkinud (ja tihti hüpermeediumina organiseeritud) teavet ei saa üldiselt ilma kadudeta paberkujule viia. </a:t>
            </a:r>
            <a:r>
              <a:rPr lang="sv-SE" sz="2800" dirty="0">
                <a:latin typeface="Arial" charset="0"/>
              </a:rPr>
              <a:t>Digi- ja </a:t>
            </a:r>
            <a:r>
              <a:rPr lang="sv-SE" sz="2800" dirty="0" smtClean="0">
                <a:latin typeface="Arial" charset="0"/>
              </a:rPr>
              <a:t>paber</a:t>
            </a:r>
            <a:r>
              <a:rPr lang="et-EE" sz="2800" dirty="0" smtClean="0">
                <a:latin typeface="Arial" charset="0"/>
              </a:rPr>
              <a:t>dokumendid</a:t>
            </a:r>
            <a:r>
              <a:rPr lang="sv-SE" sz="2800" dirty="0" smtClean="0">
                <a:latin typeface="Arial" charset="0"/>
              </a:rPr>
              <a:t>andmed </a:t>
            </a:r>
            <a:r>
              <a:rPr lang="sv-SE" sz="2800" dirty="0">
                <a:latin typeface="Arial" charset="0"/>
              </a:rPr>
              <a:t>elavad kumbki oma, parallelset ja sõltumatut </a:t>
            </a:r>
            <a:r>
              <a:rPr lang="sv-SE" sz="2800" dirty="0" smtClean="0">
                <a:latin typeface="Arial" charset="0"/>
              </a:rPr>
              <a:t>elu</a:t>
            </a:r>
            <a:r>
              <a:rPr lang="et-EE" sz="2800" dirty="0" smtClean="0">
                <a:latin typeface="Arial" charset="0"/>
              </a:rPr>
              <a:t> sellisena, nagu nad loodi</a:t>
            </a:r>
            <a:endParaRPr lang="en-GB" sz="2800" u="sng" dirty="0">
              <a:latin typeface="Arial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971600" y="4800600"/>
            <a:ext cx="763284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</a:pPr>
            <a:r>
              <a:rPr lang="sv-SE" sz="2800" dirty="0" smtClean="0">
                <a:latin typeface="Arial" charset="0"/>
              </a:rPr>
              <a:t>Täps</a:t>
            </a:r>
            <a:r>
              <a:rPr lang="et-EE" sz="2800" dirty="0" smtClean="0">
                <a:latin typeface="Arial" charset="0"/>
              </a:rPr>
              <a:t>ustuseks</a:t>
            </a:r>
            <a:r>
              <a:rPr lang="sv-SE" sz="2800" dirty="0" smtClean="0">
                <a:latin typeface="Arial" charset="0"/>
              </a:rPr>
              <a:t>: </a:t>
            </a:r>
            <a:r>
              <a:rPr lang="sv-SE" sz="2800" dirty="0">
                <a:latin typeface="Arial" charset="0"/>
              </a:rPr>
              <a:t>digiteabe viimine paberile ja vastupidi vajab täiendvat korraldamist ja/või täiendavaid </a:t>
            </a:r>
            <a:r>
              <a:rPr lang="sv-SE" sz="2800" dirty="0" smtClean="0">
                <a:latin typeface="Arial" charset="0"/>
              </a:rPr>
              <a:t>instantse</a:t>
            </a:r>
            <a:r>
              <a:rPr lang="et-EE" sz="2800" dirty="0" smtClean="0">
                <a:latin typeface="Arial" charset="0"/>
              </a:rPr>
              <a:t> koos õiguste, kohustuste ja vastutusega</a:t>
            </a:r>
            <a:endParaRPr lang="en-GB" dirty="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57200"/>
            <a:ext cx="8363272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Digidokumendi </a:t>
            </a:r>
            <a:r>
              <a:rPr lang="et-EE" sz="3600" b="1" dirty="0">
                <a:solidFill>
                  <a:srgbClr val="C00000"/>
                </a:solidFill>
              </a:rPr>
              <a:t>originaali ja koopia probleem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236998" name="Text Box 6"/>
          <p:cNvSpPr txBox="1">
            <a:spLocks noChangeArrowheads="1"/>
          </p:cNvSpPr>
          <p:nvPr/>
        </p:nvSpPr>
        <p:spPr bwMode="auto">
          <a:xfrm>
            <a:off x="395536" y="1412776"/>
            <a:ext cx="8280920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dirty="0">
                <a:latin typeface="Arial" charset="0"/>
              </a:rPr>
              <a:t>Paberdokumentide põhises asjaajamises eristatakse dokumendi originaali ja koopiat.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Digidokumendil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ei ole koopiaid, vaid on originaalid, mida on nii palju, mitmes koopias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alget faili hoitakse. </a:t>
            </a:r>
            <a:r>
              <a:rPr lang="et-EE" sz="2800" dirty="0" smtClean="0">
                <a:latin typeface="Arial" charset="0"/>
              </a:rPr>
              <a:t>Ümberkirjutatud arv ei erine algsest arvust</a:t>
            </a:r>
            <a:endParaRPr lang="et-EE" sz="2800" dirty="0">
              <a:latin typeface="Arial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467544" y="4293096"/>
            <a:ext cx="80010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 smtClean="0">
                <a:latin typeface="Arial" charset="0"/>
              </a:rPr>
              <a:t>Tegelikult tuleb koopia mõista ka digimaailmas tagasi –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koopiana tuleb käsitleda kõiki teise vormingusse migreeritud teisendeid</a:t>
            </a:r>
            <a:r>
              <a:rPr lang="et-EE" sz="2600" dirty="0" smtClean="0">
                <a:latin typeface="Arial" charset="0"/>
              </a:rPr>
              <a:t>. Nagu pabermaailmas, läheb ka digimaailmas koopia tegemisel allkirja tõestusväärtus kaotsi ja see tuleb asendada mingite asendusmeetoditega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Digiarhiveerimise </a:t>
            </a:r>
            <a:r>
              <a:rPr lang="et-EE" sz="3600" b="1" dirty="0">
                <a:solidFill>
                  <a:srgbClr val="C00000"/>
                </a:solidFill>
              </a:rPr>
              <a:t>teoreetilised põhiprobleemid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67544" y="1268760"/>
            <a:ext cx="830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2800" dirty="0">
                <a:latin typeface="Arial" charset="0"/>
              </a:rPr>
              <a:t>... </a:t>
            </a:r>
            <a:r>
              <a:rPr lang="et-EE" sz="2800" dirty="0" smtClean="0">
                <a:latin typeface="Arial" charset="0"/>
              </a:rPr>
              <a:t>täpsemalt</a:t>
            </a:r>
            <a:r>
              <a:rPr lang="sv-SE" sz="2800" dirty="0" smtClean="0">
                <a:latin typeface="Arial" charset="0"/>
              </a:rPr>
              <a:t> </a:t>
            </a:r>
            <a:r>
              <a:rPr lang="sv-SE" sz="2800" dirty="0">
                <a:latin typeface="Arial" charset="0"/>
              </a:rPr>
              <a:t>nende eripärad paberdokumentide arhiveerimise probleemidest: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69342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eaLnBrk="0" hangingPunct="0">
              <a:lnSpc>
                <a:spcPct val="95000"/>
              </a:lnSpc>
              <a:spcAft>
                <a:spcPct val="50000"/>
              </a:spcAft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andmekandja säilivuse probleem</a:t>
            </a:r>
          </a:p>
          <a:p>
            <a:pPr marL="290513" indent="-290513" eaLnBrk="0" hangingPunct="0">
              <a:lnSpc>
                <a:spcPct val="95000"/>
              </a:lnSpc>
              <a:spcAft>
                <a:spcPct val="50000"/>
              </a:spcAft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vormingu probleem </a:t>
            </a:r>
          </a:p>
          <a:p>
            <a:pPr marL="290513" indent="-290513" eaLnBrk="0" hangingPunct="0">
              <a:lnSpc>
                <a:spcPct val="95000"/>
              </a:lnSpc>
              <a:spcAft>
                <a:spcPct val="50000"/>
              </a:spcAft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tervikluse ehk tõestusväärtuse probleem</a:t>
            </a:r>
          </a:p>
        </p:txBody>
      </p:sp>
      <p:sp>
        <p:nvSpPr>
          <p:cNvPr id="1252357" name="Text Box 5"/>
          <p:cNvSpPr txBox="1">
            <a:spLocks noChangeArrowheads="1"/>
          </p:cNvSpPr>
          <p:nvPr/>
        </p:nvSpPr>
        <p:spPr bwMode="auto">
          <a:xfrm>
            <a:off x="228600" y="4876800"/>
            <a:ext cx="8229600" cy="17176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dirty="0">
                <a:latin typeface="Arial" charset="0"/>
              </a:rPr>
              <a:t>Vaid esimene probleem sarnaneb osaliselt paberdokumentide arhiveerimise probleemidega: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kaks viimast on uudsed ja vajavad uudseid lahen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usi uudsete metoodikatega</a:t>
            </a:r>
            <a:endParaRPr lang="en-GB" sz="2600" b="1" dirty="0">
              <a:solidFill>
                <a:srgbClr val="0070C0"/>
              </a:solidFill>
              <a:latin typeface="Times New Roman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892480" cy="685800"/>
          </a:xfrm>
          <a:effectLst>
            <a:outerShdw dist="68392" dir="1308085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Ülesigneerimine  Eesti praktikas</a:t>
            </a:r>
            <a:endParaRPr lang="en-GB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39552" y="3356992"/>
            <a:ext cx="8208912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dirty="0" smtClean="0">
                <a:latin typeface="Arial" charset="0"/>
              </a:rPr>
              <a:t>Me ei tea, millal muutub SHA-1 sellisel tasemel murtavaks räsialgoritmiks, et saab olema praktikas võimalik teha etteantud tingimustega samaräsirünnet (lähima paari aasta jooksul?)</a:t>
            </a:r>
          </a:p>
          <a:p>
            <a:pPr marL="266700" indent="-26670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dirty="0" smtClean="0">
                <a:latin typeface="Arial" charset="0"/>
              </a:rPr>
              <a:t>Me ei tea ka, kas sellised murdmisvõtted (krüptoanalüütilised võtted) tekivad äkki või aegamööda</a:t>
            </a:r>
          </a:p>
          <a:p>
            <a:pPr marL="266700" indent="-266700">
              <a:spcBef>
                <a:spcPts val="1200"/>
              </a:spcBef>
              <a:buFont typeface="Arial" pitchFamily="34" charset="0"/>
              <a:buChar char="•"/>
            </a:pPr>
            <a:r>
              <a:rPr lang="et-EE" sz="2400" dirty="0" smtClean="0">
                <a:latin typeface="Arial" charset="0"/>
              </a:rPr>
              <a:t>Me ei tea ka, kuidas käitub RSA-1024 5-10 aasta perspektiivis</a:t>
            </a:r>
            <a:endParaRPr lang="en-GB" sz="2400" dirty="0">
              <a:latin typeface="Arial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7544" y="1052736"/>
            <a:ext cx="7416824" cy="209288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AD 2017 valmis Eesti DDOC vormingus digiallkirjade automaatne ületembeldamisrakendus TeRa. </a:t>
            </a:r>
            <a:r>
              <a:rPr lang="et-EE" sz="2600" dirty="0" smtClean="0">
                <a:latin typeface="Arial" charset="0"/>
              </a:rPr>
              <a:t>Kas ja millal muutub see ilma eranditeta hädavajalikuks, on ebaselge (käsitsi saab teha igaüks nagunii)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04800"/>
            <a:ext cx="8964488" cy="68580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sv-SE" sz="3600" b="1" dirty="0">
                <a:solidFill>
                  <a:srgbClr val="C00000"/>
                </a:solidFill>
              </a:rPr>
              <a:t>Paberilt digisse ja vastupidi?</a:t>
            </a:r>
            <a:endParaRPr lang="et-EE" sz="3600" b="1" dirty="0">
              <a:solidFill>
                <a:srgbClr val="C00000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636912"/>
            <a:ext cx="8839200" cy="3810000"/>
          </a:xfrm>
          <a:noFill/>
        </p:spPr>
        <p:txBody>
          <a:bodyPr/>
          <a:lstStyle/>
          <a:p>
            <a:pPr marL="450850" indent="-450850">
              <a:lnSpc>
                <a:spcPct val="90000"/>
              </a:lnSpc>
              <a:buClr>
                <a:schemeClr val="tx1"/>
              </a:buClr>
            </a:pP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Paber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  <a:sym typeface="Symbol" pitchFamily="18" charset="2"/>
              </a:rPr>
              <a:t>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digi. </a:t>
            </a:r>
            <a:r>
              <a:rPr lang="sv-SE" sz="2600" dirty="0" smtClean="0">
                <a:latin typeface="Arial" charset="0"/>
              </a:rPr>
              <a:t>Saab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skaneerida</a:t>
            </a:r>
            <a:r>
              <a:rPr lang="sv-SE" sz="2600" dirty="0" smtClean="0">
                <a:latin typeface="Arial" charset="0"/>
              </a:rPr>
              <a:t>, tulemus kas pildina, PDF failina või OCR-tuvastatud tektina. Reeglina peab olema varustatud skaneerija digiallkirjaga, kellel teatud kohustused ja vastutus</a:t>
            </a:r>
          </a:p>
          <a:p>
            <a:pPr marL="450850" indent="-450850">
              <a:lnSpc>
                <a:spcPct val="90000"/>
              </a:lnSpc>
              <a:buClr>
                <a:schemeClr val="tx1"/>
              </a:buClr>
            </a:pPr>
            <a:endParaRPr lang="sv-SE" sz="1200" dirty="0" smtClean="0">
              <a:latin typeface="Arial" charset="0"/>
            </a:endParaRPr>
          </a:p>
          <a:p>
            <a:pPr marL="450850" indent="-450850">
              <a:lnSpc>
                <a:spcPct val="90000"/>
              </a:lnSpc>
              <a:buClr>
                <a:schemeClr val="tx1"/>
              </a:buClr>
            </a:pP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Digi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  <a:sym typeface="Symbol" pitchFamily="18" charset="2"/>
              </a:rPr>
              <a:t>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paber. </a:t>
            </a:r>
            <a:r>
              <a:rPr lang="sv-SE" sz="2600" dirty="0" smtClean="0">
                <a:latin typeface="Arial" charset="0"/>
              </a:rPr>
              <a:t>Kui ei ole hüpertekst ja ei ole multimeedium (v.a. pildid/skeemid), saab tihti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välja trükkida</a:t>
            </a:r>
            <a:r>
              <a:rPr lang="sv-SE" sz="2600" dirty="0" smtClean="0">
                <a:latin typeface="Arial" charset="0"/>
              </a:rPr>
              <a:t>. Tuleb reeglina varustada väljatrükkida omakäelise allkirjaga, kellel teatud kohustused ja vastutus</a:t>
            </a:r>
          </a:p>
          <a:p>
            <a:pPr marL="762000" indent="-762000">
              <a:lnSpc>
                <a:spcPct val="90000"/>
              </a:lnSpc>
              <a:buClr>
                <a:schemeClr val="tx1"/>
              </a:buClr>
              <a:buSzTx/>
              <a:buFontTx/>
              <a:buNone/>
            </a:pPr>
            <a:endParaRPr lang="sv-SE" sz="2600" dirty="0" smtClean="0">
              <a:latin typeface="Arial" charset="0"/>
            </a:endParaRPr>
          </a:p>
        </p:txBody>
      </p:sp>
      <p:sp>
        <p:nvSpPr>
          <p:cNvPr id="1283076" name="Text Box 4"/>
          <p:cNvSpPr txBox="1">
            <a:spLocks noChangeArrowheads="1"/>
          </p:cNvSpPr>
          <p:nvPr/>
        </p:nvSpPr>
        <p:spPr bwMode="auto">
          <a:xfrm>
            <a:off x="323528" y="1219200"/>
            <a:ext cx="8515672" cy="89255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b="1" u="sng" dirty="0">
                <a:solidFill>
                  <a:srgbClr val="0070C0"/>
                </a:solidFill>
                <a:latin typeface="Arial" charset="0"/>
              </a:rPr>
              <a:t>Üldpõhimõte: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 vajab teatud instantse 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suuremate osapoolte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korraldatud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tegevusi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cover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536" y="1143000"/>
            <a:ext cx="8748464" cy="3733800"/>
          </a:xfrm>
        </p:spPr>
        <p:txBody>
          <a:bodyPr lIns="92075" tIns="46038" rIns="92075" bIns="46038" anchor="ctr"/>
          <a:lstStyle/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latin typeface="Arial" charset="0"/>
              </a:rPr>
              <a:t>Protokollid (</a:t>
            </a:r>
            <a:r>
              <a:rPr lang="et-EE" sz="2600" i="1" dirty="0" smtClean="0">
                <a:latin typeface="Arial" charset="0"/>
              </a:rPr>
              <a:t>protocol</a:t>
            </a:r>
            <a:r>
              <a:rPr lang="et-EE" sz="2600" dirty="0" smtClean="0">
                <a:latin typeface="Arial" charset="0"/>
              </a:rPr>
              <a:t>) määravad ära,mis teave millises järjekorras liigub ja kuidas seda teisendatakse</a:t>
            </a:r>
          </a:p>
          <a:p>
            <a:pPr marL="377825" indent="-377825" eaLnBrk="1" hangingPunct="1">
              <a:buClr>
                <a:schemeClr val="tx1"/>
              </a:buClr>
              <a:buSzTx/>
            </a:pPr>
            <a:endParaRPr lang="et-EE" sz="1000" dirty="0" smtClean="0">
              <a:latin typeface="Arial" charset="0"/>
            </a:endParaRP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latin typeface="Arial" charset="0"/>
              </a:rPr>
              <a:t>Sellega tagavad nad vajalikud omadused (autentimine, võtmevahetus jm)</a:t>
            </a: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endParaRPr lang="et-EE" sz="1000" dirty="0" smtClean="0">
              <a:latin typeface="Arial" charset="0"/>
            </a:endParaRP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latin typeface="Arial" charset="0"/>
              </a:rPr>
              <a:t>Protokollis sisaldavad reeglina hulga krüptoalgoritme (sümmeetrilisi, asümmeetrilisi, räsifunktsioone), nende kasutamisi ning võtmete genereerimisi</a:t>
            </a:r>
          </a:p>
          <a:p>
            <a:pPr marL="377825" indent="-377825" eaLnBrk="1" hangingPunct="1">
              <a:buClr>
                <a:schemeClr val="tx1"/>
              </a:buClr>
              <a:buSzTx/>
              <a:buFont typeface="Wingdings" pitchFamily="2" charset="2"/>
              <a:buNone/>
            </a:pPr>
            <a:endParaRPr lang="et-EE" sz="2600" b="1" dirty="0" smtClean="0">
              <a:latin typeface="Arial" charset="0"/>
            </a:endParaRPr>
          </a:p>
        </p:txBody>
      </p:sp>
      <p:sp>
        <p:nvSpPr>
          <p:cNvPr id="1010691" name="Rectangle 3"/>
          <p:cNvSpPr>
            <a:spLocks noChangeArrowheads="1"/>
          </p:cNvSpPr>
          <p:nvPr/>
        </p:nvSpPr>
        <p:spPr bwMode="auto">
          <a:xfrm>
            <a:off x="0" y="22860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Krüptoprotokolli olemus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010692" name="Text Box 4"/>
          <p:cNvSpPr txBox="1">
            <a:spLocks noChangeArrowheads="1"/>
          </p:cNvSpPr>
          <p:nvPr/>
        </p:nvSpPr>
        <p:spPr bwMode="auto">
          <a:xfrm>
            <a:off x="533400" y="4724400"/>
            <a:ext cx="79248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Krüptograafilisi protokolle on väga palju, üks kasutatavaim praktikas (Internetis) on TLS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Transport Layer Security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609600"/>
            <a:ext cx="9144000" cy="5943600"/>
          </a:xfrm>
        </p:spPr>
        <p:txBody>
          <a:bodyPr lIns="92075" tIns="46038" rIns="92075" bIns="46038" anchor="ctr"/>
          <a:lstStyle/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 projekteeritud töötama Internetis</a:t>
            </a:r>
            <a:r>
              <a:rPr lang="et-EE" sz="2800" dirty="0" smtClean="0">
                <a:latin typeface="Arial" charset="0"/>
              </a:rPr>
              <a:t>, st TCP/IP protokollil toimivas võrgus transpordiprotokollile (nt TCP) toetudes</a:t>
            </a:r>
            <a:endParaRPr lang="et-EE" sz="1000" dirty="0" smtClean="0">
              <a:latin typeface="Arial" charset="0"/>
            </a:endParaRP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võimaldab kasutajatel üksteist autentida</a:t>
            </a: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latin typeface="Arial" charset="0"/>
              </a:rPr>
              <a:t>võimaldab vahetada võtme teabe krüpteeritud edastamiseks ja seda teavet krüpteeritult edastada</a:t>
            </a:r>
            <a:endParaRPr lang="et-EE" sz="1000" u="sng" dirty="0" smtClean="0">
              <a:latin typeface="Arial" charset="0"/>
            </a:endParaRPr>
          </a:p>
          <a:p>
            <a:pPr marL="377825" indent="-377825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kuulub reeglina kõrgema taseme protokollide koosseisu</a:t>
            </a:r>
            <a:r>
              <a:rPr lang="et-EE" sz="2800" dirty="0" smtClean="0">
                <a:latin typeface="Arial" charset="0"/>
              </a:rPr>
              <a:t>, lisades funktsionaalsusele turvalisuse:</a:t>
            </a:r>
          </a:p>
          <a:p>
            <a:pPr marL="377825" indent="-377825" eaLnBrk="1" hangingPunct="1">
              <a:buClr>
                <a:schemeClr val="tx1"/>
              </a:buClr>
              <a:buSzTx/>
              <a:buFontTx/>
              <a:buNone/>
            </a:pPr>
            <a:r>
              <a:rPr lang="et-EE" sz="2800" dirty="0" smtClean="0">
                <a:latin typeface="Arial" charset="0"/>
              </a:rPr>
              <a:t>         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telneti</a:t>
            </a:r>
            <a:r>
              <a:rPr lang="et-EE" sz="2800" dirty="0" smtClean="0">
                <a:latin typeface="Arial" charset="0"/>
              </a:rPr>
              <a:t> asemel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ssh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              </a:t>
            </a:r>
          </a:p>
          <a:p>
            <a:pPr marL="377825" indent="-377825" eaLnBrk="1" hangingPunct="1">
              <a:buClr>
                <a:schemeClr val="tx1"/>
              </a:buClr>
              <a:buSzTx/>
              <a:buFontTx/>
              <a:buNone/>
            </a:pPr>
            <a:r>
              <a:rPr lang="et-EE" sz="2800" dirty="0" smtClean="0">
                <a:latin typeface="Arial" charset="0"/>
              </a:rPr>
              <a:t>         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http</a:t>
            </a:r>
            <a:r>
              <a:rPr lang="et-EE" sz="2800" dirty="0" smtClean="0">
                <a:latin typeface="Arial" charset="0"/>
              </a:rPr>
              <a:t> asemel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https</a:t>
            </a:r>
          </a:p>
          <a:p>
            <a:pPr marL="377825" indent="-377825" eaLnBrk="1" hangingPunct="1">
              <a:buClr>
                <a:schemeClr val="tx1"/>
              </a:buClr>
              <a:buSzTx/>
              <a:buFontTx/>
              <a:buNone/>
            </a:pPr>
            <a:r>
              <a:rPr lang="et-EE" sz="2800" i="1" dirty="0" smtClean="0">
                <a:latin typeface="Arial" charset="0"/>
              </a:rPr>
              <a:t>         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ftp</a:t>
            </a:r>
            <a:r>
              <a:rPr lang="et-EE" sz="2800" dirty="0" smtClean="0">
                <a:latin typeface="Arial" charset="0"/>
              </a:rPr>
              <a:t> asemel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secure ftp</a:t>
            </a:r>
          </a:p>
        </p:txBody>
      </p:sp>
      <p:sp>
        <p:nvSpPr>
          <p:cNvPr id="1012739" name="Rectangle 3"/>
          <p:cNvSpPr>
            <a:spLocks noChangeArrowheads="1"/>
          </p:cNvSpPr>
          <p:nvPr/>
        </p:nvSpPr>
        <p:spPr bwMode="auto">
          <a:xfrm>
            <a:off x="179512" y="0"/>
            <a:ext cx="87358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TLS: põhiomadused ja faktid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1218</Words>
  <Application>Microsoft Office PowerPoint</Application>
  <PresentationFormat>On-screen Show (4:3)</PresentationFormat>
  <Paragraphs>150</Paragraphs>
  <Slides>19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Turvalise kaugside protokollid </vt:lpstr>
      <vt:lpstr>Digiasjaajamise turvaolemusest</vt:lpstr>
      <vt:lpstr>Digiteave peab jääma kogu oma elutsükli lõpuni digitaalseks</vt:lpstr>
      <vt:lpstr>Digidokumendi originaali ja koopia probleem</vt:lpstr>
      <vt:lpstr>Digiarhiveerimise teoreetilised põhiprobleemid</vt:lpstr>
      <vt:lpstr>Ülesigneerimine  Eesti praktikas</vt:lpstr>
      <vt:lpstr>Paberilt digisse ja vastupidi?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54</cp:revision>
  <dcterms:created xsi:type="dcterms:W3CDTF">2016-08-30T18:22:58Z</dcterms:created>
  <dcterms:modified xsi:type="dcterms:W3CDTF">2018-04-25T18:29:10Z</dcterms:modified>
</cp:coreProperties>
</file>