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8" r:id="rId2"/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8" r:id="rId14"/>
    <p:sldId id="407" r:id="rId1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B4C1D-5C88-4144-976E-FA30883B40E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91A3C-CD5A-4710-B721-3CC5AFFAD043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D32F6-97F7-4F0B-AD40-48C5ED1E9F56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D32F6-97F7-4F0B-AD40-48C5ED1E9F56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A4DD00-DF06-4F23-A3C6-624C798612F3}" type="slidenum">
              <a:rPr lang="en-GB" sz="1200"/>
              <a:pPr algn="r"/>
              <a:t>14</a:t>
            </a:fld>
            <a:endParaRPr lang="en-GB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62628-66C0-47FA-B27B-71DABC67B5A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F7E25-3751-4EB3-81A1-D5CB56AEB4E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3B49E-6A59-4EA4-A5B8-38BA80731B13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B919C2-02C3-4EC5-A616-1B59A35B9536}" type="slidenum">
              <a:rPr lang="en-GB" smtClean="0">
                <a:latin typeface="Times New Roman" pitchFamily="18" charset="0"/>
              </a:rPr>
              <a:pPr/>
              <a:t>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B7AB2-7AA7-4AB0-9628-5C3104B18D70}" type="slidenum">
              <a:rPr lang="en-GB" smtClean="0">
                <a:latin typeface="Times New Roman" pitchFamily="18" charset="0"/>
              </a:rPr>
              <a:pPr/>
              <a:t>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C9FDC-BAC6-4985-88B5-4F4013FBD06E}" type="slidenum">
              <a:rPr lang="en-GB" smtClean="0">
                <a:latin typeface="Times New Roman" pitchFamily="18" charset="0"/>
              </a:rPr>
              <a:pPr/>
              <a:t>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D1B74-3059-4460-9F61-80CDB721BEA0}" type="slidenum">
              <a:rPr lang="en-GB" smtClean="0">
                <a:latin typeface="Times New Roman" pitchFamily="18" charset="0"/>
              </a:rPr>
              <a:pPr/>
              <a:t>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18AB0-CCC5-4D5B-83C1-D26349C5A426}" type="slidenum">
              <a:rPr lang="en-GB" smtClean="0">
                <a:latin typeface="Times New Roman" pitchFamily="18" charset="0"/>
              </a:rPr>
              <a:pPr/>
              <a:t>10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2.05.2018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Andmebaaside turbe </a:t>
            </a:r>
            <a:r>
              <a:rPr lang="et-EE" b="1" dirty="0" smtClean="0">
                <a:solidFill>
                  <a:srgbClr val="C00000"/>
                </a:solidFill>
              </a:rPr>
              <a:t>alused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12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26. aprill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6632"/>
            <a:ext cx="9144000" cy="12192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Andmebaasi elementide krüpteerimine konfidentsiaalsuse kaitseks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628775"/>
            <a:ext cx="8604448" cy="2971800"/>
          </a:xfrm>
        </p:spPr>
        <p:txBody>
          <a:bodyPr>
            <a:normAutofit fontScale="92500" lnSpcReduction="10000"/>
          </a:bodyPr>
          <a:lstStyle/>
          <a:p>
            <a:pPr marL="284163" indent="-284163" algn="l" eaLnBrk="1" hangingPunct="1">
              <a:buClr>
                <a:schemeClr val="tx1"/>
              </a:buClr>
              <a:buSzTx/>
              <a:buFont typeface="Arial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Me ei saa krüpteerida andmebaasi neid atribuute, mida me kasutame sekundaarvõtmena </a:t>
            </a: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(kasutame otsingu aluseks)</a:t>
            </a:r>
          </a:p>
          <a:p>
            <a:pPr marL="284163" indent="-284163" algn="l" eaLnBrk="1" hangingPunct="1">
              <a:buClr>
                <a:schemeClr val="tx1"/>
              </a:buClr>
              <a:buSzTx/>
              <a:buFont typeface="Arial" charset="0"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Need andmed peavad andmebaasitarkvarale olema kättesaadavad krüpteerimata kujul</a:t>
            </a:r>
            <a:endParaRPr lang="et-EE" sz="2600" u="sng" dirty="0" smtClean="0">
              <a:solidFill>
                <a:schemeClr val="tx1"/>
              </a:solidFill>
              <a:latin typeface="Arial" charset="0"/>
            </a:endParaRPr>
          </a:p>
          <a:p>
            <a:pPr marL="284163" indent="-284163" algn="l" eaLnBrk="1" hangingPunct="1">
              <a:buClr>
                <a:schemeClr val="tx1"/>
              </a:buClr>
              <a:buSzTx/>
              <a:buFont typeface="Arial" charset="0"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Kui on vaja (administraatorite eest)( kaitsta ka nende andmete konfidentsiaalsust, tuleb kasutada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erilahendusi</a:t>
            </a: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 (nt Cybernetica ASi poolt välja töötatud ShareMind)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50825" y="4876800"/>
            <a:ext cx="8893175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Ülejäänud andmeid (mille põhjal me ei otsi ja mida pole vaja vaadelda sekundaarvõtmega) võime hoida krüpteeritult ja luua dešifreerimiseks vajaliku võtmehalduse kliendi poolel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15400" cy="104016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t-EE" sz="3200" b="1" dirty="0" smtClean="0">
                <a:solidFill>
                  <a:srgbClr val="C00000"/>
                </a:solidFill>
              </a:rPr>
              <a:t>Täiendava konfidentsiaalsuskaitse (krüpteeritud andmebaasi) eelised ja puudused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68760"/>
            <a:ext cx="9144000" cy="5694040"/>
          </a:xfrm>
        </p:spPr>
        <p:txBody>
          <a:bodyPr>
            <a:normAutofit/>
          </a:bodyPr>
          <a:lstStyle/>
          <a:p>
            <a:pPr marL="609600" indent="-609600" algn="l" eaLnBrk="1" hangingPunct="1"/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Eelised:</a:t>
            </a: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sv-SE" sz="2400" dirty="0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üsteemihaldur ei saa ligi andmetele endile, vaid nende krüpteeritud kujule, mis ei ava oma sisu talle</a:t>
            </a: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sv-SE" sz="2400" dirty="0" smtClean="0">
                <a:solidFill>
                  <a:schemeClr val="tx1"/>
                </a:solidFill>
                <a:latin typeface="Arial" charset="0"/>
              </a:rPr>
              <a:t>R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akendustarkvara rikke või turvaaugu leidumise korral jääb andmete konfidentsiaalsus kaitstuks</a:t>
            </a:r>
          </a:p>
          <a:p>
            <a:pPr marL="609600" indent="-609600" algn="l" eaLnBrk="1" hangingPunct="1">
              <a:spcBef>
                <a:spcPct val="500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Tõsine puudus:  </a:t>
            </a:r>
          </a:p>
          <a:p>
            <a:pPr marL="609600" indent="15875" algn="l" eaLnBrk="1" hangingPunct="1">
              <a:spcBef>
                <a:spcPct val="500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Relatsioonilise baasi korral on üliraske töötada krüpteeritud väljadega, st teha sortimist ja otsingut krüpteeritud atribuutides</a:t>
            </a:r>
            <a:r>
              <a:rPr lang="sv-SE" sz="2400" dirty="0" smtClean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Vajab uudseid erilahendusi 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 (nt Cybernetica ASi </a:t>
            </a:r>
            <a:r>
              <a:rPr lang="et-EE" sz="2400" b="1" i="1" dirty="0" smtClean="0">
                <a:solidFill>
                  <a:srgbClr val="0070C0"/>
                </a:solidFill>
                <a:latin typeface="Arial" charset="0"/>
              </a:rPr>
              <a:t>ShareMind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sz="240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1283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t-EE" sz="3200" b="1" dirty="0" smtClean="0">
                <a:solidFill>
                  <a:srgbClr val="C00000"/>
                </a:solidFill>
              </a:rPr>
              <a:t>Riistvaraline turvamoodul – praktiline alternatiiv andmebaasi konfidentsiaalsuskaitsele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9388" y="1340768"/>
            <a:ext cx="8964612" cy="38164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t-EE" sz="2200" b="1" u="sng" dirty="0">
                <a:solidFill>
                  <a:srgbClr val="0070C0"/>
                </a:solidFill>
                <a:latin typeface="Arial" charset="0"/>
              </a:rPr>
              <a:t>Põhimõte:</a:t>
            </a:r>
            <a:r>
              <a:rPr lang="et-EE" sz="2200" b="1" dirty="0">
                <a:solidFill>
                  <a:srgbClr val="0070C0"/>
                </a:solidFill>
                <a:latin typeface="Arial" charset="0"/>
              </a:rPr>
              <a:t> andmed on kettale salvestatud krüpteeritud kujul, kuid andmebaasiga on liidetud riistvaraline turvamoodul (</a:t>
            </a:r>
            <a:r>
              <a:rPr lang="et-EE" sz="2200" b="1" i="1" dirty="0">
                <a:solidFill>
                  <a:srgbClr val="0070C0"/>
                </a:solidFill>
                <a:latin typeface="Arial" charset="0"/>
              </a:rPr>
              <a:t>hardware security module, HSM</a:t>
            </a:r>
            <a:r>
              <a:rPr lang="et-EE" sz="2200" b="1" dirty="0">
                <a:solidFill>
                  <a:srgbClr val="0070C0"/>
                </a:solidFill>
                <a:latin typeface="Arial" charset="0"/>
              </a:rPr>
              <a:t>), mis suudab genereerida võtit ning </a:t>
            </a:r>
            <a:r>
              <a:rPr lang="et-EE" sz="2200" b="1" dirty="0" smtClean="0">
                <a:solidFill>
                  <a:srgbClr val="0070C0"/>
                </a:solidFill>
                <a:latin typeface="Arial" charset="0"/>
              </a:rPr>
              <a:t>šifreerida-dešifreerifda, kuid kust ei saa võtit välja lugeda</a:t>
            </a:r>
            <a:endParaRPr lang="et-EE" sz="2200" b="1" dirty="0">
              <a:solidFill>
                <a:srgbClr val="0070C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t-EE" sz="2200" dirty="0">
                <a:latin typeface="Arial" charset="0"/>
              </a:rPr>
              <a:t>Sel juhul on andmebaasi mootoris lahti ainult need andmed, mida parajasti töödeldakse </a:t>
            </a:r>
            <a:r>
              <a:rPr lang="et-EE" sz="2200" dirty="0" smtClean="0">
                <a:latin typeface="Arial" charset="0"/>
              </a:rPr>
              <a:t>(ajaline isoleerimine</a:t>
            </a:r>
            <a:r>
              <a:rPr lang="et-EE" sz="2200" dirty="0">
                <a:latin typeface="Arial" charset="0"/>
              </a:rPr>
              <a:t>). Andmebaasi ja turvamoodul suhtlevad omavahel üle mingi turvalise sideprotokolli. </a:t>
            </a:r>
          </a:p>
          <a:p>
            <a:pPr eaLnBrk="0" hangingPunct="0">
              <a:spcBef>
                <a:spcPct val="50000"/>
              </a:spcBef>
            </a:pPr>
            <a:r>
              <a:rPr lang="et-EE" sz="2200" dirty="0">
                <a:latin typeface="Arial" charset="0"/>
              </a:rPr>
              <a:t>Turvamooduli käitlemiseks kasutatakse tüüpiliselt kiipkaarte ja nn “mitu-mitmest” </a:t>
            </a:r>
            <a:r>
              <a:rPr lang="et-EE" sz="2200" dirty="0" smtClean="0">
                <a:latin typeface="Arial" charset="0"/>
              </a:rPr>
              <a:t>käivitusskeemi. Toite väljalülitamisel on neid kaarte vaja süsteemi taaskäivitamiseks</a:t>
            </a:r>
            <a:endParaRPr lang="en-GB" sz="22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50825" y="5373688"/>
            <a:ext cx="86868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Kaasajal kasutatakse kõrget turvet vajavates andmebaasides just selliseid pöördkonstrueerimatuid riistvaralisi krüpteerimisseadmeid</a:t>
            </a:r>
            <a:endParaRPr lang="et-EE" sz="2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0"/>
            <a:ext cx="8676456" cy="111283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t-EE" sz="3200" b="1" dirty="0" smtClean="0">
                <a:solidFill>
                  <a:srgbClr val="C00000"/>
                </a:solidFill>
              </a:rPr>
              <a:t>Jagatud salastus. </a:t>
            </a:r>
            <a:r>
              <a:rPr lang="et-EE" sz="3200" b="1" dirty="0" err="1" smtClean="0">
                <a:solidFill>
                  <a:srgbClr val="C00000"/>
                </a:solidFill>
              </a:rPr>
              <a:t>ShareMind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9552" y="3645024"/>
            <a:ext cx="8604448" cy="29700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t-EE" sz="2200" b="1" u="sng" dirty="0" smtClean="0">
                <a:solidFill>
                  <a:srgbClr val="0070C0"/>
                </a:solidFill>
                <a:latin typeface="Arial" charset="0"/>
              </a:rPr>
              <a:t>Põhiprobleem:</a:t>
            </a:r>
            <a:r>
              <a:rPr lang="et-EE" sz="2200" b="1" dirty="0" smtClean="0">
                <a:solidFill>
                  <a:srgbClr val="0070C0"/>
                </a:solidFill>
                <a:latin typeface="Arial" charset="0"/>
              </a:rPr>
              <a:t> mõlema (või enama) eksemplariga peavad paika jääma andmebaaside põhitegevused (otsing, järjestamine, valik jms)</a:t>
            </a:r>
            <a:endParaRPr lang="et-EE" sz="2200" b="1" dirty="0">
              <a:solidFill>
                <a:srgbClr val="0070C0"/>
              </a:solidFill>
              <a:latin typeface="Arial" charset="0"/>
            </a:endParaRPr>
          </a:p>
          <a:p>
            <a:pPr marL="984250" indent="-5334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200" dirty="0" smtClean="0">
                <a:latin typeface="Arial" charset="0"/>
              </a:rPr>
              <a:t>Kulud on kaks korda või enamgi kallimad (muide ka HSM on kallis)</a:t>
            </a:r>
          </a:p>
          <a:p>
            <a:pPr marL="450850" indent="5334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200" dirty="0" smtClean="0">
                <a:latin typeface="Arial" charset="0"/>
              </a:rPr>
              <a:t>Asi on senini väga uudne</a:t>
            </a:r>
            <a:endParaRPr lang="et-EE" sz="2200" dirty="0">
              <a:latin typeface="Arial" charset="0"/>
            </a:endParaRPr>
          </a:p>
          <a:p>
            <a:pPr marL="450850" indent="5334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200" dirty="0" smtClean="0">
                <a:latin typeface="Arial" charset="0"/>
              </a:rPr>
              <a:t>Heaks näiteks Cybernetica koostatud </a:t>
            </a:r>
            <a:r>
              <a:rPr lang="et-EE" sz="2200" dirty="0" err="1" smtClean="0">
                <a:latin typeface="Arial" charset="0"/>
              </a:rPr>
              <a:t>ShareMind</a:t>
            </a:r>
            <a:endParaRPr lang="en-GB" sz="22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457200" y="1268760"/>
            <a:ext cx="8147248" cy="209288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Kõrgtasemel konfidentsiaalsuse nõude korral on andmebaasides HSMi võimaliku alternatiivina kasutada jagatud salatust – andmeid hoitakse kahes või enamas kohas laiali ja need saavad kokku vaid kliendi poolel</a:t>
            </a:r>
            <a:endParaRPr lang="et-EE" sz="2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8807896" cy="12954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Täiendavad käideldavuskaitse meetmed – hoidmine majutaja juures  või pilves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3528" y="4734342"/>
            <a:ext cx="8496944" cy="20005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600" dirty="0" smtClean="0">
                <a:latin typeface="Arial" charset="0"/>
              </a:rPr>
              <a:t>Kui </a:t>
            </a:r>
            <a:r>
              <a:rPr lang="et-EE" sz="2600" dirty="0">
                <a:latin typeface="Arial" charset="0"/>
              </a:rPr>
              <a:t>kasutada </a:t>
            </a:r>
            <a:r>
              <a:rPr lang="et-EE" sz="2600" dirty="0" smtClean="0">
                <a:latin typeface="Arial" charset="0"/>
              </a:rPr>
              <a:t>majutuseks tundmatu usaldus- ja turvatasemega organisatsioone</a:t>
            </a:r>
            <a:r>
              <a:rPr lang="et-EE" sz="2600" dirty="0">
                <a:latin typeface="Arial" charset="0"/>
              </a:rPr>
              <a:t>, </a:t>
            </a:r>
            <a:r>
              <a:rPr lang="et-EE" sz="2600" dirty="0" smtClean="0">
                <a:latin typeface="Arial" charset="0"/>
              </a:rPr>
              <a:t>peab:</a:t>
            </a: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andmebaas  olema krüpteeritud  </a:t>
            </a: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võtmehaldus olema kohalik </a:t>
            </a:r>
            <a:r>
              <a:rPr lang="et-EE" sz="2600" dirty="0" smtClean="0">
                <a:latin typeface="Arial" charset="0"/>
              </a:rPr>
              <a:t>(kliendi poolel)</a:t>
            </a:r>
            <a:endParaRPr lang="en-GB" sz="26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9512" y="1556792"/>
            <a:ext cx="8686800" cy="289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Põhjus: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suured serveriruumid  või nende kogumid (pilved) on füüsiliste ja halduslike meetmetega rojkem kaitstud kui väikesedeeglina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kuumvarundamine üle Interneti mingis teises füüsilises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paigas. </a:t>
            </a:r>
            <a:r>
              <a:rPr lang="et-EE" sz="2600" dirty="0" smtClean="0">
                <a:latin typeface="Arial" charset="0"/>
              </a:rPr>
              <a:t>Moodne on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hoida asju pilves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cloud</a:t>
            </a:r>
            <a:r>
              <a:rPr lang="et-EE" sz="2600" dirty="0" smtClean="0">
                <a:latin typeface="Arial" charset="0"/>
              </a:rPr>
              <a:t>), kus on taga keerukam replikeerivate serverite park, mille asukohta lõppkasutaja sageli ei teagi</a:t>
            </a:r>
            <a:endParaRPr lang="et-EE" sz="26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13716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Andmebaaside turve </a:t>
            </a: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–</a:t>
            </a:r>
            <a:r>
              <a:rPr lang="et-EE" sz="3600" b="1" dirty="0" smtClean="0">
                <a:solidFill>
                  <a:srgbClr val="C00000"/>
                </a:solidFill>
              </a:rPr>
              <a:t> lähtekohad, I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9552" y="1447800"/>
            <a:ext cx="8604448" cy="597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Eeldatakse, et andmed on üldjuhul  esitatud relatsioonilise andmebaasina </a:t>
            </a:r>
            <a:r>
              <a:rPr lang="et-EE" sz="2800" dirty="0">
                <a:latin typeface="Arial" charset="0"/>
              </a:rPr>
              <a:t>(tabelid, nendevahelised seosed, kirjed, väljad)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et-EE" sz="10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Tuleb tagada andmete konfidentsiaalsus erinevate andmebaasi väljade tasemel</a:t>
            </a:r>
            <a:r>
              <a:rPr lang="et-EE" sz="2800" dirty="0">
                <a:latin typeface="Arial" charset="0"/>
              </a:rPr>
              <a:t>, st tagada, et neid saaks lugeda vaid selleks volitatud isikud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et-EE" sz="10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t-EE" sz="2800" dirty="0">
                <a:latin typeface="Arial" charset="0"/>
              </a:rPr>
              <a:t>Kusagil on kindlaks määratud,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millised kasutajad (kasutajagrupid) võivad milliseid andmeid vaadata ja muuta</a:t>
            </a:r>
            <a:endParaRPr lang="en-US" sz="2800" b="1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t-EE" sz="28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534400" cy="10668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Andmebaaside turbe lähtekohad, II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552" y="1017588"/>
            <a:ext cx="8604448" cy="545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t-EE" sz="10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Tuleb tagada andmete terviklus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st suuta kõikide andmete korral tuvastada nende sisestajat ning veenduma, et andmeid ei oleks hiljem muudetud.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Vahel tuleb tuvastada ka sisetus- ja muutmisajad ning kõik eelnevad muutjad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Andmebaasil on  reeglina suur hulk kasutajaid</a:t>
            </a:r>
            <a:r>
              <a:rPr lang="et-EE" sz="2800" dirty="0">
                <a:latin typeface="Arial" charset="0"/>
              </a:rPr>
              <a:t>, millest reeglina mitmetel on samade andmete kirjutamisõigus</a:t>
            </a:r>
          </a:p>
          <a:p>
            <a:pPr marL="457200" indent="-457200">
              <a:spcBef>
                <a:spcPct val="50000"/>
              </a:spcBef>
            </a:pPr>
            <a:endParaRPr lang="en-GB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6632"/>
            <a:ext cx="8915400" cy="990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Lihtsaim turbe realiseerimine: rakendustarkvara-põhine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2971800"/>
          </a:xfrm>
        </p:spPr>
        <p:txBody>
          <a:bodyPr/>
          <a:lstStyle/>
          <a:p>
            <a:pPr marL="609600" indent="-609600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Kasutajate, andmete muutmise jm üle arvestus käib rakendustarkvarapõhiselt</a:t>
            </a: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Iga kasutaja autenditakse süsteemis, nt kasutajanime ja parooli põhjal</a:t>
            </a: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Andmebaas ise asub serverarvutis, kuhu on ligipääs vaid süsteemihalduritel</a:t>
            </a:r>
            <a:endParaRPr lang="en-US" sz="26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7544" y="3976688"/>
            <a:ext cx="8524056" cy="24929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Oluline puudus: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andmebaas on serverarvutil avatud kujul ja süsteemiadministraator saab kõike märkamatult lugeda 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muuta. </a:t>
            </a:r>
            <a:r>
              <a:rPr lang="et-EE" sz="2600" dirty="0" smtClean="0">
                <a:latin typeface="Arial" charset="0"/>
              </a:rPr>
              <a:t>Teatud määral aitab siin administraatorirollide lahutamine, kuid vaid teatud määral.</a:t>
            </a:r>
            <a:r>
              <a:rPr lang="et-EE" sz="26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Siiki on see ka sel juhul oluliste andmete korral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liialt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suur riskide koondamine ühte punkti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Rectangle 2"/>
          <p:cNvSpPr>
            <a:spLocks noChangeArrowheads="1"/>
          </p:cNvSpPr>
          <p:nvPr/>
        </p:nvSpPr>
        <p:spPr bwMode="auto">
          <a:xfrm>
            <a:off x="0" y="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Rakendustarkvara veaaldisus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836613"/>
            <a:ext cx="88392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7"/>
            </a:pPr>
            <a:endParaRPr lang="et-EE" sz="1000" b="1" dirty="0">
              <a:solidFill>
                <a:schemeClr val="folHlink"/>
              </a:solidFill>
              <a:latin typeface="Arial" charset="0"/>
            </a:endParaRPr>
          </a:p>
          <a:p>
            <a:pPr marL="360363">
              <a:spcBef>
                <a:spcPts val="18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Praktiliselt iga rakendustarkvara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teatud tasemel vigane</a:t>
            </a:r>
            <a:r>
              <a:rPr lang="et-EE" sz="2800" b="1" dirty="0">
                <a:latin typeface="Arial" charset="0"/>
              </a:rPr>
              <a:t>: </a:t>
            </a:r>
            <a:r>
              <a:rPr lang="et-EE" sz="2800" dirty="0">
                <a:latin typeface="Arial" charset="0"/>
              </a:rPr>
              <a:t>aeg-ajalt leitakse vigu, mis vahel osutuvad turvaaukudeks (võimaldavad teha midagi keelatut või kellelgi </a:t>
            </a:r>
            <a:r>
              <a:rPr lang="et-EE" sz="2800" dirty="0" smtClean="0">
                <a:latin typeface="Arial" charset="0"/>
              </a:rPr>
              <a:t>keelatul)</a:t>
            </a:r>
            <a:endParaRPr lang="et-EE" sz="2800" dirty="0">
              <a:latin typeface="Arial" charset="0"/>
            </a:endParaRPr>
          </a:p>
          <a:p>
            <a:pPr marL="360363">
              <a:spcBef>
                <a:spcPts val="18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Leitud turvaaukudele koostatakse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paigad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batch</a:t>
            </a:r>
            <a:r>
              <a:rPr lang="et-EE" sz="2800" dirty="0" smtClean="0">
                <a:latin typeface="Arial" charset="0"/>
              </a:rPr>
              <a:t>) ehk turvauuendused, kuid see toimub tavaliselt teatud aeg hiljem peale turvaaugu avalikustamist</a:t>
            </a:r>
            <a:endParaRPr lang="et-EE" sz="1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291268" name="Text Box 4"/>
          <p:cNvSpPr txBox="1">
            <a:spLocks noChangeArrowheads="1"/>
          </p:cNvSpPr>
          <p:nvPr/>
        </p:nvSpPr>
        <p:spPr bwMode="auto">
          <a:xfrm>
            <a:off x="395536" y="5013176"/>
            <a:ext cx="837165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Julm reaalsus: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alates vea avalikustamisest kuni paiga installeerimiseni on tarkvara (võrgust lähtuvate) rünnete ees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tihti kaitsetu 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Kogu andmebaasi terviklus</a:t>
            </a:r>
            <a:endParaRPr lang="en-GB" sz="3600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3568" y="3501008"/>
            <a:ext cx="7927032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t-EE" sz="2800" dirty="0" smtClean="0">
                <a:latin typeface="Arial" charset="0"/>
              </a:rPr>
              <a:t>Jääb võimalus kustutada volitamatult ära terveid kirjeid nii, et sellest mingeid jälgi järi ei jää</a:t>
            </a:r>
          </a:p>
          <a:p>
            <a:pPr>
              <a:spcBef>
                <a:spcPts val="18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Me ei saa anda negatiivsetele päringutele tõestusväärtust, kuigi äripool vahel seda tahab</a:t>
            </a:r>
            <a:endParaRPr lang="et-EE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293316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807720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Julm reaalsus: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kui me varustame andmebaasi iga kirje (välja) digiallkirjaga, tagab see kirje (välja) tervikluse, kuid ei taga andmebaasi kui terviku terviklust</a:t>
            </a:r>
            <a:endParaRPr lang="et-EE" sz="2800" b="1" dirty="0">
              <a:solidFill>
                <a:srgbClr val="0070C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Rectangle 2"/>
          <p:cNvSpPr>
            <a:spLocks noChangeArrowheads="1"/>
          </p:cNvSpPr>
          <p:nvPr/>
        </p:nvSpPr>
        <p:spPr bwMode="auto">
          <a:xfrm>
            <a:off x="0" y="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t-EE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Terviklus </a:t>
            </a:r>
            <a:r>
              <a:rPr lang="et-EE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versus</a:t>
            </a:r>
            <a:r>
              <a:rPr lang="et-E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t-EE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jälitatavus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3528" y="980728"/>
            <a:ext cx="85153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7"/>
            </a:pPr>
            <a:endParaRPr lang="et-EE" sz="1000" b="1" dirty="0">
              <a:solidFill>
                <a:schemeClr val="folHlink"/>
              </a:solidFill>
              <a:latin typeface="Arial" charset="0"/>
            </a:endParaRPr>
          </a:p>
          <a:p>
            <a:pPr marL="539750" indent="-360363"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Terviklus</a:t>
            </a:r>
            <a:r>
              <a:rPr lang="et-EE" sz="2600" b="1" dirty="0" smtClean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intergrity</a:t>
            </a:r>
            <a:r>
              <a:rPr lang="et-EE" sz="2600" dirty="0" smtClean="0">
                <a:latin typeface="Arial" charset="0"/>
              </a:rPr>
              <a:t>) tähendab, et me peame usaldusväärselt kindlaks määrama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andmete allika </a:t>
            </a:r>
            <a:r>
              <a:rPr lang="et-EE" sz="2600" dirty="0" smtClean="0">
                <a:latin typeface="Arial" charset="0"/>
              </a:rPr>
              <a:t>(looja, loomisaja jms) </a:t>
            </a:r>
            <a:endParaRPr lang="et-EE" sz="2600" b="1" dirty="0">
              <a:latin typeface="Arial" charset="0"/>
            </a:endParaRPr>
          </a:p>
          <a:p>
            <a:pPr marL="539750" indent="-360363"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Jälitatavus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accountability</a:t>
            </a:r>
            <a:r>
              <a:rPr lang="et-EE" sz="2600" dirty="0" smtClean="0">
                <a:latin typeface="Arial" charset="0"/>
              </a:rPr>
              <a:t>) tähendab, et me peame teadma teatud andmeüksuse (kirje, välja)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kogu ajalugu</a:t>
            </a:r>
            <a:r>
              <a:rPr lang="et-EE" sz="2600" dirty="0" smtClean="0">
                <a:latin typeface="Arial" charset="0"/>
              </a:rPr>
              <a:t> – tema loojaid/muutjaid ja muutmisaegu</a:t>
            </a:r>
            <a:endParaRPr lang="et-EE" sz="2600" dirty="0">
              <a:latin typeface="Arial" charset="0"/>
            </a:endParaRPr>
          </a:p>
        </p:txBody>
      </p:sp>
      <p:sp>
        <p:nvSpPr>
          <p:cNvPr id="1291268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8300095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Kui andmebaasis on lubatud eelnevalt sinna kantud andmete muutmine, siis on tavaliselt hädavajalik tagada tervikluse asemel jälitatavus </a:t>
            </a:r>
            <a:r>
              <a:rPr lang="et-EE" sz="2800" dirty="0" smtClean="0">
                <a:latin typeface="Arial" charset="0"/>
              </a:rPr>
              <a:t>– seda võib pidada tervikluse laiemaks käsitluseks dünaamiliste andmete korral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823913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Andmebaasi kui terviku tervikluse tagamine</a:t>
            </a:r>
            <a:endParaRPr lang="en-GB" sz="3600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95536" y="3010793"/>
            <a:ext cx="8534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1000" b="1" dirty="0">
              <a:latin typeface="Arial" charset="0"/>
            </a:endParaRPr>
          </a:p>
          <a:p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Seda on võimalik teha  krüptoräside ahelatega – järgmine kanne sisaldab eelmise kande räsi. </a:t>
            </a:r>
            <a:r>
              <a:rPr lang="et-EE" sz="2800" dirty="0" smtClean="0">
                <a:latin typeface="Arial" charset="0"/>
              </a:rPr>
              <a:t>Nii moodustub nn lokaalne ajatempel. Nii talitatakse näiteks tõestusväärtuslike logidega</a:t>
            </a:r>
          </a:p>
          <a:p>
            <a:endParaRPr lang="et-EE" sz="1000" b="1" dirty="0">
              <a:solidFill>
                <a:schemeClr val="folHlink"/>
              </a:solidFill>
              <a:latin typeface="Arial" charset="0"/>
            </a:endParaRPr>
          </a:p>
          <a:p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Sel juhul ei tohi andmebaasi kandeid kustutada </a:t>
            </a:r>
            <a:r>
              <a:rPr lang="et-EE" sz="2800" dirty="0" smtClean="0">
                <a:latin typeface="Arial" charset="0"/>
              </a:rPr>
              <a:t>– kustutamise korral pole ju teada, millised andmed kustutati ja negatiivsetele päringutele ei saa säilitada tõestusväärtust</a:t>
            </a:r>
            <a:endParaRPr lang="et-EE" sz="2800" u="sng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7544" y="1052736"/>
            <a:ext cx="815340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Lahendus: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lisaks andmete varustamise digiallkirjadega peame me andmebaasi kanmed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siduma üksteisega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kannete lisamise järjekorras</a:t>
            </a:r>
            <a:endParaRPr lang="sv-SE" sz="2800" b="1" u="sng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630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Andmebaasi kannete räsiaheldamise turvaomadused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6238" indent="-37623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Eelised: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376238" indent="-376238">
              <a:spcBef>
                <a:spcPct val="20000"/>
              </a:spcBef>
              <a:buClr>
                <a:schemeClr val="tx1"/>
              </a:buClr>
              <a:buSzPct val="95000"/>
              <a:buFontTx/>
              <a:buChar char="•"/>
            </a:pPr>
            <a:r>
              <a:rPr lang="et-EE" sz="2600" dirty="0" smtClean="0">
                <a:latin typeface="Arial" charset="0"/>
              </a:rPr>
              <a:t>Iga (volitamata) kustutamine baasist on hiljem tuvastatav (räsiahel ei verifitseeru)</a:t>
            </a:r>
            <a:endParaRPr lang="et-EE" sz="2600" dirty="0">
              <a:latin typeface="Arial" charset="0"/>
            </a:endParaRPr>
          </a:p>
          <a:p>
            <a:pPr marL="376238" indent="-376238">
              <a:spcBef>
                <a:spcPct val="20000"/>
              </a:spcBef>
              <a:buClr>
                <a:schemeClr val="tx1"/>
              </a:buClr>
              <a:buSzPct val="95000"/>
              <a:buFontTx/>
              <a:buChar char="•"/>
            </a:pPr>
            <a:r>
              <a:rPr lang="et-EE" sz="2600" dirty="0" smtClean="0">
                <a:latin typeface="Arial" charset="0"/>
              </a:rPr>
              <a:t>Me saame anda andmebaasi negatiivsetele päringutele tõestusväärtuse</a:t>
            </a:r>
            <a:endParaRPr lang="et-EE" sz="2600" dirty="0">
              <a:latin typeface="Arial" charset="0"/>
            </a:endParaRPr>
          </a:p>
          <a:p>
            <a:pPr marL="376238" indent="-376238">
              <a:spcBef>
                <a:spcPct val="20000"/>
              </a:spcBef>
              <a:buClr>
                <a:schemeClr val="tx1"/>
              </a:buClr>
              <a:buSzPct val="95000"/>
              <a:buFontTx/>
              <a:buChar char="•"/>
            </a:pPr>
            <a:r>
              <a:rPr lang="et-EE" sz="2600" dirty="0" smtClean="0">
                <a:latin typeface="Arial" charset="0"/>
              </a:rPr>
              <a:t>Andmebaasi kannete endite terviklus on tavaliselt kaistud digisignatuuridega (digiallkirjadega)</a:t>
            </a:r>
            <a:endParaRPr lang="et-EE" sz="2600" dirty="0">
              <a:latin typeface="Arial" charset="0"/>
            </a:endParaRPr>
          </a:p>
          <a:p>
            <a:pPr marL="376238" indent="-376238">
              <a:spcBef>
                <a:spcPct val="50000"/>
              </a:spcBef>
              <a:buClr>
                <a:schemeClr val="tx1"/>
              </a:buClr>
              <a:buSzPct val="95000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Puudused:</a:t>
            </a:r>
            <a:r>
              <a:rPr lang="et-EE" sz="2600" u="sng" dirty="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et-EE" sz="2600" u="sng" dirty="0">
              <a:solidFill>
                <a:schemeClr val="folHlink"/>
              </a:solidFill>
              <a:latin typeface="Arial" charset="0"/>
            </a:endParaRPr>
          </a:p>
          <a:p>
            <a:pPr marL="376238" indent="-376238">
              <a:spcBef>
                <a:spcPct val="50000"/>
              </a:spcBef>
              <a:buClr>
                <a:schemeClr val="tx1"/>
              </a:buClr>
              <a:buSzPct val="95000"/>
              <a:buFontTx/>
              <a:buChar char="•"/>
            </a:pPr>
            <a:r>
              <a:rPr lang="et-EE" sz="2600" dirty="0" smtClean="0">
                <a:latin typeface="Arial" charset="0"/>
              </a:rPr>
              <a:t>Vajab räsiahelate moodustamist 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regulaarseid kontrolle</a:t>
            </a:r>
            <a:r>
              <a:rPr lang="et-EE" sz="2600" dirty="0" smtClean="0">
                <a:latin typeface="Arial" charset="0"/>
              </a:rPr>
              <a:t>, samuti taastemeetmeid juhuks, kui räsiahelad ei verifitseeru</a:t>
            </a:r>
            <a:endParaRPr lang="en-GB" sz="26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954</Words>
  <Application>Microsoft Office PowerPoint</Application>
  <PresentationFormat>On-screen Show (4:3)</PresentationFormat>
  <Paragraphs>93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Andmebaaside turbe alused</vt:lpstr>
      <vt:lpstr>Andmebaaside turve – lähtekohad, I</vt:lpstr>
      <vt:lpstr>Andmebaaside turbe lähtekohad, II</vt:lpstr>
      <vt:lpstr>Lihtsaim turbe realiseerimine: rakendustarkvara-põhine</vt:lpstr>
      <vt:lpstr>Slide 5</vt:lpstr>
      <vt:lpstr>Kogu andmebaasi terviklus</vt:lpstr>
      <vt:lpstr>Slide 7</vt:lpstr>
      <vt:lpstr>Andmebaasi kui terviku tervikluse tagamine</vt:lpstr>
      <vt:lpstr>Andmebaasi kannete räsiaheldamise turvaomadused</vt:lpstr>
      <vt:lpstr>Andmebaasi elementide krüpteerimine konfidentsiaalsuse kaitseks</vt:lpstr>
      <vt:lpstr>Täiendava konfidentsiaalsuskaitse (krüpteeritud andmebaasi) eelised ja puudused</vt:lpstr>
      <vt:lpstr>Riistvaraline turvamoodul – praktiline alternatiiv andmebaasi konfidentsiaalsuskaitsele</vt:lpstr>
      <vt:lpstr>Jagatud salastus. ShareMind</vt:lpstr>
      <vt:lpstr>Täiendavad käideldavuskaitse meetmed – hoidmine majutaja juures  või pilves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57</cp:revision>
  <dcterms:created xsi:type="dcterms:W3CDTF">2016-08-30T18:22:58Z</dcterms:created>
  <dcterms:modified xsi:type="dcterms:W3CDTF">2018-05-02T08:57:48Z</dcterms:modified>
</cp:coreProperties>
</file>