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8" r:id="rId2"/>
    <p:sldId id="396" r:id="rId3"/>
    <p:sldId id="397" r:id="rId4"/>
    <p:sldId id="398" r:id="rId5"/>
    <p:sldId id="399" r:id="rId6"/>
    <p:sldId id="400" r:id="rId7"/>
    <p:sldId id="401" r:id="rId8"/>
    <p:sldId id="402" r:id="rId9"/>
    <p:sldId id="403" r:id="rId10"/>
    <p:sldId id="404" r:id="rId11"/>
    <p:sldId id="405" r:id="rId12"/>
    <p:sldId id="406" r:id="rId13"/>
    <p:sldId id="408" r:id="rId14"/>
    <p:sldId id="407" r:id="rId15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B386D-6AFA-4EEC-9DBA-580FFEFB8CBB}" type="datetimeFigureOut">
              <a:rPr lang="et-EE" smtClean="0"/>
              <a:pPr/>
              <a:t>2.05.2018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9CCD8-E302-484D-B3E8-D35B2CBE1DEE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2B4C1D-5C88-4144-976E-FA30883B40E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491A3C-CD5A-4710-B721-3CC5AFFAD043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D32F6-97F7-4F0B-AD40-48C5ED1E9F56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D32F6-97F7-4F0B-AD40-48C5ED1E9F56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BA4DD00-DF06-4F23-A3C6-624C798612F3}" type="slidenum">
              <a:rPr lang="en-GB" sz="1200"/>
              <a:pPr algn="r"/>
              <a:t>14</a:t>
            </a:fld>
            <a:endParaRPr lang="en-GB" sz="12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762628-66C0-47FA-B27B-71DABC67B5AD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6F7E25-3751-4EB3-81A1-D5CB56AEB4E4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33B49E-6A59-4EA4-A5B8-38BA80731B13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B919C2-02C3-4EC5-A616-1B59A35B9536}" type="slidenum">
              <a:rPr lang="en-GB" smtClean="0">
                <a:latin typeface="Times New Roman" pitchFamily="18" charset="0"/>
              </a:rPr>
              <a:pPr/>
              <a:t>6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AB7AB2-7AA7-4AB0-9628-5C3104B18D70}" type="slidenum">
              <a:rPr lang="en-GB" smtClean="0">
                <a:latin typeface="Times New Roman" pitchFamily="18" charset="0"/>
              </a:rPr>
              <a:pPr/>
              <a:t>7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1C9FDC-BAC6-4985-88B5-4F4013FBD06E}" type="slidenum">
              <a:rPr lang="en-GB" smtClean="0">
                <a:latin typeface="Times New Roman" pitchFamily="18" charset="0"/>
              </a:rPr>
              <a:pPr/>
              <a:t>8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1D1B74-3059-4460-9F61-80CDB721BEA0}" type="slidenum">
              <a:rPr lang="en-GB" smtClean="0">
                <a:latin typeface="Times New Roman" pitchFamily="18" charset="0"/>
              </a:rPr>
              <a:pPr/>
              <a:t>9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B18AB0-CCC5-4D5B-83C1-D26349C5A426}" type="slidenum">
              <a:rPr lang="en-GB" smtClean="0">
                <a:latin typeface="Times New Roman" pitchFamily="18" charset="0"/>
              </a:rPr>
              <a:pPr/>
              <a:t>10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2.05.2018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2.05.2018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2.05.2018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2.05.2018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2.05.2018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2.05.2018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2.05.2018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2.05.2018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2.05.2018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2.05.2018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2.05.2018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EFD07-1909-427F-B79F-3ACAA176049B}" type="datetimeFigureOut">
              <a:rPr lang="et-EE" smtClean="0"/>
              <a:pPr/>
              <a:t>2.05.2018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t-EE" b="1" dirty="0" smtClean="0">
                <a:solidFill>
                  <a:srgbClr val="C00000"/>
                </a:solidFill>
              </a:rPr>
              <a:t>Andmebaaside turbe </a:t>
            </a:r>
            <a:r>
              <a:rPr lang="et-EE" b="1" dirty="0" smtClean="0">
                <a:solidFill>
                  <a:srgbClr val="C00000"/>
                </a:solidFill>
              </a:rPr>
              <a:t>alused</a:t>
            </a:r>
            <a:endParaRPr lang="et-EE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7560840" cy="4248472"/>
          </a:xfrm>
        </p:spPr>
        <p:txBody>
          <a:bodyPr>
            <a:normAutofit lnSpcReduction="10000"/>
          </a:bodyPr>
          <a:lstStyle/>
          <a:p>
            <a:pPr algn="l"/>
            <a:endParaRPr lang="et-EE" dirty="0" smtClean="0">
              <a:solidFill>
                <a:schemeClr val="tx1"/>
              </a:solidFill>
            </a:endParaRPr>
          </a:p>
          <a:p>
            <a:pPr algn="l"/>
            <a:endParaRPr lang="et-EE" dirty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ICM0018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b="1" i="1" dirty="0" smtClean="0">
                <a:solidFill>
                  <a:srgbClr val="0070C0"/>
                </a:solidFill>
              </a:rPr>
              <a:t>Küberturbe arhitektuur, loeng 12</a:t>
            </a:r>
            <a:endParaRPr lang="et-EE" sz="2600" b="1" i="1" dirty="0">
              <a:solidFill>
                <a:srgbClr val="0070C0"/>
              </a:solidFill>
            </a:endParaRP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Valdo Praust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26. aprill 2018</a:t>
            </a:r>
            <a:endParaRPr lang="et-EE" sz="26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16632"/>
            <a:ext cx="9144000" cy="12192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Andmebaasi elementide krüpteerimine konfidentsiaalsuse kaitseks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1628775"/>
            <a:ext cx="8604448" cy="2971800"/>
          </a:xfrm>
        </p:spPr>
        <p:txBody>
          <a:bodyPr>
            <a:normAutofit fontScale="92500" lnSpcReduction="10000"/>
          </a:bodyPr>
          <a:lstStyle/>
          <a:p>
            <a:pPr marL="284163" indent="-284163" algn="l" eaLnBrk="1" hangingPunct="1">
              <a:buClr>
                <a:schemeClr val="tx1"/>
              </a:buClr>
              <a:buSzTx/>
              <a:buFont typeface="Arial" charset="0"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Me ei saa krüpteerida andmebaasi neid atribuute, mida me kasutame sekundaarvõtmena </a:t>
            </a: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(kasutame otsingu aluseks)</a:t>
            </a:r>
          </a:p>
          <a:p>
            <a:pPr marL="284163" indent="-284163" algn="l" eaLnBrk="1" hangingPunct="1">
              <a:buClr>
                <a:schemeClr val="tx1"/>
              </a:buClr>
              <a:buSzTx/>
              <a:buFont typeface="Arial" charset="0"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Need andmed peavad andmebaasitarkvarale olema kättesaadavad krüpteerimata kujul</a:t>
            </a:r>
            <a:endParaRPr lang="et-EE" sz="2600" u="sng" dirty="0" smtClean="0">
              <a:solidFill>
                <a:schemeClr val="tx1"/>
              </a:solidFill>
              <a:latin typeface="Arial" charset="0"/>
            </a:endParaRPr>
          </a:p>
          <a:p>
            <a:pPr marL="284163" indent="-284163" algn="l" eaLnBrk="1" hangingPunct="1">
              <a:buClr>
                <a:schemeClr val="tx1"/>
              </a:buClr>
              <a:buSzTx/>
              <a:buFont typeface="Arial" charset="0"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Kui on vaja (administraatorite eest)( kaitsta ka nende andmete konfidentsiaalsust, tuleb kasutada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erilahendusi</a:t>
            </a: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 (nt Cybernetica ASi poolt välja töötatud ShareMind)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50825" y="4876800"/>
            <a:ext cx="8893175" cy="169277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Ülejäänud andmeid (mille põhjal me ei otsi ja mida pole vaja vaadelda sekundaarvõtmega) võime hoida krüpteeritult ja luua dešifreerimiseks vajaliku võtmehalduse kliendi poolel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116632"/>
            <a:ext cx="8915400" cy="104016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et-EE" sz="3200" b="1" dirty="0" smtClean="0">
                <a:solidFill>
                  <a:srgbClr val="C00000"/>
                </a:solidFill>
              </a:rPr>
              <a:t>Täiendava konfidentsiaalsuskaitse (krüpteeritud andmebaasi) eelised ja puudused</a:t>
            </a:r>
            <a:endParaRPr lang="en-US" sz="3200" b="1" dirty="0" smtClean="0">
              <a:solidFill>
                <a:srgbClr val="C00000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268760"/>
            <a:ext cx="9144000" cy="5694040"/>
          </a:xfrm>
        </p:spPr>
        <p:txBody>
          <a:bodyPr>
            <a:normAutofit/>
          </a:bodyPr>
          <a:lstStyle/>
          <a:p>
            <a:pPr marL="609600" indent="-609600" algn="l" eaLnBrk="1" hangingPunct="1"/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Eelised:</a:t>
            </a:r>
          </a:p>
          <a:p>
            <a:pPr marL="609600" indent="-609600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sv-SE" sz="2400" dirty="0" smtClean="0">
                <a:solidFill>
                  <a:schemeClr val="tx1"/>
                </a:solidFill>
                <a:latin typeface="Arial" charset="0"/>
              </a:rPr>
              <a:t>S</a:t>
            </a: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üsteemihaldur ei saa ligi andmetele endile, vaid nende krüpteeritud kujule, mis ei ava oma sisu talle</a:t>
            </a:r>
          </a:p>
          <a:p>
            <a:pPr marL="609600" indent="-609600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sv-SE" sz="2400" dirty="0" smtClean="0">
                <a:solidFill>
                  <a:schemeClr val="tx1"/>
                </a:solidFill>
                <a:latin typeface="Arial" charset="0"/>
              </a:rPr>
              <a:t>R</a:t>
            </a: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akendustarkvara rikke või turvaaugu leidumise korral jääb andmete konfidentsiaalsus kaitstuks</a:t>
            </a:r>
          </a:p>
          <a:p>
            <a:pPr marL="609600" indent="-609600" algn="l" eaLnBrk="1" hangingPunct="1">
              <a:spcBef>
                <a:spcPct val="50000"/>
              </a:spcBef>
              <a:buClr>
                <a:schemeClr val="tx1"/>
              </a:buClr>
              <a:buSzTx/>
              <a:buFontTx/>
              <a:buNone/>
            </a:pP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Tõsine puudus:  </a:t>
            </a:r>
          </a:p>
          <a:p>
            <a:pPr marL="609600" indent="15875" algn="l" eaLnBrk="1" hangingPunct="1">
              <a:spcBef>
                <a:spcPct val="50000"/>
              </a:spcBef>
              <a:buClr>
                <a:schemeClr val="tx1"/>
              </a:buClr>
              <a:buSzTx/>
              <a:buFontTx/>
              <a:buNone/>
            </a:pP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Relatsioonilise baasi korral on üliraske töötada krüpteeritud väljadega, st teha sortimist ja otsingut krüpteeritud atribuutides</a:t>
            </a:r>
            <a:r>
              <a:rPr lang="sv-SE" sz="2400" dirty="0" smtClean="0">
                <a:solidFill>
                  <a:schemeClr val="tx1"/>
                </a:solidFill>
                <a:latin typeface="Arial" charset="0"/>
              </a:rPr>
              <a:t>. </a:t>
            </a: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Vajab uudseid erilahendusi </a:t>
            </a: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 (nt Cybernetica ASi </a:t>
            </a:r>
            <a:r>
              <a:rPr lang="et-EE" sz="2400" b="1" i="1" dirty="0" smtClean="0">
                <a:solidFill>
                  <a:srgbClr val="0070C0"/>
                </a:solidFill>
                <a:latin typeface="Arial" charset="0"/>
              </a:rPr>
              <a:t>ShareMind</a:t>
            </a: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)</a:t>
            </a:r>
            <a:endParaRPr lang="en-US" sz="2400" dirty="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112838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et-EE" sz="3200" b="1" dirty="0" smtClean="0">
                <a:solidFill>
                  <a:srgbClr val="C00000"/>
                </a:solidFill>
              </a:rPr>
              <a:t>Riistvaraline turvamoodul – praktiline alternatiiv andmebaasi konfidentsiaalsuskaitsele</a:t>
            </a:r>
            <a:endParaRPr lang="en-US" sz="3200" b="1" dirty="0" smtClean="0">
              <a:solidFill>
                <a:srgbClr val="C00000"/>
              </a:solidFill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79388" y="1340768"/>
            <a:ext cx="8964612" cy="38164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t-EE" sz="2200" b="1" u="sng" dirty="0">
                <a:solidFill>
                  <a:srgbClr val="0070C0"/>
                </a:solidFill>
                <a:latin typeface="Arial" charset="0"/>
              </a:rPr>
              <a:t>Põhimõte:</a:t>
            </a:r>
            <a:r>
              <a:rPr lang="et-EE" sz="2200" b="1" dirty="0">
                <a:solidFill>
                  <a:srgbClr val="0070C0"/>
                </a:solidFill>
                <a:latin typeface="Arial" charset="0"/>
              </a:rPr>
              <a:t> andmed on kettale salvestatud krüpteeritud kujul, kuid andmebaasiga on liidetud riistvaraline turvamoodul (</a:t>
            </a:r>
            <a:r>
              <a:rPr lang="et-EE" sz="2200" b="1" i="1" dirty="0">
                <a:solidFill>
                  <a:srgbClr val="0070C0"/>
                </a:solidFill>
                <a:latin typeface="Arial" charset="0"/>
              </a:rPr>
              <a:t>hardware security module, HSM</a:t>
            </a:r>
            <a:r>
              <a:rPr lang="et-EE" sz="2200" b="1" dirty="0">
                <a:solidFill>
                  <a:srgbClr val="0070C0"/>
                </a:solidFill>
                <a:latin typeface="Arial" charset="0"/>
              </a:rPr>
              <a:t>), mis suudab genereerida võtit ning </a:t>
            </a:r>
            <a:r>
              <a:rPr lang="et-EE" sz="2200" b="1" dirty="0" smtClean="0">
                <a:solidFill>
                  <a:srgbClr val="0070C0"/>
                </a:solidFill>
                <a:latin typeface="Arial" charset="0"/>
              </a:rPr>
              <a:t>šifreerida-dešifreerifda, kuid kust ei saa võtit välja lugeda</a:t>
            </a:r>
            <a:endParaRPr lang="et-EE" sz="2200" b="1" dirty="0">
              <a:solidFill>
                <a:srgbClr val="0070C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t-EE" sz="2200" dirty="0">
                <a:latin typeface="Arial" charset="0"/>
              </a:rPr>
              <a:t>Sel juhul on andmebaasi mootoris lahti ainult need andmed, mida parajasti töödeldakse </a:t>
            </a:r>
            <a:r>
              <a:rPr lang="et-EE" sz="2200" dirty="0" smtClean="0">
                <a:latin typeface="Arial" charset="0"/>
              </a:rPr>
              <a:t>(ajaline isoleerimine</a:t>
            </a:r>
            <a:r>
              <a:rPr lang="et-EE" sz="2200" dirty="0">
                <a:latin typeface="Arial" charset="0"/>
              </a:rPr>
              <a:t>). Andmebaasi ja turvamoodul suhtlevad omavahel üle mingi turvalise sideprotokolli. </a:t>
            </a:r>
          </a:p>
          <a:p>
            <a:pPr eaLnBrk="0" hangingPunct="0">
              <a:spcBef>
                <a:spcPct val="50000"/>
              </a:spcBef>
            </a:pPr>
            <a:r>
              <a:rPr lang="et-EE" sz="2200" dirty="0">
                <a:latin typeface="Arial" charset="0"/>
              </a:rPr>
              <a:t>Turvamooduli käitlemiseks kasutatakse tüüpiliselt kiipkaarte ja nn “mitu-mitmest” </a:t>
            </a:r>
            <a:r>
              <a:rPr lang="et-EE" sz="2200" dirty="0" smtClean="0">
                <a:latin typeface="Arial" charset="0"/>
              </a:rPr>
              <a:t>käivitusskeemi. Toite väljalülitamisel on neid kaarte vaja süsteemi taaskäivitamiseks</a:t>
            </a:r>
            <a:endParaRPr lang="en-GB" sz="2200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250825" y="5373688"/>
            <a:ext cx="8686800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Kaasajal kasutatakse kõrget turvet vajavates andmebaasides just selliseid pöördkonstrueerimatuid riistvaralisi krüpteerimisseadmeid</a:t>
            </a:r>
            <a:endParaRPr lang="et-EE" sz="2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0"/>
            <a:ext cx="8676456" cy="1112838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et-EE" sz="3200" b="1" dirty="0" smtClean="0">
                <a:solidFill>
                  <a:srgbClr val="C00000"/>
                </a:solidFill>
              </a:rPr>
              <a:t>Jagatud salastus. </a:t>
            </a:r>
            <a:r>
              <a:rPr lang="et-EE" sz="3200" b="1" dirty="0" err="1" smtClean="0">
                <a:solidFill>
                  <a:srgbClr val="C00000"/>
                </a:solidFill>
              </a:rPr>
              <a:t>ShareMind</a:t>
            </a:r>
            <a:endParaRPr lang="en-US" sz="3200" b="1" dirty="0" smtClean="0">
              <a:solidFill>
                <a:srgbClr val="C00000"/>
              </a:solidFill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539552" y="3645024"/>
            <a:ext cx="8604448" cy="297004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t-EE" sz="2200" b="1" u="sng" dirty="0" smtClean="0">
                <a:solidFill>
                  <a:srgbClr val="0070C0"/>
                </a:solidFill>
                <a:latin typeface="Arial" charset="0"/>
              </a:rPr>
              <a:t>Põhiprobleem:</a:t>
            </a:r>
            <a:r>
              <a:rPr lang="et-EE" sz="2200" b="1" dirty="0" smtClean="0">
                <a:solidFill>
                  <a:srgbClr val="0070C0"/>
                </a:solidFill>
                <a:latin typeface="Arial" charset="0"/>
              </a:rPr>
              <a:t> mõlema (või enama) eksemplariga peavad paika jääma andmebaaside põhitegevused (otsing, järjestamine, valik jms)</a:t>
            </a:r>
            <a:endParaRPr lang="et-EE" sz="2200" b="1" dirty="0">
              <a:solidFill>
                <a:srgbClr val="0070C0"/>
              </a:solidFill>
              <a:latin typeface="Arial" charset="0"/>
            </a:endParaRPr>
          </a:p>
          <a:p>
            <a:pPr marL="984250" indent="-533400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t-EE" sz="2200" dirty="0" smtClean="0">
                <a:latin typeface="Arial" charset="0"/>
              </a:rPr>
              <a:t>Kulud on kaks korda või enamgi kallimad (muide ka HSM on kallis)</a:t>
            </a:r>
          </a:p>
          <a:p>
            <a:pPr marL="450850" indent="533400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t-EE" sz="2200" dirty="0" smtClean="0">
                <a:latin typeface="Arial" charset="0"/>
              </a:rPr>
              <a:t>Asi on senini väga uudne</a:t>
            </a:r>
            <a:endParaRPr lang="et-EE" sz="2200" dirty="0">
              <a:latin typeface="Arial" charset="0"/>
            </a:endParaRPr>
          </a:p>
          <a:p>
            <a:pPr marL="450850" indent="533400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t-EE" sz="2200" dirty="0" smtClean="0">
                <a:latin typeface="Arial" charset="0"/>
              </a:rPr>
              <a:t>Heaks näiteks Cybernetica koostatud </a:t>
            </a:r>
            <a:r>
              <a:rPr lang="et-EE" sz="2200" dirty="0" err="1" smtClean="0">
                <a:latin typeface="Arial" charset="0"/>
              </a:rPr>
              <a:t>ShareMind</a:t>
            </a:r>
            <a:endParaRPr lang="en-GB" sz="2200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457200" y="1268760"/>
            <a:ext cx="8147248" cy="209288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Kõrgtasemel konfidentsiaalsuse nõude korral on andmebaasides HSMi võimaliku alternatiivina kasutada jagatud salatust – andmeid hoitakse kahes või enamas kohas laiali ja need saavad kokku vaid kliendi poolel</a:t>
            </a:r>
            <a:endParaRPr lang="et-EE" sz="2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7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8807896" cy="1295400"/>
          </a:xfrm>
        </p:spPr>
        <p:txBody>
          <a:bodyPr anchor="b">
            <a:no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Täiendavad käideldavuskaitse meetmed – hoidmine majutaja juures  või pilves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323528" y="4734342"/>
            <a:ext cx="8496944" cy="200054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1200"/>
              </a:spcBef>
            </a:pPr>
            <a:r>
              <a:rPr lang="et-EE" sz="2600" dirty="0" smtClean="0">
                <a:latin typeface="Arial" charset="0"/>
              </a:rPr>
              <a:t>Kui </a:t>
            </a:r>
            <a:r>
              <a:rPr lang="et-EE" sz="2600" dirty="0">
                <a:latin typeface="Arial" charset="0"/>
              </a:rPr>
              <a:t>kasutada </a:t>
            </a:r>
            <a:r>
              <a:rPr lang="et-EE" sz="2600" dirty="0" smtClean="0">
                <a:latin typeface="Arial" charset="0"/>
              </a:rPr>
              <a:t>majutuseks tundmatu usaldus- ja turvatasemega organisatsioone</a:t>
            </a:r>
            <a:r>
              <a:rPr lang="et-EE" sz="2600" dirty="0">
                <a:latin typeface="Arial" charset="0"/>
              </a:rPr>
              <a:t>, </a:t>
            </a:r>
            <a:r>
              <a:rPr lang="et-EE" sz="2600" dirty="0" smtClean="0">
                <a:latin typeface="Arial" charset="0"/>
              </a:rPr>
              <a:t>peab:</a:t>
            </a:r>
          </a:p>
          <a:p>
            <a:pPr eaLnBrk="0" hangingPunct="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600" b="1" dirty="0" smtClean="0"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andmebaas  olema krüpteeritud  </a:t>
            </a:r>
          </a:p>
          <a:p>
            <a:pPr eaLnBrk="0" hangingPunct="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 võtmehaldus olema kohalik </a:t>
            </a:r>
            <a:r>
              <a:rPr lang="et-EE" sz="2600" dirty="0" smtClean="0">
                <a:latin typeface="Arial" charset="0"/>
              </a:rPr>
              <a:t>(kliendi poolel)</a:t>
            </a:r>
            <a:endParaRPr lang="en-GB" sz="2600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79512" y="1556792"/>
            <a:ext cx="8686800" cy="2893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b="1" u="sng" dirty="0" smtClean="0">
                <a:solidFill>
                  <a:srgbClr val="0070C0"/>
                </a:solidFill>
                <a:latin typeface="Arial" charset="0"/>
              </a:rPr>
              <a:t>Põhjus: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 suured serveriruumid  või nende kogumid (pilved) on füüsiliste ja halduslike meetmetega rojkem kaitstud kui väikesedeeglina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kuumvarundamine üle Interneti mingis teises füüsilises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paigas. </a:t>
            </a:r>
            <a:r>
              <a:rPr lang="et-EE" sz="2600" dirty="0" smtClean="0">
                <a:latin typeface="Arial" charset="0"/>
              </a:rPr>
              <a:t>Moodne on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hoida asju pilves </a:t>
            </a:r>
            <a:r>
              <a:rPr lang="et-EE" sz="2600" dirty="0" smtClean="0">
                <a:latin typeface="Arial" charset="0"/>
              </a:rPr>
              <a:t>(</a:t>
            </a:r>
            <a:r>
              <a:rPr lang="et-EE" sz="2600" i="1" dirty="0" smtClean="0">
                <a:latin typeface="Arial" charset="0"/>
              </a:rPr>
              <a:t>cloud</a:t>
            </a:r>
            <a:r>
              <a:rPr lang="et-EE" sz="2600" dirty="0" smtClean="0">
                <a:latin typeface="Arial" charset="0"/>
              </a:rPr>
              <a:t>), kus on taga keerukam replikeerivate serverite park, mille asukohta lõppkasutaja sageli ei teagi</a:t>
            </a:r>
            <a:endParaRPr lang="et-EE" sz="2600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1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8534400" cy="13716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Andmebaaside turve </a:t>
            </a:r>
            <a:r>
              <a:rPr lang="et-EE" sz="3600" b="1" dirty="0" smtClean="0">
                <a:solidFill>
                  <a:srgbClr val="C00000"/>
                </a:solidFill>
                <a:cs typeface="Arial" charset="0"/>
              </a:rPr>
              <a:t>–</a:t>
            </a:r>
            <a:r>
              <a:rPr lang="et-EE" sz="3600" b="1" dirty="0" smtClean="0">
                <a:solidFill>
                  <a:srgbClr val="C00000"/>
                </a:solidFill>
              </a:rPr>
              <a:t> lähtekohad, I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39552" y="1447800"/>
            <a:ext cx="8604448" cy="5977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Eeldatakse, et andmed on üldjuhul  esitatud relatsioonilise andmebaasina </a:t>
            </a:r>
            <a:r>
              <a:rPr lang="et-EE" sz="2800" dirty="0">
                <a:latin typeface="Arial" charset="0"/>
              </a:rPr>
              <a:t>(tabelid, nendevahelised seosed, kirjed, väljad)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endParaRPr lang="et-EE" sz="1000" b="1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Tuleb tagada andmete konfidentsiaalsus erinevate andmebaasi väljade tasemel</a:t>
            </a:r>
            <a:r>
              <a:rPr lang="et-EE" sz="2800" dirty="0">
                <a:latin typeface="Arial" charset="0"/>
              </a:rPr>
              <a:t>, st tagada, et neid saaks lugeda vaid selleks volitatud isikud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endParaRPr lang="et-EE" sz="1000" b="1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t-EE" sz="2800" dirty="0">
                <a:latin typeface="Arial" charset="0"/>
              </a:rPr>
              <a:t>Kusagil on kindlaks määratud,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millised kasutajad (kasutajagrupid) võivad milliseid andmeid vaadata ja muuta</a:t>
            </a:r>
            <a:endParaRPr lang="en-US" sz="2800" b="1" dirty="0">
              <a:solidFill>
                <a:srgbClr val="0070C0"/>
              </a:solidFill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endParaRPr lang="et-EE" sz="2800" b="1" dirty="0">
              <a:solidFill>
                <a:schemeClr val="folHlink"/>
              </a:solidFill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et-EE" sz="2800" b="1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8534400" cy="10668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Andmebaaside turbe lähtekohad, II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539552" y="1017588"/>
            <a:ext cx="8604448" cy="5459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et-EE" sz="1000" b="1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4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Tuleb tagada andmete terviklus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–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st suuta kõikide andmete korral tuvastada nende sisestajat ning veenduma, et andmeid ei oleks hiljem muudetud.</a:t>
            </a:r>
            <a:r>
              <a:rPr lang="et-EE" sz="2800" b="1" dirty="0">
                <a:latin typeface="Arial" charset="0"/>
              </a:rPr>
              <a:t> </a:t>
            </a:r>
            <a:r>
              <a:rPr lang="et-EE" sz="2800" dirty="0">
                <a:latin typeface="Arial" charset="0"/>
              </a:rPr>
              <a:t>Vahel tuleb tuvastada ka sisetus- ja muutmisajad ning kõik eelnevad muutjad 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4"/>
            </a:pPr>
            <a:endParaRPr lang="et-EE" sz="2800" b="1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4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Andmebaasil on  reeglina suur hulk kasutajaid</a:t>
            </a:r>
            <a:r>
              <a:rPr lang="et-EE" sz="2800" dirty="0">
                <a:latin typeface="Arial" charset="0"/>
              </a:rPr>
              <a:t>, millest reeglina mitmetel on samade andmete kirjutamisõigus</a:t>
            </a:r>
          </a:p>
          <a:p>
            <a:pPr marL="457200" indent="-457200">
              <a:spcBef>
                <a:spcPct val="50000"/>
              </a:spcBef>
            </a:pPr>
            <a:endParaRPr lang="en-GB" sz="2800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16632"/>
            <a:ext cx="8915400" cy="9906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Lihtsaim turbe realiseerimine: rakendustarkvara-põhine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143000"/>
            <a:ext cx="9144000" cy="2971800"/>
          </a:xfrm>
        </p:spPr>
        <p:txBody>
          <a:bodyPr/>
          <a:lstStyle/>
          <a:p>
            <a:pPr marL="609600" indent="-609600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Kasutajate, andmete muutmise jm üle arvestus käib rakendustarkvarapõhiselt</a:t>
            </a:r>
          </a:p>
          <a:p>
            <a:pPr marL="609600" indent="-609600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Iga kasutaja autenditakse süsteemis, nt kasutajanime ja parooli põhjal</a:t>
            </a:r>
          </a:p>
          <a:p>
            <a:pPr marL="609600" indent="-609600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Andmebaas ise asub serverarvutis, kuhu on ligipääs vaid süsteemihalduritel</a:t>
            </a:r>
            <a:endParaRPr lang="en-US" sz="26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67544" y="3976688"/>
            <a:ext cx="8524056" cy="249299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t-EE" sz="2600" b="1" u="sng" dirty="0">
                <a:solidFill>
                  <a:srgbClr val="0070C0"/>
                </a:solidFill>
                <a:latin typeface="Arial" charset="0"/>
              </a:rPr>
              <a:t>Oluline puudus: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andmebaas on serverarvutil avatud kujul ja süsteemiadministraator saab kõike märkamatult lugeda ja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muuta. </a:t>
            </a:r>
            <a:r>
              <a:rPr lang="et-EE" sz="2600" dirty="0" smtClean="0">
                <a:latin typeface="Arial" charset="0"/>
              </a:rPr>
              <a:t>Teatud määral aitab siin administraatorirollide lahutamine, kuid vaid teatud määral.</a:t>
            </a:r>
            <a:r>
              <a:rPr lang="et-EE" sz="2600" b="1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Siiki on see ka sel juhul oluliste andmete korral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liialt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suur riskide koondamine ühte punkti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266" name="Rectangle 2"/>
          <p:cNvSpPr>
            <a:spLocks noChangeArrowheads="1"/>
          </p:cNvSpPr>
          <p:nvPr/>
        </p:nvSpPr>
        <p:spPr bwMode="auto">
          <a:xfrm>
            <a:off x="0" y="0"/>
            <a:ext cx="891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Rakendustarkvara veaaldisus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0" y="836613"/>
            <a:ext cx="8839200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0363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7"/>
            </a:pPr>
            <a:endParaRPr lang="et-EE" sz="1000" b="1" dirty="0">
              <a:solidFill>
                <a:schemeClr val="folHlink"/>
              </a:solidFill>
              <a:latin typeface="Arial" charset="0"/>
            </a:endParaRPr>
          </a:p>
          <a:p>
            <a:pPr marL="360363">
              <a:spcBef>
                <a:spcPts val="18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Praktiliselt iga rakendustarkvara 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teatud tasemel vigane</a:t>
            </a:r>
            <a:r>
              <a:rPr lang="et-EE" sz="2800" b="1" dirty="0">
                <a:latin typeface="Arial" charset="0"/>
              </a:rPr>
              <a:t>: </a:t>
            </a:r>
            <a:r>
              <a:rPr lang="et-EE" sz="2800" dirty="0">
                <a:latin typeface="Arial" charset="0"/>
              </a:rPr>
              <a:t>aeg-ajalt leitakse vigu, mis vahel osutuvad turvaaukudeks (võimaldavad teha midagi keelatut või kellelgi </a:t>
            </a:r>
            <a:r>
              <a:rPr lang="et-EE" sz="2800" dirty="0" smtClean="0">
                <a:latin typeface="Arial" charset="0"/>
              </a:rPr>
              <a:t>keelatul)</a:t>
            </a:r>
            <a:endParaRPr lang="et-EE" sz="2800" dirty="0">
              <a:latin typeface="Arial" charset="0"/>
            </a:endParaRPr>
          </a:p>
          <a:p>
            <a:pPr marL="360363">
              <a:spcBef>
                <a:spcPts val="18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Leitud turvaaukudele koostatakse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paigad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batch</a:t>
            </a:r>
            <a:r>
              <a:rPr lang="et-EE" sz="2800" dirty="0" smtClean="0">
                <a:latin typeface="Arial" charset="0"/>
              </a:rPr>
              <a:t>) ehk turvauuendused, kuid see toimub tavaliselt teatud aeg hiljem peale turvaaugu avalikustamist</a:t>
            </a:r>
            <a:endParaRPr lang="et-EE" sz="1000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1291268" name="Text Box 4"/>
          <p:cNvSpPr txBox="1">
            <a:spLocks noChangeArrowheads="1"/>
          </p:cNvSpPr>
          <p:nvPr/>
        </p:nvSpPr>
        <p:spPr bwMode="auto">
          <a:xfrm>
            <a:off x="395536" y="5013176"/>
            <a:ext cx="8371656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Julm reaalsus: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alates vea avalikustamisest kuni paiga installeerimiseni on tarkvara (võrgust lähtuvate) rünnete ees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tihti kaitsetu 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839200" cy="685800"/>
          </a:xfrm>
          <a:effectLst>
            <a:outerShdw dist="68392" dir="1308085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Kogu andmebaasi terviklus</a:t>
            </a:r>
            <a:endParaRPr lang="en-GB" sz="3600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683568" y="3501008"/>
            <a:ext cx="7927032" cy="2477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t-EE" sz="2800" dirty="0" smtClean="0">
                <a:latin typeface="Arial" charset="0"/>
              </a:rPr>
              <a:t>Jääb võimalus kustutada volitamatult ära terveid kirjeid nii, et sellest mingeid jälgi järi ei jää</a:t>
            </a:r>
          </a:p>
          <a:p>
            <a:pPr>
              <a:spcBef>
                <a:spcPts val="1800"/>
              </a:spcBef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Me ei saa anda negatiivsetele päringutele tõestusväärtust, kuigi äripool vahel seda tahab</a:t>
            </a:r>
            <a:endParaRPr lang="et-EE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1293316" name="Text Box 4"/>
          <p:cNvSpPr txBox="1">
            <a:spLocks noChangeArrowheads="1"/>
          </p:cNvSpPr>
          <p:nvPr/>
        </p:nvSpPr>
        <p:spPr bwMode="auto">
          <a:xfrm>
            <a:off x="684213" y="1412875"/>
            <a:ext cx="8077200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Julm reaalsus: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kui me varustame andmebaasi iga kirje (välja) digiallkirjaga, tagab see kirje (välja) tervikluse, kuid ei taga andmebaasi kui terviku terviklust</a:t>
            </a:r>
            <a:endParaRPr lang="et-EE" sz="2800" b="1" dirty="0">
              <a:solidFill>
                <a:srgbClr val="0070C0"/>
              </a:solidFill>
              <a:latin typeface="Times New Roman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266" name="Rectangle 2"/>
          <p:cNvSpPr>
            <a:spLocks noChangeArrowheads="1"/>
          </p:cNvSpPr>
          <p:nvPr/>
        </p:nvSpPr>
        <p:spPr bwMode="auto">
          <a:xfrm>
            <a:off x="0" y="0"/>
            <a:ext cx="891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 algn="ctr">
              <a:defRPr/>
            </a:pPr>
            <a:r>
              <a:rPr lang="et-EE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Terviklus </a:t>
            </a:r>
            <a:r>
              <a:rPr lang="et-EE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versus</a:t>
            </a:r>
            <a:r>
              <a:rPr lang="et-EE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t-EE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jälitatavus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323528" y="980728"/>
            <a:ext cx="851535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0363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7"/>
            </a:pPr>
            <a:endParaRPr lang="et-EE" sz="1000" b="1" dirty="0">
              <a:solidFill>
                <a:schemeClr val="folHlink"/>
              </a:solidFill>
              <a:latin typeface="Arial" charset="0"/>
            </a:endParaRPr>
          </a:p>
          <a:p>
            <a:pPr marL="539750" indent="-360363">
              <a:spcBef>
                <a:spcPts val="18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Terviklus</a:t>
            </a:r>
            <a:r>
              <a:rPr lang="et-EE" sz="2600" b="1" dirty="0" smtClean="0"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(</a:t>
            </a:r>
            <a:r>
              <a:rPr lang="et-EE" sz="2600" i="1" dirty="0" smtClean="0">
                <a:latin typeface="Arial" charset="0"/>
              </a:rPr>
              <a:t>intergrity</a:t>
            </a:r>
            <a:r>
              <a:rPr lang="et-EE" sz="2600" dirty="0" smtClean="0">
                <a:latin typeface="Arial" charset="0"/>
              </a:rPr>
              <a:t>) tähendab, et me peame usaldusväärselt kindlaks määrama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andmete allika </a:t>
            </a:r>
            <a:r>
              <a:rPr lang="et-EE" sz="2600" dirty="0" smtClean="0">
                <a:latin typeface="Arial" charset="0"/>
              </a:rPr>
              <a:t>(looja, loomisaja jms) </a:t>
            </a:r>
            <a:endParaRPr lang="et-EE" sz="2600" b="1" dirty="0">
              <a:latin typeface="Arial" charset="0"/>
            </a:endParaRPr>
          </a:p>
          <a:p>
            <a:pPr marL="539750" indent="-360363">
              <a:spcBef>
                <a:spcPts val="18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Jälitatavus </a:t>
            </a:r>
            <a:r>
              <a:rPr lang="et-EE" sz="2600" dirty="0" smtClean="0">
                <a:latin typeface="Arial" charset="0"/>
              </a:rPr>
              <a:t>(</a:t>
            </a:r>
            <a:r>
              <a:rPr lang="et-EE" sz="2600" i="1" dirty="0" smtClean="0">
                <a:latin typeface="Arial" charset="0"/>
              </a:rPr>
              <a:t>accountability</a:t>
            </a:r>
            <a:r>
              <a:rPr lang="et-EE" sz="2600" dirty="0" smtClean="0">
                <a:latin typeface="Arial" charset="0"/>
              </a:rPr>
              <a:t>) tähendab, et me peame teadma teatud andmeüksuse (kirje, välja)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kogu ajalugu</a:t>
            </a:r>
            <a:r>
              <a:rPr lang="et-EE" sz="2600" dirty="0" smtClean="0">
                <a:latin typeface="Arial" charset="0"/>
              </a:rPr>
              <a:t> – tema loojaid/muutjaid ja muutmisaegu</a:t>
            </a:r>
            <a:endParaRPr lang="et-EE" sz="2600" dirty="0">
              <a:latin typeface="Arial" charset="0"/>
            </a:endParaRPr>
          </a:p>
        </p:txBody>
      </p:sp>
      <p:sp>
        <p:nvSpPr>
          <p:cNvPr id="1291268" name="Text Box 4"/>
          <p:cNvSpPr txBox="1">
            <a:spLocks noChangeArrowheads="1"/>
          </p:cNvSpPr>
          <p:nvPr/>
        </p:nvSpPr>
        <p:spPr bwMode="auto">
          <a:xfrm>
            <a:off x="683568" y="4365625"/>
            <a:ext cx="8300095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Kui andmebaasis on lubatud eelnevalt sinna kantud andmete muutmine, siis on tavaliselt hädavajalik tagada tervikluse asemel jälitatavus </a:t>
            </a:r>
            <a:r>
              <a:rPr lang="et-EE" sz="2800" dirty="0" smtClean="0">
                <a:latin typeface="Arial" charset="0"/>
              </a:rPr>
              <a:t>– seda võib pidada tervikluse laiemaks käsitluseks dünaamiliste andmete korral</a:t>
            </a: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839200" cy="823913"/>
          </a:xfrm>
          <a:effectLst>
            <a:outerShdw dist="68392" dir="1308085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Andmebaasi kui terviku tervikluse tagamine</a:t>
            </a:r>
            <a:endParaRPr lang="en-GB" sz="3600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395536" y="3010793"/>
            <a:ext cx="8534400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1000" b="1" dirty="0">
              <a:latin typeface="Arial" charset="0"/>
            </a:endParaRPr>
          </a:p>
          <a:p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Seda on võimalik teha  krüptoräside ahelatega – järgmine kanne sisaldab eelmise kande räsi. </a:t>
            </a:r>
            <a:r>
              <a:rPr lang="et-EE" sz="2800" dirty="0" smtClean="0">
                <a:latin typeface="Arial" charset="0"/>
              </a:rPr>
              <a:t>Nii moodustub nn lokaalne ajatempel. Nii talitatakse näiteks tõestusväärtuslike logidega</a:t>
            </a:r>
          </a:p>
          <a:p>
            <a:endParaRPr lang="et-EE" sz="1000" b="1" dirty="0">
              <a:solidFill>
                <a:schemeClr val="folHlink"/>
              </a:solidFill>
              <a:latin typeface="Arial" charset="0"/>
            </a:endParaRPr>
          </a:p>
          <a:p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Sel juhul ei tohi andmebaasi kandeid kustutada </a:t>
            </a:r>
            <a:r>
              <a:rPr lang="et-EE" sz="2800" dirty="0" smtClean="0">
                <a:latin typeface="Arial" charset="0"/>
              </a:rPr>
              <a:t>– kustutamise korral pole ju teada, millised andmed kustutati ja negatiivsetele päringutele ei saa säilitada tõestusväärtust</a:t>
            </a:r>
            <a:endParaRPr lang="et-EE" sz="2800" u="sng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467544" y="1052736"/>
            <a:ext cx="8153400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Lahendus: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lisaks andmete varustamise digiallkirjadega peame me andmebaasi kanmed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siduma üksteisega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kannete lisamise järjekorras</a:t>
            </a:r>
            <a:endParaRPr lang="sv-SE" sz="2800" b="1" u="sng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8763000" cy="11430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Andmebaasi kannete räsiaheldamise turvaomadused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0" y="1219200"/>
            <a:ext cx="9144000" cy="513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6238" indent="-376238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Eelised:</a:t>
            </a:r>
            <a:endParaRPr lang="et-EE" sz="2600" b="1" dirty="0">
              <a:solidFill>
                <a:srgbClr val="0070C0"/>
              </a:solidFill>
              <a:latin typeface="Arial" charset="0"/>
            </a:endParaRPr>
          </a:p>
          <a:p>
            <a:pPr marL="376238" indent="-376238">
              <a:spcBef>
                <a:spcPct val="20000"/>
              </a:spcBef>
              <a:buClr>
                <a:schemeClr val="tx1"/>
              </a:buClr>
              <a:buSzPct val="95000"/>
              <a:buFontTx/>
              <a:buChar char="•"/>
            </a:pPr>
            <a:r>
              <a:rPr lang="et-EE" sz="2600" dirty="0" smtClean="0">
                <a:latin typeface="Arial" charset="0"/>
              </a:rPr>
              <a:t>Iga (volitamata) kustutamine baasist on hiljem tuvastatav (räsiahel ei verifitseeru)</a:t>
            </a:r>
            <a:endParaRPr lang="et-EE" sz="2600" dirty="0">
              <a:latin typeface="Arial" charset="0"/>
            </a:endParaRPr>
          </a:p>
          <a:p>
            <a:pPr marL="376238" indent="-376238">
              <a:spcBef>
                <a:spcPct val="20000"/>
              </a:spcBef>
              <a:buClr>
                <a:schemeClr val="tx1"/>
              </a:buClr>
              <a:buSzPct val="95000"/>
              <a:buFontTx/>
              <a:buChar char="•"/>
            </a:pPr>
            <a:r>
              <a:rPr lang="et-EE" sz="2600" dirty="0" smtClean="0">
                <a:latin typeface="Arial" charset="0"/>
              </a:rPr>
              <a:t>Me saame anda andmebaasi negatiivsetele päringutele tõestusväärtuse</a:t>
            </a:r>
            <a:endParaRPr lang="et-EE" sz="2600" dirty="0">
              <a:latin typeface="Arial" charset="0"/>
            </a:endParaRPr>
          </a:p>
          <a:p>
            <a:pPr marL="376238" indent="-376238">
              <a:spcBef>
                <a:spcPct val="20000"/>
              </a:spcBef>
              <a:buClr>
                <a:schemeClr val="tx1"/>
              </a:buClr>
              <a:buSzPct val="95000"/>
              <a:buFontTx/>
              <a:buChar char="•"/>
            </a:pPr>
            <a:r>
              <a:rPr lang="et-EE" sz="2600" dirty="0" smtClean="0">
                <a:latin typeface="Arial" charset="0"/>
              </a:rPr>
              <a:t>Andmebaasi kannete endite terviklus on tavaliselt kaistud digisignatuuridega (digiallkirjadega)</a:t>
            </a:r>
            <a:endParaRPr lang="et-EE" sz="2600" dirty="0">
              <a:latin typeface="Arial" charset="0"/>
            </a:endParaRPr>
          </a:p>
          <a:p>
            <a:pPr marL="376238" indent="-376238">
              <a:spcBef>
                <a:spcPct val="50000"/>
              </a:spcBef>
              <a:buClr>
                <a:schemeClr val="tx1"/>
              </a:buClr>
              <a:buSzPct val="95000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Puudused:</a:t>
            </a:r>
            <a:r>
              <a:rPr lang="et-EE" sz="2600" u="sng" dirty="0" smtClean="0">
                <a:solidFill>
                  <a:schemeClr val="folHlink"/>
                </a:solidFill>
                <a:latin typeface="Arial" charset="0"/>
              </a:rPr>
              <a:t> </a:t>
            </a:r>
            <a:endParaRPr lang="et-EE" sz="2600" u="sng" dirty="0">
              <a:solidFill>
                <a:schemeClr val="folHlink"/>
              </a:solidFill>
              <a:latin typeface="Arial" charset="0"/>
            </a:endParaRPr>
          </a:p>
          <a:p>
            <a:pPr marL="376238" indent="-376238">
              <a:spcBef>
                <a:spcPct val="50000"/>
              </a:spcBef>
              <a:buClr>
                <a:schemeClr val="tx1"/>
              </a:buClr>
              <a:buSzPct val="95000"/>
              <a:buFontTx/>
              <a:buChar char="•"/>
            </a:pPr>
            <a:r>
              <a:rPr lang="et-EE" sz="2600" dirty="0" smtClean="0">
                <a:latin typeface="Arial" charset="0"/>
              </a:rPr>
              <a:t>Vajab räsiahelate moodustamist ja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regulaarseid kontrolle</a:t>
            </a:r>
            <a:r>
              <a:rPr lang="et-EE" sz="2600" dirty="0" smtClean="0">
                <a:latin typeface="Arial" charset="0"/>
              </a:rPr>
              <a:t>, samuti taastemeetmeid juhuks, kui räsiahelad ei verifitseeru</a:t>
            </a:r>
            <a:endParaRPr lang="en-GB" sz="26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</TotalTime>
  <Words>954</Words>
  <Application>Microsoft Office PowerPoint</Application>
  <PresentationFormat>On-screen Show (4:3)</PresentationFormat>
  <Paragraphs>93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Andmebaaside turbe alused</vt:lpstr>
      <vt:lpstr>Andmebaaside turve – lähtekohad, I</vt:lpstr>
      <vt:lpstr>Andmebaaside turbe lähtekohad, II</vt:lpstr>
      <vt:lpstr>Lihtsaim turbe realiseerimine: rakendustarkvara-põhine</vt:lpstr>
      <vt:lpstr>Slide 5</vt:lpstr>
      <vt:lpstr>Kogu andmebaasi terviklus</vt:lpstr>
      <vt:lpstr>Slide 7</vt:lpstr>
      <vt:lpstr>Andmebaasi kui terviku tervikluse tagamine</vt:lpstr>
      <vt:lpstr>Andmebaasi kannete räsiaheldamise turvaomadused</vt:lpstr>
      <vt:lpstr>Andmebaasi elementide krüpteerimine konfidentsiaalsuse kaitseks</vt:lpstr>
      <vt:lpstr>Täiendava konfidentsiaalsuskaitse (krüpteeritud andmebaasi) eelised ja puudused</vt:lpstr>
      <vt:lpstr>Riistvaraline turvamoodul – praktiline alternatiiv andmebaasi konfidentsiaalsuskaitsele</vt:lpstr>
      <vt:lpstr>Jagatud salastus. ShareMind</vt:lpstr>
      <vt:lpstr>Täiendavad käideldavuskaitse meetmed – hoidmine majutaja juures  või pilves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Andmeturve ja krüptoloogia, loeng 1</dc:title>
  <dc:creator>Valdo</dc:creator>
  <cp:lastModifiedBy>Valdo</cp:lastModifiedBy>
  <cp:revision>57</cp:revision>
  <dcterms:created xsi:type="dcterms:W3CDTF">2016-08-30T18:22:58Z</dcterms:created>
  <dcterms:modified xsi:type="dcterms:W3CDTF">2018-05-02T08:57:48Z</dcterms:modified>
</cp:coreProperties>
</file>