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1"/>
  </p:notesMasterIdLst>
  <p:sldIdLst>
    <p:sldId id="258" r:id="rId2"/>
    <p:sldId id="396" r:id="rId3"/>
    <p:sldId id="397" r:id="rId4"/>
    <p:sldId id="398" r:id="rId5"/>
    <p:sldId id="400" r:id="rId6"/>
    <p:sldId id="401" r:id="rId7"/>
    <p:sldId id="402" r:id="rId8"/>
    <p:sldId id="403" r:id="rId9"/>
    <p:sldId id="409" r:id="rId10"/>
    <p:sldId id="410" r:id="rId11"/>
    <p:sldId id="415" r:id="rId12"/>
    <p:sldId id="416" r:id="rId13"/>
    <p:sldId id="417" r:id="rId14"/>
    <p:sldId id="418" r:id="rId15"/>
    <p:sldId id="419" r:id="rId16"/>
    <p:sldId id="420" r:id="rId17"/>
    <p:sldId id="421" r:id="rId18"/>
    <p:sldId id="422" r:id="rId19"/>
    <p:sldId id="423" r:id="rId20"/>
    <p:sldId id="424" r:id="rId21"/>
    <p:sldId id="425" r:id="rId22"/>
    <p:sldId id="426" r:id="rId23"/>
    <p:sldId id="427" r:id="rId24"/>
    <p:sldId id="429" r:id="rId25"/>
    <p:sldId id="428" r:id="rId26"/>
    <p:sldId id="430" r:id="rId27"/>
    <p:sldId id="414" r:id="rId28"/>
    <p:sldId id="413" r:id="rId29"/>
    <p:sldId id="412" r:id="rId3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B4C1D-5C88-4144-976E-FA30883B40E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992E30-2808-4874-AFA3-BA00769901C0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37F51-08FA-459A-8A0A-F41CBE32A5CE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737FD-3B78-4734-B0B6-6ECD6FD92481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077D7-6843-458F-B286-CFBC1F86C595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4371F-6ACF-442A-8D48-806450B6C48F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31A6B-3550-42CE-A973-EA83E84B0B42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9E9AB-13A8-4951-88CA-AB43E222FDC3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5DCD4C-8690-4E2D-9609-326E840E691D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A8546-3DC5-4C96-9570-412BA7365FA9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AA929-3654-424F-8E5E-9AD9EF5059C9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62628-66C0-47FA-B27B-71DABC67B5AD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EB8AD4-7534-4A0E-96EF-EE8F962E940A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E7D61-33C5-4DB8-B319-755E6B35A789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A76D91-69C5-4422-995B-EB7872F7E4D2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DB04BD-AC0F-4353-8732-8085D12B24DB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DB04BD-AC0F-4353-8732-8085D12B24DB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DB04BD-AC0F-4353-8732-8085D12B24DB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4DD00-DF06-4F23-A3C6-624C798612F3}" type="slidenum">
              <a:rPr lang="en-GB" sz="1200"/>
              <a:pPr algn="r"/>
              <a:t>27</a:t>
            </a:fld>
            <a:endParaRPr lang="en-GB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4DD00-DF06-4F23-A3C6-624C798612F3}" type="slidenum">
              <a:rPr lang="en-GB" sz="1200"/>
              <a:pPr algn="r"/>
              <a:t>28</a:t>
            </a:fld>
            <a:endParaRPr lang="en-GB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4DD00-DF06-4F23-A3C6-624C798612F3}" type="slidenum">
              <a:rPr lang="en-GB" sz="1200"/>
              <a:pPr algn="r"/>
              <a:t>29</a:t>
            </a:fld>
            <a:endParaRPr lang="en-GB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6F7E25-3751-4EB3-81A1-D5CB56AEB4E4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B919C2-02C3-4EC5-A616-1B59A35B9536}" type="slidenum">
              <a:rPr lang="en-GB" smtClean="0">
                <a:latin typeface="Times New Roman" pitchFamily="18" charset="0"/>
              </a:rPr>
              <a:pPr/>
              <a:t>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B7AB2-7AA7-4AB0-9628-5C3104B18D70}" type="slidenum">
              <a:rPr lang="en-GB" smtClean="0">
                <a:latin typeface="Times New Roman" pitchFamily="18" charset="0"/>
              </a:rPr>
              <a:pPr/>
              <a:t>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1C9FDC-BAC6-4985-88B5-4F4013FBD06E}" type="slidenum">
              <a:rPr lang="en-GB" smtClean="0">
                <a:latin typeface="Times New Roman" pitchFamily="18" charset="0"/>
              </a:rPr>
              <a:pPr/>
              <a:t>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D1B74-3059-4460-9F61-80CDB721BEA0}" type="slidenum">
              <a:rPr lang="en-GB" smtClean="0">
                <a:latin typeface="Times New Roman" pitchFamily="18" charset="0"/>
              </a:rPr>
              <a:pPr/>
              <a:t>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4DD00-DF06-4F23-A3C6-624C798612F3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4DD00-DF06-4F23-A3C6-624C798612F3}" type="slidenum">
              <a:rPr lang="en-GB" sz="1200"/>
              <a:pPr algn="r"/>
              <a:t>10</a:t>
            </a:fld>
            <a:endParaRPr lang="en-GB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3.05.2018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Võrguturbe alused.</a:t>
            </a:r>
            <a:br>
              <a:rPr lang="et-EE" b="1" dirty="0" smtClean="0">
                <a:solidFill>
                  <a:srgbClr val="C00000"/>
                </a:solidFill>
              </a:rPr>
            </a:br>
            <a:r>
              <a:rPr lang="et-EE" b="1" dirty="0" smtClean="0">
                <a:solidFill>
                  <a:srgbClr val="C00000"/>
                </a:solidFill>
              </a:rPr>
              <a:t>Turvaraamistik SABSA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13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3. mai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36104" y="260648"/>
            <a:ext cx="8807896" cy="54868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SABSA kihid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67544" y="1412776"/>
            <a:ext cx="8496944" cy="38164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58775" indent="-358775" eaLnBrk="0" hangingPunct="0">
              <a:spcBef>
                <a:spcPts val="1200"/>
              </a:spcBef>
            </a:pPr>
            <a:r>
              <a:rPr lang="et-EE" sz="2600" dirty="0" smtClean="0">
                <a:latin typeface="Arial" charset="0"/>
              </a:rPr>
              <a:t>SABSA kihte on kuus: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err="1" smtClean="0">
                <a:solidFill>
                  <a:srgbClr val="0070C0"/>
                </a:solidFill>
                <a:latin typeface="Arial" charset="0"/>
              </a:rPr>
              <a:t>kontekstuaalne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contextual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kontseptuaalne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conceptual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loogiline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logical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füüsiline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physical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err="1" smtClean="0">
                <a:solidFill>
                  <a:srgbClr val="0070C0"/>
                </a:solidFill>
                <a:latin typeface="Arial" charset="0"/>
              </a:rPr>
              <a:t>komponentaalne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componental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err="1" smtClean="0">
                <a:solidFill>
                  <a:srgbClr val="0070C0"/>
                </a:solidFill>
                <a:latin typeface="Arial" charset="0"/>
              </a:rPr>
              <a:t>toimivuslik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operational</a:t>
            </a:r>
            <a:r>
              <a:rPr lang="et-EE" sz="2600" dirty="0" smtClean="0">
                <a:latin typeface="Arial" charset="0"/>
              </a:rPr>
              <a:t>)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794" name="Rectangle 2"/>
          <p:cNvSpPr>
            <a:spLocks noChangeArrowheads="1"/>
          </p:cNvSpPr>
          <p:nvPr/>
        </p:nvSpPr>
        <p:spPr bwMode="auto">
          <a:xfrm>
            <a:off x="179512" y="116632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Interneti põhiolemus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51520" y="836712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Kaasaja arvutite kaugvõrk on reeglina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internet.</a:t>
            </a:r>
            <a:r>
              <a:rPr lang="et-EE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Võrgus </a:t>
            </a:r>
            <a:r>
              <a:rPr lang="et-EE" sz="2800" dirty="0">
                <a:latin typeface="Arial" charset="0"/>
              </a:rPr>
              <a:t>olemine </a:t>
            </a:r>
            <a:r>
              <a:rPr lang="et-EE" sz="2800" dirty="0">
                <a:latin typeface="Arial" charset="0"/>
                <a:sym typeface="Symbol" pitchFamily="18" charset="2"/>
              </a:rPr>
              <a:t></a:t>
            </a:r>
            <a:r>
              <a:rPr lang="et-EE" sz="2800" dirty="0">
                <a:latin typeface="Arial" charset="0"/>
              </a:rPr>
              <a:t> Interneti ühenduse </a:t>
            </a:r>
            <a:r>
              <a:rPr lang="et-EE" sz="2800" dirty="0" smtClean="0">
                <a:latin typeface="Arial" charset="0"/>
              </a:rPr>
              <a:t>olemasolu</a:t>
            </a:r>
            <a:endParaRPr lang="et-EE" sz="2800" dirty="0">
              <a:latin typeface="Arial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9552" y="4252913"/>
            <a:ext cx="8147248" cy="248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latin typeface="Arial" charset="0"/>
              </a:rPr>
              <a:t>Igal IP paketil on kirjas: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kust (IP aadress) ta tuleb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kuhu (IP aadress) ta läheb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millise teenuse osa ta on</a:t>
            </a:r>
            <a:endParaRPr lang="en-GB" b="1" dirty="0"/>
          </a:p>
          <a:p>
            <a:pPr marL="377825" indent="-377825">
              <a:spcBef>
                <a:spcPct val="50000"/>
              </a:spcBef>
            </a:pPr>
            <a:endParaRPr lang="en-GB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5536" y="2276872"/>
            <a:ext cx="7776864" cy="171739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Internet on TCP/IP protokollil kui tehnilisel standardil põhinev võrk, kus kogu teave liigub teatud kogumite (IP pakettide) kaupa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n-GB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842" name="Rectangle 2"/>
          <p:cNvSpPr>
            <a:spLocks noChangeArrowheads="1"/>
          </p:cNvSpPr>
          <p:nvPr/>
        </p:nvSpPr>
        <p:spPr bwMode="auto">
          <a:xfrm>
            <a:off x="107504" y="0"/>
            <a:ext cx="880789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Internet kui teenuste kogusumma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67544" y="2492896"/>
            <a:ext cx="8676456" cy="311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Tuntuimad teenuste näited: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meil</a:t>
            </a:r>
            <a:r>
              <a:rPr lang="et-EE" sz="2800" dirty="0">
                <a:latin typeface="Arial" charset="0"/>
              </a:rPr>
              <a:t> (e-post)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vastab SMTP protokoll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veeb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vastab </a:t>
            </a:r>
            <a:r>
              <a:rPr lang="et-EE" sz="2800" dirty="0">
                <a:latin typeface="Arial" charset="0"/>
              </a:rPr>
              <a:t>HTTP protokoll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FTP</a:t>
            </a:r>
            <a:r>
              <a:rPr lang="et-EE" sz="2800" dirty="0">
                <a:latin typeface="Arial" charset="0"/>
              </a:rPr>
              <a:t> (failiedastus)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vastab FTP protokoll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DNS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seab nimele vastavusse </a:t>
            </a:r>
            <a:r>
              <a:rPr lang="et-EE" sz="2800" dirty="0" smtClean="0">
                <a:latin typeface="Arial" charset="0"/>
              </a:rPr>
              <a:t>IP-aadress-i</a:t>
            </a:r>
            <a:endParaRPr lang="en-GB" dirty="0"/>
          </a:p>
          <a:p>
            <a:pPr marL="377825" indent="-377825">
              <a:spcBef>
                <a:spcPct val="50000"/>
              </a:spcBef>
            </a:pPr>
            <a:endParaRPr lang="en-GB" dirty="0"/>
          </a:p>
        </p:txBody>
      </p:sp>
      <p:sp>
        <p:nvSpPr>
          <p:cNvPr id="1315844" name="Text Box 4"/>
          <p:cNvSpPr txBox="1">
            <a:spLocks noChangeArrowheads="1"/>
          </p:cNvSpPr>
          <p:nvPr/>
        </p:nvSpPr>
        <p:spPr bwMode="auto">
          <a:xfrm>
            <a:off x="395536" y="762000"/>
            <a:ext cx="7776864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Internet koosneb väga paljudest erinevatest teenustest, mis määrab ära teabe liikumise laadi võrgus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81000" y="5484813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Erinevaid teenuseid on väga </a:t>
            </a:r>
            <a:r>
              <a:rPr lang="et-EE" sz="2800" dirty="0" smtClean="0">
                <a:latin typeface="Arial" charset="0"/>
              </a:rPr>
              <a:t>palju. </a:t>
            </a:r>
            <a:r>
              <a:rPr lang="et-EE" sz="2800" dirty="0">
                <a:latin typeface="Arial" charset="0"/>
              </a:rPr>
              <a:t>S</a:t>
            </a:r>
            <a:r>
              <a:rPr lang="et-EE" sz="2800" dirty="0" smtClean="0">
                <a:latin typeface="Arial" charset="0"/>
              </a:rPr>
              <a:t>uurt </a:t>
            </a:r>
            <a:r>
              <a:rPr lang="et-EE" sz="2800" dirty="0">
                <a:latin typeface="Arial" charset="0"/>
              </a:rPr>
              <a:t>osa neid vajatakse Interneti sisemiseks </a:t>
            </a:r>
            <a:r>
              <a:rPr lang="et-EE" sz="2800" dirty="0" smtClean="0">
                <a:latin typeface="Arial" charset="0"/>
              </a:rPr>
              <a:t>korraldamiseks ja lõppkasutaja ei tea neist midagi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536" y="3068960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t-EE" sz="2800" dirty="0" smtClean="0">
                <a:latin typeface="Arial" charset="0"/>
              </a:rPr>
              <a:t>Operatsioonisüsteemi</a:t>
            </a:r>
            <a:r>
              <a:rPr lang="et-EE" sz="2800" dirty="0">
                <a:latin typeface="Arial" charset="0"/>
              </a:rPr>
              <a:t>, teenuste ja rakenduste tasemel on kaasajal pea võimatu kõike turvata: neis leitakse pidevalt turvaauke, mis varsti ka parandatakse, kuid see võtab teatud aja</a:t>
            </a:r>
            <a:endParaRPr lang="et-EE" sz="1000" dirty="0">
              <a:latin typeface="Arial" charset="0"/>
            </a:endParaRPr>
          </a:p>
        </p:txBody>
      </p:sp>
      <p:sp>
        <p:nvSpPr>
          <p:cNvPr id="1319940" name="Rectangle 4"/>
          <p:cNvSpPr>
            <a:spLocks noChangeArrowheads="1"/>
          </p:cNvSpPr>
          <p:nvPr/>
        </p:nvSpPr>
        <p:spPr bwMode="auto">
          <a:xfrm>
            <a:off x="179512" y="304800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Avatud netiühenduse puudused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793960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b="1" u="sng" dirty="0" smtClean="0">
                <a:solidFill>
                  <a:srgbClr val="0070C0"/>
                </a:solidFill>
                <a:latin typeface="Arial" charset="0"/>
              </a:rPr>
              <a:t>P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robleem</a:t>
            </a:r>
            <a:r>
              <a:rPr lang="en-US" sz="2800" b="1" u="sng" dirty="0" smtClean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Internetiühendusega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arvuti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või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kohtvõr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gu korral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pääseb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häkker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kohalikku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süsteemi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sama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lihtsalt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kui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kohalik süsteem Teie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välisvõrku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319942" name="Text Box 6"/>
          <p:cNvSpPr txBox="1">
            <a:spLocks noChangeArrowheads="1"/>
          </p:cNvSpPr>
          <p:nvPr/>
        </p:nvSpPr>
        <p:spPr bwMode="auto">
          <a:xfrm>
            <a:off x="395536" y="5085184"/>
            <a:ext cx="71628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Rakendustarkvara teatud tasemel ebaturvalisus on kaasajal paratamatus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708920"/>
            <a:ext cx="6647656" cy="1219200"/>
          </a:xfrm>
        </p:spPr>
        <p:txBody>
          <a:bodyPr>
            <a:normAutofit fontScale="92500"/>
          </a:bodyPr>
          <a:lstStyle/>
          <a:p>
            <a:pPr algn="l" eaLnBrk="1" hangingPunct="1"/>
            <a:endParaRPr lang="et-EE" sz="1000" b="1" dirty="0" smtClean="0">
              <a:latin typeface="Arial" charset="0"/>
            </a:endParaRPr>
          </a:p>
          <a:p>
            <a:pPr algn="l" eaLnBrk="1" hangingPunct="1"/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Tulemüür seadistatakse nii, et ta laseks sisse ja välja) ainult vajalikke teenuseid ja porte</a:t>
            </a:r>
          </a:p>
          <a:p>
            <a:pPr algn="l" eaLnBrk="1" hangingPunct="1"/>
            <a:endParaRPr lang="et-EE" sz="2800" b="1" dirty="0" smtClean="0">
              <a:latin typeface="Arial" charset="0"/>
            </a:endParaRPr>
          </a:p>
        </p:txBody>
      </p:sp>
      <p:pic>
        <p:nvPicPr>
          <p:cNvPr id="21507" name="Picture 3" descr="C:\dokum\ETTEKANN\KYBER\a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340768"/>
            <a:ext cx="2051720" cy="2096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79512" y="3717032"/>
            <a:ext cx="8352928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 eaLnBrk="0" hangingPunct="0">
              <a:spcBef>
                <a:spcPts val="600"/>
              </a:spcBef>
            </a:pPr>
            <a:r>
              <a:rPr lang="et-EE" sz="2400" dirty="0">
                <a:latin typeface="Arial" charset="0"/>
              </a:rPr>
              <a:t>Tulemüüridest on kasutusel </a:t>
            </a:r>
            <a:r>
              <a:rPr lang="et-EE" sz="2400" dirty="0" smtClean="0">
                <a:latin typeface="Arial" charset="0"/>
              </a:rPr>
              <a:t>kolm </a:t>
            </a:r>
            <a:r>
              <a:rPr lang="et-EE" sz="2400" dirty="0">
                <a:latin typeface="Arial" charset="0"/>
              </a:rPr>
              <a:t>peamist varianti</a:t>
            </a:r>
            <a:r>
              <a:rPr lang="et-EE" sz="2400" dirty="0" smtClean="0">
                <a:latin typeface="Arial" charset="0"/>
              </a:rPr>
              <a:t>:</a:t>
            </a:r>
            <a:endParaRPr lang="et-EE" sz="2400" dirty="0">
              <a:latin typeface="Arial" charset="0"/>
            </a:endParaRPr>
          </a:p>
          <a:p>
            <a:pPr marL="377825" indent="-377825" eaLnBrk="0" hangingPunct="0">
              <a:spcBef>
                <a:spcPts val="600"/>
              </a:spcBef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tulemüür toimib marsruuterina</a:t>
            </a:r>
            <a:r>
              <a:rPr lang="et-EE" sz="2400" dirty="0">
                <a:latin typeface="Arial" charset="0"/>
              </a:rPr>
              <a:t>, lastes läbi vaid teatud omadustega IP </a:t>
            </a:r>
            <a:r>
              <a:rPr lang="et-EE" sz="2400" dirty="0" smtClean="0">
                <a:latin typeface="Arial" charset="0"/>
              </a:rPr>
              <a:t>paketid</a:t>
            </a:r>
            <a:endParaRPr lang="et-EE" sz="2400" dirty="0">
              <a:latin typeface="Arial" charset="0"/>
            </a:endParaRPr>
          </a:p>
          <a:p>
            <a:pPr marL="377825" indent="-377825" eaLnBrk="0" hangingPunct="0">
              <a:spcBef>
                <a:spcPts val="600"/>
              </a:spcBef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tulemüür ei toimi marsruuterina </a:t>
            </a:r>
            <a:r>
              <a:rPr lang="et-EE" sz="2400" dirty="0">
                <a:latin typeface="Arial" charset="0"/>
              </a:rPr>
              <a:t>ning sellel </a:t>
            </a:r>
            <a:r>
              <a:rPr lang="et-EE" sz="2400" dirty="0" smtClean="0">
                <a:latin typeface="Arial" charset="0"/>
              </a:rPr>
              <a:t>töötavad </a:t>
            </a:r>
            <a:r>
              <a:rPr lang="et-EE" sz="2400" dirty="0">
                <a:latin typeface="Arial" charset="0"/>
              </a:rPr>
              <a:t>teatud vahendusprogrammid </a:t>
            </a:r>
            <a:r>
              <a:rPr lang="et-EE" sz="2400" i="1" dirty="0">
                <a:latin typeface="Arial" charset="0"/>
              </a:rPr>
              <a:t>(proxy)</a:t>
            </a:r>
            <a:r>
              <a:rPr lang="et-EE" sz="2400" dirty="0">
                <a:latin typeface="Arial" charset="0"/>
              </a:rPr>
              <a:t>, mille poole teenused </a:t>
            </a:r>
            <a:r>
              <a:rPr lang="et-EE" sz="2400" dirty="0" smtClean="0">
                <a:latin typeface="Arial" charset="0"/>
              </a:rPr>
              <a:t>pöörduvad</a:t>
            </a:r>
          </a:p>
          <a:p>
            <a:pPr marL="377825" indent="-377825" eaLnBrk="0" hangingPunct="0">
              <a:spcBef>
                <a:spcPts val="600"/>
              </a:spcBef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tarkvaraline tulemüür töökohaarvutis</a:t>
            </a:r>
            <a:r>
              <a:rPr lang="et-EE" sz="2400" dirty="0" smtClean="0">
                <a:latin typeface="Arial" charset="0"/>
              </a:rPr>
              <a:t>, mis on kaasajal de facto kohustuslik standard igas arvutis</a:t>
            </a:r>
          </a:p>
          <a:p>
            <a:pPr marL="377825" indent="-377825" eaLnBrk="0" hangingPunct="0"/>
            <a:endParaRPr lang="et-EE" dirty="0">
              <a:latin typeface="Arial" charset="0"/>
            </a:endParaRPr>
          </a:p>
        </p:txBody>
      </p:sp>
      <p:sp>
        <p:nvSpPr>
          <p:cNvPr id="1324037" name="Rectangle 5"/>
          <p:cNvSpPr>
            <a:spLocks noChangeArrowheads="1"/>
          </p:cNvSpPr>
          <p:nvPr/>
        </p:nvSpPr>
        <p:spPr bwMode="auto">
          <a:xfrm>
            <a:off x="0" y="6096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Esmapilgul pääsetee: kohtvõrgu ühendamine tulemüüri abil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24038" name="Text Box 6"/>
          <p:cNvSpPr txBox="1">
            <a:spLocks noChangeArrowheads="1"/>
          </p:cNvSpPr>
          <p:nvPr/>
        </p:nvSpPr>
        <p:spPr bwMode="auto">
          <a:xfrm>
            <a:off x="228600" y="1295400"/>
            <a:ext cx="6400800" cy="156966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400" b="1" u="sng" dirty="0" smtClean="0">
                <a:solidFill>
                  <a:srgbClr val="0070C0"/>
                </a:solidFill>
                <a:latin typeface="Arial" charset="0"/>
              </a:rPr>
              <a:t>Tulemüür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400" b="1" i="1" dirty="0">
                <a:solidFill>
                  <a:srgbClr val="0070C0"/>
                </a:solidFill>
                <a:latin typeface="Arial" charset="0"/>
              </a:rPr>
              <a:t>firewall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) -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spetsiaalne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lüüs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sise- ja välisvõrgu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vahel (või arvuti ja selle välisühenduste vahel),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mis vahendab nendevahelist liiklust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kum\ETTEKANN\KYBER\a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9" y="980728"/>
            <a:ext cx="2448272" cy="250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6083" name="Rectangle 3"/>
          <p:cNvSpPr>
            <a:spLocks noChangeArrowheads="1"/>
          </p:cNvSpPr>
          <p:nvPr/>
        </p:nvSpPr>
        <p:spPr bwMode="auto">
          <a:xfrm>
            <a:off x="179512" y="0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Tulemüüri eelised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5791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otentsiaalsed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ründed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väljast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üliarvukate teenuste asemel kontsentreeritud ühte piiratud funktsionaalsusega  füüsilisse punkti</a:t>
            </a:r>
            <a:r>
              <a:rPr lang="et-EE" sz="2600" dirty="0">
                <a:latin typeface="Arial" charset="0"/>
              </a:rPr>
              <a:t>, mida saab hoolikamalt valvata ja kus on </a:t>
            </a:r>
            <a:r>
              <a:rPr lang="et-EE" sz="2600" dirty="0" smtClean="0">
                <a:latin typeface="Arial" charset="0"/>
              </a:rPr>
              <a:t>rünnete </a:t>
            </a:r>
            <a:r>
              <a:rPr lang="et-EE" sz="2600" dirty="0">
                <a:latin typeface="Arial" charset="0"/>
              </a:rPr>
              <a:t>realiseerumiseks vähem </a:t>
            </a:r>
            <a:r>
              <a:rPr lang="et-EE" sz="2600" dirty="0" smtClean="0">
                <a:latin typeface="Arial" charset="0"/>
              </a:rPr>
              <a:t>võimalust</a:t>
            </a:r>
            <a:endParaRPr lang="et-EE" sz="26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sz="2800" b="1" dirty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95536" y="3861048"/>
            <a:ext cx="8382000" cy="185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V</a:t>
            </a:r>
            <a:r>
              <a:rPr lang="et-EE" sz="2600" dirty="0" smtClean="0">
                <a:latin typeface="Arial" charset="0"/>
              </a:rPr>
              <a:t>älismaailma </a:t>
            </a:r>
            <a:r>
              <a:rPr lang="et-EE" sz="2600" dirty="0">
                <a:latin typeface="Arial" charset="0"/>
              </a:rPr>
              <a:t>eest saab peita sisevõrgu </a:t>
            </a:r>
            <a:r>
              <a:rPr lang="et-EE" sz="2600" dirty="0" smtClean="0">
                <a:latin typeface="Arial" charset="0"/>
              </a:rPr>
              <a:t>arhitektuuri</a:t>
            </a: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Interneti aadresse saab kokku </a:t>
            </a:r>
            <a:r>
              <a:rPr lang="et-EE" sz="2600" dirty="0" smtClean="0">
                <a:latin typeface="Arial" charset="0"/>
              </a:rPr>
              <a:t>hoida</a:t>
            </a: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S</a:t>
            </a:r>
            <a:r>
              <a:rPr lang="et-EE" sz="2600" dirty="0" smtClean="0">
                <a:latin typeface="Arial" charset="0"/>
              </a:rPr>
              <a:t>aab </a:t>
            </a:r>
            <a:r>
              <a:rPr lang="et-EE" sz="2600" dirty="0">
                <a:latin typeface="Arial" charset="0"/>
              </a:rPr>
              <a:t>hoida kokku raha integreeritud lahenduse soetamisega (FTP server, WWW server jms)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7848600"/>
            <a:ext cx="6400800" cy="3810000"/>
          </a:xfrm>
        </p:spPr>
        <p:txBody>
          <a:bodyPr/>
          <a:lstStyle/>
          <a:p>
            <a:pPr marL="609600" indent="-609600" algn="l" eaLnBrk="1" hangingPunct="1"/>
            <a:r>
              <a:rPr lang="et-EE" b="1" smtClean="0">
                <a:latin typeface="Arial" charset="0"/>
              </a:rPr>
              <a:t>     </a:t>
            </a:r>
            <a:endParaRPr lang="et-EE" sz="1400" b="1" smtClean="0">
              <a:latin typeface="Arial" charset="0"/>
            </a:endParaRPr>
          </a:p>
          <a:p>
            <a:pPr marL="609600" indent="-609600" algn="l" eaLnBrk="1" hangingPunct="1"/>
            <a:r>
              <a:rPr lang="et-EE" sz="2400" smtClean="0">
                <a:latin typeface="Arial" charset="0"/>
              </a:rPr>
              <a:t>     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1000" y="2819400"/>
            <a:ext cx="5257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Selline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ränk kitsendus pisendab tohult Interneti põhjustatud virtuaalvõimalusi </a:t>
            </a:r>
            <a:r>
              <a:rPr lang="et-EE" sz="2800" dirty="0">
                <a:latin typeface="Arial" charset="0"/>
              </a:rPr>
              <a:t>(virtuaalkontor, kaugtöö jne)</a:t>
            </a:r>
            <a:endParaRPr lang="en-GB" sz="2800" dirty="0">
              <a:latin typeface="Arial" charset="0"/>
            </a:endParaRPr>
          </a:p>
        </p:txBody>
      </p:sp>
      <p:pic>
        <p:nvPicPr>
          <p:cNvPr id="23556" name="Picture 4" descr="C:\dokum\ETTEKANN\KYBER\b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990600"/>
            <a:ext cx="2754313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8133" name="Rectangle 5"/>
          <p:cNvSpPr>
            <a:spLocks noChangeArrowheads="1"/>
          </p:cNvSpPr>
          <p:nvPr/>
        </p:nvSpPr>
        <p:spPr bwMode="auto">
          <a:xfrm>
            <a:off x="179512" y="0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Tulemüüri peamine puudus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28134" name="Text Box 6"/>
          <p:cNvSpPr txBox="1">
            <a:spLocks noChangeArrowheads="1"/>
          </p:cNvSpPr>
          <p:nvPr/>
        </p:nvSpPr>
        <p:spPr bwMode="auto">
          <a:xfrm>
            <a:off x="533400" y="990600"/>
            <a:ext cx="45720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Volitatud kasutajatel on välisvõrgust võimatu sisevõrku pääseda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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57200" y="5257800"/>
            <a:ext cx="8382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Seega lisaks kaitsele (volitamata tegevustele) Interneti avarustest välistab tulemüür ka volitatud kasutajate tegevused sealt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178" name="Rectangle 2"/>
          <p:cNvSpPr>
            <a:spLocks noChangeArrowheads="1"/>
          </p:cNvSpPr>
          <p:nvPr/>
        </p:nvSpPr>
        <p:spPr bwMode="auto">
          <a:xfrm>
            <a:off x="0" y="0"/>
            <a:ext cx="89154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Lahendus puuduse kõrvaldamiseks: side krüpteerimine ja signeerimine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0179" name="Text Box 3"/>
          <p:cNvSpPr txBox="1">
            <a:spLocks noChangeArrowheads="1"/>
          </p:cNvSpPr>
          <p:nvPr/>
        </p:nvSpPr>
        <p:spPr bwMode="auto">
          <a:xfrm>
            <a:off x="323528" y="1988840"/>
            <a:ext cx="813690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Tavalised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Interneti teenused (protokollid)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telnet, http, ftp,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smtp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 ei ole turvalised, iga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liikluse pealtkuulaja saab teada selle sisu ja soovi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korral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saab seda tavaliselt ka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võltsida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3528" y="4509120"/>
            <a:ext cx="8229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Lahendus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edastatava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krüpteerimine</a:t>
            </a:r>
            <a:r>
              <a:rPr lang="et-EE" sz="2800" dirty="0">
                <a:latin typeface="Arial" charset="0"/>
              </a:rPr>
              <a:t> (kaitseb konfidentsiaalsust) 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signeerimine</a:t>
            </a:r>
            <a:r>
              <a:rPr lang="et-EE" sz="2800" dirty="0">
                <a:latin typeface="Arial" charset="0"/>
              </a:rPr>
              <a:t> (kaitseb </a:t>
            </a:r>
            <a:r>
              <a:rPr lang="et-EE" sz="2800" dirty="0" smtClean="0">
                <a:latin typeface="Arial" charset="0"/>
              </a:rPr>
              <a:t>terviklust)</a:t>
            </a:r>
          </a:p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Tavaliselt tehakse seda TLS-protokolliga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371600"/>
            <a:ext cx="5867400" cy="4191000"/>
          </a:xfrm>
        </p:spPr>
        <p:txBody>
          <a:bodyPr/>
          <a:lstStyle/>
          <a:p>
            <a:pPr algn="l" eaLnBrk="1" hangingPunct="1"/>
            <a:endParaRPr lang="et-EE" sz="2800" b="1" smtClean="0">
              <a:latin typeface="Arial" charset="0"/>
            </a:endParaRPr>
          </a:p>
          <a:p>
            <a:pPr algn="l" eaLnBrk="1" hangingPunct="1"/>
            <a:endParaRPr lang="et-EE" sz="2800" b="1" smtClean="0">
              <a:latin typeface="Arial" charset="0"/>
            </a:endParaRPr>
          </a:p>
        </p:txBody>
      </p:sp>
      <p:pic>
        <p:nvPicPr>
          <p:cNvPr id="25603" name="Picture 3" descr="C:\dokum\ETTEKANN\KYBER\b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6992"/>
            <a:ext cx="229393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276600" y="6858000"/>
            <a:ext cx="658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t-EE">
              <a:latin typeface="Arial" charset="0"/>
            </a:endParaRPr>
          </a:p>
        </p:txBody>
      </p:sp>
      <p:sp>
        <p:nvSpPr>
          <p:cNvPr id="1332229" name="Rectangle 5"/>
          <p:cNvSpPr>
            <a:spLocks noChangeArrowheads="1"/>
          </p:cNvSpPr>
          <p:nvPr/>
        </p:nvSpPr>
        <p:spPr bwMode="auto">
          <a:xfrm>
            <a:off x="0" y="18864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Tulemüür + turvaline kaugpöördusklient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17725" y="5756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t-EE" b="1"/>
          </a:p>
        </p:txBody>
      </p:sp>
      <p:sp>
        <p:nvSpPr>
          <p:cNvPr id="1332231" name="Text Box 7"/>
          <p:cNvSpPr txBox="1">
            <a:spLocks noChangeArrowheads="1"/>
          </p:cNvSpPr>
          <p:nvPr/>
        </p:nvSpPr>
        <p:spPr bwMode="auto">
          <a:xfrm>
            <a:off x="179512" y="1340768"/>
            <a:ext cx="8316416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Turvaline kaugpöördusklient kasutab võrgus edastatava teabe krüpteerimist ja ka signeerimist, tagades sellega nii konfidentsiaalsuse kui ka tervikluse </a:t>
            </a:r>
            <a:endParaRPr lang="en-GB" sz="2600" b="1" dirty="0">
              <a:solidFill>
                <a:srgbClr val="0070C0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667000" y="3140968"/>
            <a:ext cx="64770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Seda realiseerib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TLS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protokoll</a:t>
            </a:r>
          </a:p>
          <a:p>
            <a:pPr eaLnBrk="0" hangingPunct="0"/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pPr eaLnBrk="0" hangingPunct="0"/>
            <a:r>
              <a:rPr lang="et-EE" sz="2600" dirty="0">
                <a:latin typeface="Arial" charset="0"/>
              </a:rPr>
              <a:t>Turvalise kaugpöörduskliendi ühendus võib vabalt kulgeda kus tahes Internetis (sh ka läbi tulemüüri(de)) ilma turvalisust kaotamata</a:t>
            </a:r>
          </a:p>
        </p:txBody>
      </p:sp>
      <p:sp>
        <p:nvSpPr>
          <p:cNvPr id="1332233" name="Text Box 9"/>
          <p:cNvSpPr txBox="1">
            <a:spLocks noChangeArrowheads="1"/>
          </p:cNvSpPr>
          <p:nvPr/>
        </p:nvSpPr>
        <p:spPr bwMode="auto">
          <a:xfrm>
            <a:off x="2627784" y="5537200"/>
            <a:ext cx="5791200" cy="13208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Nii taastatakse kaugtöö võimalus (nüüd juba turvaline) tulemüüre sisaldavates süsteemides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447800"/>
            <a:ext cx="5271120" cy="2971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Turvaline kaugpöördusklient ei lahenda olukorda, kus maailma eri paigus olevad füüsilised võrgud tuleks panna tööle ühtse ressursina, kasutades andmekanalina interneti</a:t>
            </a:r>
          </a:p>
        </p:txBody>
      </p:sp>
      <p:sp>
        <p:nvSpPr>
          <p:cNvPr id="1336323" name="Rectangle 3"/>
          <p:cNvSpPr>
            <a:spLocks noChangeArrowheads="1"/>
          </p:cNvSpPr>
          <p:nvPr/>
        </p:nvSpPr>
        <p:spPr bwMode="auto">
          <a:xfrm>
            <a:off x="228600" y="0"/>
            <a:ext cx="891540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Virtuaalsed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privaatvõrgud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6324" name="Text Box 4"/>
          <p:cNvSpPr txBox="1">
            <a:spLocks noChangeArrowheads="1"/>
          </p:cNvSpPr>
          <p:nvPr/>
        </p:nvSpPr>
        <p:spPr bwMode="auto">
          <a:xfrm>
            <a:off x="323528" y="4005064"/>
            <a:ext cx="8458200" cy="249299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Virtuaalsed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privaatvõrgud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virtual private networks, VPN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),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ühendavad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mitu eraldatud kohtvõrku loogiliseks tervikuks, kasutades nendevaheliste ühenduste loomiseks avalikku Internetti, kusjuures kõik avalikke kanaleid pidi liikuvad andmed on krüpteeritud ja autenditud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  <p:pic>
        <p:nvPicPr>
          <p:cNvPr id="5" name="Picture 3" descr="C:\dokum\ETTEKANN\KYBER\c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124744"/>
            <a:ext cx="2683471" cy="226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534400" cy="13716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Andmebaaside turve </a:t>
            </a: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–</a:t>
            </a:r>
            <a:r>
              <a:rPr lang="et-EE" sz="3600" b="1" dirty="0" smtClean="0">
                <a:solidFill>
                  <a:srgbClr val="C00000"/>
                </a:solidFill>
              </a:rPr>
              <a:t> lähtekohad, I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9552" y="1447800"/>
            <a:ext cx="8604448" cy="597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Eeldatakse, et andmed on üldjuhul  esitatud relatsioonilise andmebaasina </a:t>
            </a:r>
            <a:r>
              <a:rPr lang="et-EE" sz="2800" dirty="0">
                <a:latin typeface="Arial" charset="0"/>
              </a:rPr>
              <a:t>(tabelid, nendevahelised seosed, kirjed, väljad)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tagada andmete konfidentsiaalsus erinevate andmebaasi väljade tasemel</a:t>
            </a:r>
            <a:r>
              <a:rPr lang="et-EE" sz="2800" dirty="0">
                <a:latin typeface="Arial" charset="0"/>
              </a:rPr>
              <a:t>, st tagada, et neid saaks lugeda vaid selleks volitatud isikud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dirty="0">
                <a:latin typeface="Arial" charset="0"/>
              </a:rPr>
              <a:t>Kusagil on kindlaks määratud,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millised kasutajad (kasutajagrupid) võivad milliseid andmeid vaadata ja muuta</a:t>
            </a:r>
            <a:endParaRPr lang="en-US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28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066800"/>
            <a:ext cx="4267200" cy="4724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Erinevaid privaatvõrke võib</a:t>
            </a:r>
          </a:p>
          <a:p>
            <a:pPr algn="l" eaLnBrk="1" hangingPunct="1"/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sellise tehnoloogiaga ühendada kokku kuitahes palju erinevaid</a:t>
            </a:r>
          </a:p>
          <a:p>
            <a:pPr algn="l" eaLnBrk="1" hangingPunct="1"/>
            <a:endParaRPr lang="et-EE" sz="1000" dirty="0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Kõik nimetatud võrgud on avaliku Internetiga ühendatud spetsiaalsete lüüside vahendusel, mis omavahel vahendavad krüpteeritud ja signeeritud andmeid</a:t>
            </a:r>
          </a:p>
          <a:p>
            <a:pPr algn="l" eaLnBrk="1" hangingPunct="1"/>
            <a:endParaRPr lang="et-EE" sz="2400" b="1" dirty="0" smtClean="0">
              <a:latin typeface="Arial" charset="0"/>
            </a:endParaRPr>
          </a:p>
        </p:txBody>
      </p:sp>
      <p:pic>
        <p:nvPicPr>
          <p:cNvPr id="27651" name="Picture 3" descr="C:\dokum\ETTEKANN\KYBER\c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371600"/>
            <a:ext cx="4411663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8372" name="Rectangle 4"/>
          <p:cNvSpPr>
            <a:spLocks noChangeArrowheads="1"/>
          </p:cNvSpPr>
          <p:nvPr/>
        </p:nvSpPr>
        <p:spPr bwMode="auto">
          <a:xfrm>
            <a:off x="228600" y="116632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Virtuaalsed privaatvõrgud (järg):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8373" name="Text Box 5"/>
          <p:cNvSpPr txBox="1">
            <a:spLocks noChangeArrowheads="1"/>
          </p:cNvSpPr>
          <p:nvPr/>
        </p:nvSpPr>
        <p:spPr bwMode="auto">
          <a:xfrm>
            <a:off x="395536" y="5715000"/>
            <a:ext cx="8424936" cy="89255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Lõppkasutaja (ja ka võrguteenuste) jaoks paistab kogu süsteem välja ühtse tervikliku privaatvõrguna</a:t>
            </a:r>
            <a:endParaRPr lang="en-GB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484784"/>
            <a:ext cx="4191000" cy="1447800"/>
          </a:xfrm>
        </p:spPr>
        <p:txBody>
          <a:bodyPr>
            <a:normAutofit fontScale="25000" lnSpcReduction="20000"/>
          </a:bodyPr>
          <a:lstStyle/>
          <a:p>
            <a:pPr algn="l" eaLnBrk="1" hangingPunct="1"/>
            <a:endParaRPr lang="et-EE" sz="2400" dirty="0" smtClean="0">
              <a:latin typeface="Arial" charset="0"/>
            </a:endParaRPr>
          </a:p>
          <a:p>
            <a:pPr algn="l" eaLnBrk="1" hangingPunct="1"/>
            <a:endParaRPr lang="et-EE" sz="2400" dirty="0" smtClean="0">
              <a:latin typeface="Arial" charset="0"/>
            </a:endParaRPr>
          </a:p>
          <a:p>
            <a:pPr algn="l" eaLnBrk="1" hangingPunct="1"/>
            <a:endParaRPr lang="et-EE" sz="2400" dirty="0" smtClean="0">
              <a:latin typeface="Arial" charset="0"/>
            </a:endParaRPr>
          </a:p>
          <a:p>
            <a:pPr algn="l" eaLnBrk="1" hangingPunct="1"/>
            <a:r>
              <a:rPr lang="et-EE" sz="10400" dirty="0" smtClean="0">
                <a:solidFill>
                  <a:schemeClr val="tx1"/>
                </a:solidFill>
                <a:latin typeface="Arial" charset="0"/>
              </a:rPr>
              <a:t>Tavaliselt lisatakse turvalisele virtuaalsele privaatvõrgule ühte füüsilisse paika </a:t>
            </a:r>
            <a:r>
              <a:rPr lang="et-EE" sz="10400" b="1" dirty="0" smtClean="0">
                <a:solidFill>
                  <a:srgbClr val="0070C0"/>
                </a:solidFill>
                <a:latin typeface="Arial" charset="0"/>
              </a:rPr>
              <a:t>üks tulemüür</a:t>
            </a:r>
            <a:r>
              <a:rPr lang="et-EE" sz="10400" dirty="0" smtClean="0">
                <a:solidFill>
                  <a:schemeClr val="tx1"/>
                </a:solidFill>
                <a:latin typeface="Arial" charset="0"/>
              </a:rPr>
              <a:t> ühendumiseks avaliku Internetiga. Tulemüüris realiseeritakse VPNi taga oleva firma  </a:t>
            </a:r>
            <a:r>
              <a:rPr lang="et-EE" sz="10400" b="1" dirty="0" smtClean="0">
                <a:solidFill>
                  <a:srgbClr val="0070C0"/>
                </a:solidFill>
                <a:latin typeface="Arial" charset="0"/>
              </a:rPr>
              <a:t>võrgupääsupoliitikad</a:t>
            </a:r>
          </a:p>
        </p:txBody>
      </p:sp>
      <p:pic>
        <p:nvPicPr>
          <p:cNvPr id="28675" name="Picture 3" descr="C:\dokum\ETTEKANN\KYBER\c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447800"/>
            <a:ext cx="3863975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0420" name="Rectangle 4"/>
          <p:cNvSpPr>
            <a:spLocks noChangeArrowheads="1"/>
          </p:cNvSpPr>
          <p:nvPr/>
        </p:nvSpPr>
        <p:spPr bwMode="auto">
          <a:xfrm>
            <a:off x="0" y="0"/>
            <a:ext cx="8915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Virtuaalsed privaatvõrgud: erinevad variandid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4800" y="5486400"/>
            <a:ext cx="81534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Sel juhul kogu liiklus igast virtuaalse privaatvõrgu harust Internetti läbib seda tulemüüri olenemata geograafilisest asukohast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00200"/>
            <a:ext cx="5271120" cy="4191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Võib lisada ka mitmeid tulemüüre erinevates kohtades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, mis tagab üksteisest kaugel olevate võrkude kiire ühendamise avaliku Internetiga, säilitades samas turvalisuse virtuaalses privaatvõrgus, kuid taastades käideldavuse muu maailmaga</a:t>
            </a:r>
          </a:p>
        </p:txBody>
      </p:sp>
      <p:pic>
        <p:nvPicPr>
          <p:cNvPr id="29699" name="Picture 3" descr="C:\dokum\ETTEKANN\KYBER\c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536" y="1676400"/>
            <a:ext cx="2843911" cy="232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95536" y="4869160"/>
            <a:ext cx="83674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Kõigele sellele võib lisada veel piiramatul arvul </a:t>
            </a:r>
            <a:r>
              <a:rPr lang="et-EE" sz="2600" dirty="0" smtClean="0">
                <a:latin typeface="Arial" charset="0"/>
              </a:rPr>
              <a:t>kaugpöörduskliente </a:t>
            </a:r>
          </a:p>
          <a:p>
            <a:pPr eaLnBrk="0" hangingPunct="0">
              <a:spcBef>
                <a:spcPts val="1200"/>
              </a:spcBef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Kaasajal on turvaline kaugpöördusklient realiseeritud  reeglina tarkvaralise VPN kliendina</a:t>
            </a:r>
          </a:p>
          <a:p>
            <a:pPr eaLnBrk="0" hangingPunct="0"/>
            <a:endParaRPr lang="en-GB" sz="2600" dirty="0">
              <a:latin typeface="Arial" charset="0"/>
            </a:endParaRPr>
          </a:p>
        </p:txBody>
      </p:sp>
      <p:sp>
        <p:nvSpPr>
          <p:cNvPr id="1342469" name="Rectangle 5"/>
          <p:cNvSpPr>
            <a:spLocks noChangeArrowheads="1"/>
          </p:cNvSpPr>
          <p:nvPr/>
        </p:nvSpPr>
        <p:spPr bwMode="auto">
          <a:xfrm>
            <a:off x="251520" y="0"/>
            <a:ext cx="866388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Virtuaalsed privaatvõrgud: erinevad variandid (järg)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124744"/>
            <a:ext cx="8763000" cy="5472608"/>
          </a:xfrm>
        </p:spPr>
        <p:txBody>
          <a:bodyPr>
            <a:normAutofit/>
          </a:bodyPr>
          <a:lstStyle/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Neid on kolm:</a:t>
            </a:r>
          </a:p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Tulemüür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lokaalvõrgu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turvaliseks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ühendamiseks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kaugvõrguga (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Internetiga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1000" dirty="0" smtClean="0">
              <a:solidFill>
                <a:schemeClr val="tx1"/>
              </a:solidFill>
              <a:latin typeface="Arial" charset="0"/>
            </a:endParaRPr>
          </a:p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Turvaline kaugtööklient 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vajadusel pääsuga läbi tulemüüri(de)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turvalis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tesse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lokaalvõr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kudesse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1000" dirty="0" smtClean="0">
              <a:solidFill>
                <a:schemeClr val="tx1"/>
              </a:solidFill>
              <a:latin typeface="Arial" charset="0"/>
            </a:endParaRPr>
          </a:p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Virtuaalsed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privaatvõrgud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üle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ebaturvalise kaugvõrgu (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Interneti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Arial" charset="0"/>
            </a:endParaRPr>
          </a:p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endParaRPr lang="en-US" sz="10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44515" name="Rectangle 3"/>
          <p:cNvSpPr>
            <a:spLocks noChangeArrowheads="1"/>
          </p:cNvSpPr>
          <p:nvPr/>
        </p:nvSpPr>
        <p:spPr bwMode="auto">
          <a:xfrm>
            <a:off x="0" y="18864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Võrguturbe klassikalised põhivahendid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7544" y="5157192"/>
            <a:ext cx="770485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Kaasaja lahendused on vägagi tihti teatud sümbioos nendest vahenditest (nt korporatiivkasutusse mõeldud WiFi ruuter)</a:t>
            </a:r>
            <a:endParaRPr lang="en-US" sz="2800" b="1" dirty="0" smtClean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196752"/>
            <a:ext cx="8820472" cy="5328592"/>
          </a:xfrm>
        </p:spPr>
        <p:txBody>
          <a:bodyPr>
            <a:normAutofit/>
          </a:bodyPr>
          <a:lstStyle/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Erinevate seadmete (klientide) jagamine erinevatesse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virtuaalsetesse privaatvõrkudesse (VLANidesse)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IDS/IPS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– sissetungi tuvastussüsteem, tuvastab tuntud ründeid. Tavaliselt tulemüüri sisse ehitatud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MAC-aadressi ja IP-aadressi põhised piirangud</a:t>
            </a:r>
            <a:endParaRPr lang="et-EE" sz="2800" b="1" dirty="0" smtClean="0">
              <a:solidFill>
                <a:srgbClr val="0070C0"/>
              </a:solidFill>
              <a:latin typeface="Arial" charset="0"/>
            </a:endParaRP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MAC-aadressi sidumine IP aadressiga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- 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kaasajal on üldlevinud DHCP, kus kliendid saavad oma IP </a:t>
            </a:r>
            <a:r>
              <a:rPr lang="et-EE" sz="2800" dirty="0" err="1" smtClean="0">
                <a:solidFill>
                  <a:schemeClr val="tx1"/>
                </a:solidFill>
                <a:latin typeface="Arial" charset="0"/>
              </a:rPr>
              <a:t>dümaamiliselt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ja automaatselt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Autentimisserverid</a:t>
            </a:r>
            <a:r>
              <a:rPr lang="et-EE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(RADIUS, </a:t>
            </a:r>
            <a:r>
              <a:rPr lang="et-EE" sz="2800" dirty="0" err="1" smtClean="0">
                <a:solidFill>
                  <a:schemeClr val="tx1"/>
                </a:solidFill>
                <a:latin typeface="Arial" charset="0"/>
              </a:rPr>
              <a:t>Active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err="1" smtClean="0">
                <a:solidFill>
                  <a:schemeClr val="tx1"/>
                </a:solidFill>
                <a:latin typeface="Arial" charset="0"/>
              </a:rPr>
              <a:t>Directory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2800" dirty="0" smtClean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346563" name="Rectangle 3"/>
          <p:cNvSpPr>
            <a:spLocks noChangeArrowheads="1"/>
          </p:cNvSpPr>
          <p:nvPr/>
        </p:nvSpPr>
        <p:spPr bwMode="auto">
          <a:xfrm>
            <a:off x="228600" y="0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Võrguturbe laialt levinud lisameetmed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143000"/>
            <a:ext cx="8820472" cy="4086200"/>
          </a:xfrm>
        </p:spPr>
        <p:txBody>
          <a:bodyPr>
            <a:normAutofit lnSpcReduction="10000"/>
          </a:bodyPr>
          <a:lstStyle/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Võtmehaldus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- kes genereerib, kuidas hoitakse, milline on side paroolidega jne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Autentimisvahendid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-  kuidas füüsiline kasutaja ligi saab - krüptoomadustega kiipkaardid, magnetkaardid, nende seos paroolidega, võtmetega jne</a:t>
            </a:r>
          </a:p>
          <a:p>
            <a:pPr marL="609600" indent="-609600" algn="l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Paroolihaldus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- nõuded paroolidele, kes genereerib, kuidas hoitakse, kuidas teisendatakse ja kasutatakse, miinimumnõudes neile jne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endParaRPr lang="en-US" sz="28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46563" name="Rectangle 3"/>
          <p:cNvSpPr>
            <a:spLocks noChangeArrowheads="1"/>
          </p:cNvSpPr>
          <p:nvPr/>
        </p:nvSpPr>
        <p:spPr bwMode="auto">
          <a:xfrm>
            <a:off x="0" y="260648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Hädavajalikud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võrguturbe lisavahendid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46565" name="Text Box 5"/>
          <p:cNvSpPr txBox="1">
            <a:spLocks noChangeArrowheads="1"/>
          </p:cNvSpPr>
          <p:nvPr/>
        </p:nvSpPr>
        <p:spPr bwMode="auto">
          <a:xfrm>
            <a:off x="304800" y="5638800"/>
            <a:ext cx="82296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TLS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(SSL) vajab autentimisfaasis reeglina lisateavet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068960"/>
            <a:ext cx="8820472" cy="4086200"/>
          </a:xfrm>
        </p:spPr>
        <p:txBody>
          <a:bodyPr>
            <a:normAutofit fontScale="92500" lnSpcReduction="10000"/>
          </a:bodyPr>
          <a:lstStyle/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Laias laastus kolm põlvkonda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WEP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– vead </a:t>
            </a:r>
            <a:r>
              <a:rPr lang="et-EE" sz="2800" dirty="0" err="1" smtClean="0">
                <a:solidFill>
                  <a:schemeClr val="tx1"/>
                </a:solidFill>
                <a:latin typeface="Arial" charset="0"/>
              </a:rPr>
              <a:t>krüptopotrokollis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, ammu lahti murtud, lisaks nõrk jadašiffer RC4. Kaasajal murtakse lahti loetud minutitega (2-10 min)</a:t>
            </a: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WPA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- 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tugevam kaitse, kuid puuduste tõttu </a:t>
            </a:r>
            <a:r>
              <a:rPr lang="et-EE" sz="2800" dirty="0" err="1" smtClean="0">
                <a:solidFill>
                  <a:schemeClr val="tx1"/>
                </a:solidFill>
                <a:latin typeface="Arial" charset="0"/>
              </a:rPr>
              <a:t>krõptoprokolols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loetakse praktikas turvaliseks alles 33-märgi pikkusest </a:t>
            </a:r>
            <a:r>
              <a:rPr lang="et-EE" sz="2800" dirty="0" err="1" smtClean="0">
                <a:solidFill>
                  <a:schemeClr val="tx1"/>
                </a:solidFill>
                <a:latin typeface="Arial" charset="0"/>
              </a:rPr>
              <a:t>paroiolist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(ebamugav)</a:t>
            </a: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609600" indent="-609600" algn="l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WPA2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-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tugevam ja parem </a:t>
            </a:r>
            <a:r>
              <a:rPr lang="et-EE" sz="2800" dirty="0" err="1" smtClean="0">
                <a:solidFill>
                  <a:schemeClr val="tx1"/>
                </a:solidFill>
                <a:latin typeface="Arial" charset="0"/>
              </a:rPr>
              <a:t>krüpto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Kaasajal praktiliselt ainuvõimalik lahendus</a:t>
            </a:r>
            <a:endParaRPr lang="en-US" sz="2800" b="1" dirty="0" smtClean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346563" name="Rectangle 3"/>
          <p:cNvSpPr>
            <a:spLocks noChangeArrowheads="1"/>
          </p:cNvSpPr>
          <p:nvPr/>
        </p:nvSpPr>
        <p:spPr bwMode="auto">
          <a:xfrm>
            <a:off x="228600" y="0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WiFi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turve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46565" name="Text Box 5"/>
          <p:cNvSpPr txBox="1">
            <a:spLocks noChangeArrowheads="1"/>
          </p:cNvSpPr>
          <p:nvPr/>
        </p:nvSpPr>
        <p:spPr bwMode="auto">
          <a:xfrm>
            <a:off x="395536" y="692696"/>
            <a:ext cx="82296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err="1" smtClean="0">
                <a:solidFill>
                  <a:srgbClr val="0070C0"/>
                </a:solidFill>
                <a:latin typeface="Arial" charset="0"/>
              </a:rPr>
              <a:t>WiFi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– masslevinud raadiokohtvõrgu protokoll,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algne alusstandardstandardile IEEE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802.11.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Hiljem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 mitmed korrad täiustatud.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Tagab (korralikul </a:t>
            </a:r>
            <a:r>
              <a:rPr lang="et-EE" sz="2800" b="1" dirty="0" err="1" smtClean="0">
                <a:solidFill>
                  <a:srgbClr val="0070C0"/>
                </a:solidFill>
                <a:latin typeface="Arial" charset="0"/>
              </a:rPr>
              <a:t>konfigueerimisel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 krüpteeritud turvalise side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36104" y="260648"/>
            <a:ext cx="8807896" cy="54868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SABSA kihid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pic>
        <p:nvPicPr>
          <p:cNvPr id="2050" name="Picture 2" descr="C:\sabsa\sabsa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748464" cy="6029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36104" y="260648"/>
            <a:ext cx="8807896" cy="54868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SABSA aspektid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67544" y="1412776"/>
            <a:ext cx="8496944" cy="43704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58775" indent="-358775" eaLnBrk="0" hangingPunct="0">
              <a:spcBef>
                <a:spcPts val="1200"/>
              </a:spcBef>
            </a:pPr>
            <a:r>
              <a:rPr lang="et-EE" sz="2600" dirty="0" smtClean="0">
                <a:latin typeface="Arial" charset="0"/>
              </a:rPr>
              <a:t>SABSA aspekte on kuus: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mis </a:t>
            </a:r>
            <a:r>
              <a:rPr lang="et-EE" sz="2600" dirty="0" smtClean="0">
                <a:latin typeface="Arial" charset="0"/>
              </a:rPr>
              <a:t>ehk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varad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what</a:t>
            </a:r>
            <a:r>
              <a:rPr lang="et-EE" sz="2600" i="1" dirty="0" smtClean="0">
                <a:latin typeface="Arial" charset="0"/>
              </a:rPr>
              <a:t>, </a:t>
            </a:r>
            <a:r>
              <a:rPr lang="et-EE" sz="2600" i="1" dirty="0" err="1" smtClean="0">
                <a:latin typeface="Arial" charset="0"/>
              </a:rPr>
              <a:t>assets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miks </a:t>
            </a:r>
            <a:r>
              <a:rPr lang="et-EE" sz="2600" dirty="0" smtClean="0">
                <a:latin typeface="Arial" charset="0"/>
              </a:rPr>
              <a:t>ehk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motivatsioon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why</a:t>
            </a:r>
            <a:r>
              <a:rPr lang="et-EE" sz="2600" i="1" dirty="0" smtClean="0">
                <a:latin typeface="Arial" charset="0"/>
              </a:rPr>
              <a:t>, </a:t>
            </a:r>
            <a:r>
              <a:rPr lang="et-EE" sz="2600" i="1" dirty="0" err="1" smtClean="0">
                <a:latin typeface="Arial" charset="0"/>
              </a:rPr>
              <a:t>motivation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protsess </a:t>
            </a:r>
            <a:r>
              <a:rPr lang="et-EE" sz="2600" dirty="0" smtClean="0">
                <a:latin typeface="Arial" charset="0"/>
              </a:rPr>
              <a:t>ehk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kuidas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how</a:t>
            </a:r>
            <a:r>
              <a:rPr lang="et-EE" sz="2600" i="1" dirty="0" smtClean="0">
                <a:latin typeface="Arial" charset="0"/>
              </a:rPr>
              <a:t>, </a:t>
            </a:r>
            <a:r>
              <a:rPr lang="et-EE" sz="2600" i="1" dirty="0" err="1" smtClean="0">
                <a:latin typeface="Arial" charset="0"/>
              </a:rPr>
              <a:t>process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kes </a:t>
            </a:r>
            <a:r>
              <a:rPr lang="et-EE" sz="2600" dirty="0" smtClean="0">
                <a:latin typeface="Arial" charset="0"/>
              </a:rPr>
              <a:t>ehk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inimesed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who</a:t>
            </a:r>
            <a:r>
              <a:rPr lang="et-EE" sz="2600" i="1" dirty="0" smtClean="0">
                <a:latin typeface="Arial" charset="0"/>
              </a:rPr>
              <a:t>, </a:t>
            </a:r>
            <a:r>
              <a:rPr lang="et-EE" sz="2600" i="1" dirty="0" err="1" smtClean="0">
                <a:latin typeface="Arial" charset="0"/>
              </a:rPr>
              <a:t>people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kus </a:t>
            </a:r>
            <a:r>
              <a:rPr lang="et-EE" sz="2600" dirty="0" smtClean="0">
                <a:latin typeface="Arial" charset="0"/>
              </a:rPr>
              <a:t>ehk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koht/kohad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where</a:t>
            </a:r>
            <a:r>
              <a:rPr lang="et-EE" sz="2600" i="1" dirty="0" smtClean="0">
                <a:latin typeface="Arial" charset="0"/>
              </a:rPr>
              <a:t>, </a:t>
            </a:r>
            <a:r>
              <a:rPr lang="et-EE" sz="2600" i="1" dirty="0" err="1" smtClean="0">
                <a:latin typeface="Arial" charset="0"/>
              </a:rPr>
              <a:t>location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millal </a:t>
            </a:r>
            <a:r>
              <a:rPr lang="et-EE" sz="2600" dirty="0" smtClean="0">
                <a:latin typeface="Arial" charset="0"/>
              </a:rPr>
              <a:t>ehk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aeg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err="1" smtClean="0">
                <a:latin typeface="Arial" charset="0"/>
              </a:rPr>
              <a:t>when</a:t>
            </a:r>
            <a:r>
              <a:rPr lang="et-EE" sz="2600" i="1" dirty="0" smtClean="0">
                <a:latin typeface="Arial" charset="0"/>
              </a:rPr>
              <a:t>, </a:t>
            </a:r>
            <a:r>
              <a:rPr lang="et-EE" sz="2600" i="1" dirty="0" err="1" smtClean="0">
                <a:latin typeface="Arial" charset="0"/>
              </a:rPr>
              <a:t>time</a:t>
            </a:r>
            <a:r>
              <a:rPr lang="et-EE" sz="2600" dirty="0" smtClean="0">
                <a:latin typeface="Arial" charset="0"/>
              </a:rPr>
              <a:t>)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endParaRPr lang="et-EE" sz="2600" dirty="0" smtClean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36104" y="836712"/>
            <a:ext cx="8807896" cy="54868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SABSA klassikaline maatriks ehk kihid ja aspektid üheskoos 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340768"/>
            <a:ext cx="7056784" cy="513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534400" cy="10668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Andmebaaside turbe lähtekohad, II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552" y="1017588"/>
            <a:ext cx="8604448" cy="545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tagada andmete terviklus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st suuta kõikide andmete korral tuvastada nende sisestajat ning veenduma, et andmeid ei oleks hiljem muudetud.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Vahel tuleb tuvastada ka sisetus- ja muutmisajad ning kõik eelnevad muutjad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Andmebaasil on  reeglina suur hulk kasutajaid</a:t>
            </a:r>
            <a:r>
              <a:rPr lang="et-EE" sz="2800" dirty="0">
                <a:latin typeface="Arial" charset="0"/>
              </a:rPr>
              <a:t>, millest reeglina mitmetel on samade andmete kirjutamisõigus</a:t>
            </a:r>
          </a:p>
          <a:p>
            <a:pPr marL="457200" indent="-457200">
              <a:spcBef>
                <a:spcPct val="50000"/>
              </a:spcBef>
            </a:pPr>
            <a:endParaRPr lang="en-GB" sz="2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6632"/>
            <a:ext cx="8915400" cy="9906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Lihtsaim turbe realiseerimine: rakendustarkvara-põhine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2971800"/>
          </a:xfrm>
        </p:spPr>
        <p:txBody>
          <a:bodyPr/>
          <a:lstStyle/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Kasutajate, andmete muutmise jm üle arvestus käib rakendustarkvarapõhiselt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Iga kasutaja autenditakse süsteemis, nt kasutajanime ja parooli põhjal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Andmebaas ise asub serverarvutis, kuhu on ligipääs vaid süsteemihalduritel</a:t>
            </a:r>
            <a:endParaRPr lang="en-US" sz="26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7544" y="3976688"/>
            <a:ext cx="8524056" cy="24929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Oluline puudus: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andmebaas on serverarvutil avatud kujul ja süsteemiadministraator saab kõike märkamatult lugeda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muuta. </a:t>
            </a:r>
            <a:r>
              <a:rPr lang="et-EE" sz="2600" dirty="0" smtClean="0">
                <a:latin typeface="Arial" charset="0"/>
              </a:rPr>
              <a:t>Teatud määral aitab siin administraatorirollide lahutamine, kuid vaid teatud määral.</a:t>
            </a:r>
            <a:r>
              <a:rPr lang="et-EE" sz="26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Siiki on see ka sel juhul oluliste andmete korral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liialt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suur riskide koondamine ühte punkti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Kogu andmebaasi terviklus</a:t>
            </a:r>
            <a:endParaRPr lang="en-GB" sz="36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3568" y="3501008"/>
            <a:ext cx="7927032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t-EE" sz="2800" dirty="0" smtClean="0">
                <a:latin typeface="Arial" charset="0"/>
              </a:rPr>
              <a:t>Jääb võimalus kustutada volitamatult ära terveid kirjeid nii, et sellest mingeid jälgi järi ei jää</a:t>
            </a:r>
          </a:p>
          <a:p>
            <a:pPr>
              <a:spcBef>
                <a:spcPts val="18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 ei saa anda negatiivsetele päringutele tõestusväärtust, kuigi äripool vahel seda tahab</a:t>
            </a:r>
            <a:endParaRPr lang="et-EE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293316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772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Julm reaalsus: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kui me varustame andmebaasi iga kirje (välja) digiallkirjaga, tagab see kirje (välja) tervikluse, kuid ei taga andmebaasi kui terviku terviklust</a:t>
            </a:r>
            <a:endParaRPr lang="et-EE" sz="2800" b="1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6" name="Rectangle 2"/>
          <p:cNvSpPr>
            <a:spLocks noChangeArrowheads="1"/>
          </p:cNvSpPr>
          <p:nvPr/>
        </p:nvSpPr>
        <p:spPr bwMode="auto">
          <a:xfrm>
            <a:off x="0" y="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t-EE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Terviklus </a:t>
            </a:r>
            <a:r>
              <a:rPr lang="et-EE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versus</a:t>
            </a:r>
            <a:r>
              <a:rPr lang="et-E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jälitatavus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85153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7"/>
            </a:pPr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pPr marL="539750" indent="-360363"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Terviklus</a:t>
            </a:r>
            <a:r>
              <a:rPr lang="et-EE" sz="2600" b="1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intergrity</a:t>
            </a:r>
            <a:r>
              <a:rPr lang="et-EE" sz="2600" dirty="0" smtClean="0">
                <a:latin typeface="Arial" charset="0"/>
              </a:rPr>
              <a:t>) tähendab, et me peame usaldusväärselt kindlaks määrama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andmete allika </a:t>
            </a:r>
            <a:r>
              <a:rPr lang="et-EE" sz="2600" dirty="0" smtClean="0">
                <a:latin typeface="Arial" charset="0"/>
              </a:rPr>
              <a:t>(looja, loomisaja jms) </a:t>
            </a:r>
            <a:endParaRPr lang="et-EE" sz="2600" b="1" dirty="0">
              <a:latin typeface="Arial" charset="0"/>
            </a:endParaRPr>
          </a:p>
          <a:p>
            <a:pPr marL="539750" indent="-360363"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Jälitatavus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accountability</a:t>
            </a:r>
            <a:r>
              <a:rPr lang="et-EE" sz="2600" dirty="0" smtClean="0">
                <a:latin typeface="Arial" charset="0"/>
              </a:rPr>
              <a:t>) tähendab, et me peame teadma teatud andmeüksuse (kirje, välja)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kogu ajalugu</a:t>
            </a:r>
            <a:r>
              <a:rPr lang="et-EE" sz="2600" dirty="0" smtClean="0">
                <a:latin typeface="Arial" charset="0"/>
              </a:rPr>
              <a:t> – tema loojaid/muutjaid ja muutmisaegu</a:t>
            </a:r>
            <a:endParaRPr lang="et-EE" sz="2600" dirty="0">
              <a:latin typeface="Arial" charset="0"/>
            </a:endParaRPr>
          </a:p>
        </p:txBody>
      </p:sp>
      <p:sp>
        <p:nvSpPr>
          <p:cNvPr id="1291268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8300095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Kui andmebaasis on lubatud eelnevalt sinna kantud andmete muutmine, siis on tavaliselt hädavajalik tagada tervikluse asemel jälitatavus </a:t>
            </a:r>
            <a:r>
              <a:rPr lang="et-EE" sz="2800" dirty="0" smtClean="0">
                <a:latin typeface="Arial" charset="0"/>
              </a:rPr>
              <a:t>– seda võib pidada tervikluse laiemaks käsitluseks dünaamiliste andmete korral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823913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 kui terviku tervikluse tagamine</a:t>
            </a:r>
            <a:endParaRPr lang="en-GB" sz="36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95536" y="3010793"/>
            <a:ext cx="85344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000" b="1" dirty="0">
              <a:latin typeface="Arial" charset="0"/>
            </a:endParaRPr>
          </a:p>
          <a:p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Seda on võimalik teha  krüptoräside ahelatega – järgmine kanne sisaldab eelmise kande räsi. </a:t>
            </a:r>
            <a:r>
              <a:rPr lang="et-EE" sz="2800" dirty="0" smtClean="0">
                <a:latin typeface="Arial" charset="0"/>
              </a:rPr>
              <a:t>Nii moodustub nn lokaalne ajatempel. Nii talitatakse näiteks tõestusväärtuslike logidega</a:t>
            </a:r>
          </a:p>
          <a:p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Sel juhul ei tohi andmebaasi kandeid kustutada </a:t>
            </a:r>
            <a:r>
              <a:rPr lang="et-EE" sz="2800" dirty="0" smtClean="0">
                <a:latin typeface="Arial" charset="0"/>
              </a:rPr>
              <a:t>– kustutamise korral pole ju teada, millised andmed kustutati ja negatiivsetele päringutele ei saa säilitada tõestusväärtust</a:t>
            </a:r>
            <a:endParaRPr lang="et-EE" sz="2800" u="sng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67544" y="1052736"/>
            <a:ext cx="81534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Lahendus: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lisaks andmete varustamise digiallkirjadega peame me andmebaasi kanmed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siduma üksteisega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kannete lisamise järjekorras</a:t>
            </a:r>
            <a:endParaRPr lang="sv-SE" sz="2800" b="1" u="sng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7630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 kannete räsiaheldamise turvaomadused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6238" indent="-376238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Eelised: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Iga (volitamata) kustutamine baasist on hiljem tuvastatav (räsiahel ei verifitseeru)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Me saame anda andmebaasi negatiivsetele päringutele tõestusväärtuse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Andmebaasi kannete endite terviklus on tavaliselt kaistud digisignatuuridega (digiallkirjadega)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50000"/>
              </a:spcBef>
              <a:buClr>
                <a:schemeClr val="tx1"/>
              </a:buClr>
              <a:buSzPct val="95000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Puudused:</a:t>
            </a:r>
            <a:r>
              <a:rPr lang="et-EE" sz="2600" u="sng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et-EE" sz="2600" u="sng" dirty="0">
              <a:solidFill>
                <a:schemeClr val="folHlink"/>
              </a:solidFill>
              <a:latin typeface="Arial" charset="0"/>
            </a:endParaRPr>
          </a:p>
          <a:p>
            <a:pPr marL="376238" indent="-376238">
              <a:spcBef>
                <a:spcPct val="5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Vajab räsiahelate moodustamist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regulaarseid kontrolle</a:t>
            </a:r>
            <a:r>
              <a:rPr lang="et-EE" sz="2600" dirty="0" smtClean="0">
                <a:latin typeface="Arial" charset="0"/>
              </a:rPr>
              <a:t>, samuti taastemeetmeid juhuks, kui räsiahelad ei verifitseeru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36104" y="260648"/>
            <a:ext cx="8807896" cy="54868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Mis on SABSA?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23528" y="3257014"/>
            <a:ext cx="8496944" cy="36009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SABSA</a:t>
            </a:r>
            <a:r>
              <a:rPr lang="et-EE" sz="2600" dirty="0" smtClean="0">
                <a:latin typeface="Arial" charset="0"/>
              </a:rPr>
              <a:t> = 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Sherwood Applied Business Security Architecture</a:t>
            </a:r>
            <a:endParaRPr lang="et-EE" sz="2600" b="1" dirty="0" smtClean="0">
              <a:solidFill>
                <a:srgbClr val="0070C0"/>
              </a:solidFill>
              <a:latin typeface="Arial" charset="0"/>
            </a:endParaRP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SABSA eripäraks on see, et lähtutakse ärinõuete analüüsist, kus turvalisusel või seda tagavatel meetoditel on mingi kindel roll</a:t>
            </a:r>
          </a:p>
          <a:p>
            <a:pPr marL="358775" indent="-358775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SABSA on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kihiline mudel </a:t>
            </a:r>
            <a:r>
              <a:rPr lang="et-EE" sz="2600" dirty="0" smtClean="0">
                <a:latin typeface="Arial" charset="0"/>
              </a:rPr>
              <a:t>– sisaldab kuus kihti, igas kihis tehakse läbi asi kuuest erinevast aspektist vaadates</a:t>
            </a:r>
            <a:endParaRPr lang="en-GB" sz="2600" dirty="0">
              <a:latin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79512" y="908720"/>
            <a:ext cx="8686800" cy="209288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SABSA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on metodoloogia ja raamistik ettevõtte infoturbe arhitektuuri ja teenuse halduse kirjeldamisel. </a:t>
            </a:r>
            <a:r>
              <a:rPr lang="et-EE" sz="2600" dirty="0" smtClean="0">
                <a:latin typeface="Arial" charset="0"/>
              </a:rPr>
              <a:t>On väga sarnane </a:t>
            </a:r>
            <a:r>
              <a:rPr lang="et-EE" sz="2600" dirty="0" err="1" smtClean="0">
                <a:latin typeface="Arial" charset="0"/>
              </a:rPr>
              <a:t>Zachmani</a:t>
            </a:r>
            <a:r>
              <a:rPr lang="et-EE" sz="2600" dirty="0" smtClean="0">
                <a:latin typeface="Arial" charset="0"/>
              </a:rPr>
              <a:t> 6x6 maatriks-raamistikuga, kuigi on ajalooliselt välja arendatud sellest sõltumatult</a:t>
            </a:r>
            <a:endParaRPr lang="et-EE" sz="26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1617</Words>
  <Application>Microsoft Office PowerPoint</Application>
  <PresentationFormat>On-screen Show (4:3)</PresentationFormat>
  <Paragraphs>189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Võrguturbe alused. Turvaraamistik SABSA </vt:lpstr>
      <vt:lpstr>Andmebaaside turve – lähtekohad, I</vt:lpstr>
      <vt:lpstr>Andmebaaside turbe lähtekohad, II</vt:lpstr>
      <vt:lpstr>Lihtsaim turbe realiseerimine: rakendustarkvara-põhine</vt:lpstr>
      <vt:lpstr>Kogu andmebaasi terviklus</vt:lpstr>
      <vt:lpstr>Slide 6</vt:lpstr>
      <vt:lpstr>Andmebaasi kui terviku tervikluse tagamine</vt:lpstr>
      <vt:lpstr>Andmebaasi kannete räsiaheldamise turvaomadused</vt:lpstr>
      <vt:lpstr>Mis on SABSA?</vt:lpstr>
      <vt:lpstr>SABSA kihid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SABSA kihid</vt:lpstr>
      <vt:lpstr>SABSA aspektid</vt:lpstr>
      <vt:lpstr>SABSA klassikaline maatriks ehk kihid ja aspektid üheskoos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59</cp:revision>
  <dcterms:created xsi:type="dcterms:W3CDTF">2016-08-30T18:22:58Z</dcterms:created>
  <dcterms:modified xsi:type="dcterms:W3CDTF">2018-05-03T14:51:05Z</dcterms:modified>
</cp:coreProperties>
</file>