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3"/>
  </p:notesMasterIdLst>
  <p:sldIdLst>
    <p:sldId id="258" r:id="rId2"/>
    <p:sldId id="427" r:id="rId3"/>
    <p:sldId id="429" r:id="rId4"/>
    <p:sldId id="428" r:id="rId5"/>
    <p:sldId id="430" r:id="rId6"/>
    <p:sldId id="412" r:id="rId7"/>
    <p:sldId id="521" r:id="rId8"/>
    <p:sldId id="522" r:id="rId9"/>
    <p:sldId id="523" r:id="rId10"/>
    <p:sldId id="524" r:id="rId11"/>
    <p:sldId id="431" r:id="rId12"/>
    <p:sldId id="434" r:id="rId13"/>
    <p:sldId id="435" r:id="rId14"/>
    <p:sldId id="436" r:id="rId15"/>
    <p:sldId id="437" r:id="rId16"/>
    <p:sldId id="438" r:id="rId17"/>
    <p:sldId id="439" r:id="rId18"/>
    <p:sldId id="440" r:id="rId19"/>
    <p:sldId id="441" r:id="rId20"/>
    <p:sldId id="442" r:id="rId21"/>
    <p:sldId id="443" r:id="rId22"/>
    <p:sldId id="444" r:id="rId23"/>
    <p:sldId id="445" r:id="rId24"/>
    <p:sldId id="446" r:id="rId25"/>
    <p:sldId id="447" r:id="rId26"/>
    <p:sldId id="448" r:id="rId27"/>
    <p:sldId id="449" r:id="rId28"/>
    <p:sldId id="450" r:id="rId29"/>
    <p:sldId id="451" r:id="rId30"/>
    <p:sldId id="452" r:id="rId31"/>
    <p:sldId id="453" r:id="rId32"/>
    <p:sldId id="454" r:id="rId33"/>
    <p:sldId id="455" r:id="rId34"/>
    <p:sldId id="456" r:id="rId35"/>
    <p:sldId id="457" r:id="rId36"/>
    <p:sldId id="458" r:id="rId37"/>
    <p:sldId id="459" r:id="rId38"/>
    <p:sldId id="460" r:id="rId39"/>
    <p:sldId id="461" r:id="rId40"/>
    <p:sldId id="463" r:id="rId41"/>
    <p:sldId id="464" r:id="rId42"/>
    <p:sldId id="465" r:id="rId43"/>
    <p:sldId id="466" r:id="rId44"/>
    <p:sldId id="467" r:id="rId45"/>
    <p:sldId id="468" r:id="rId46"/>
    <p:sldId id="469" r:id="rId47"/>
    <p:sldId id="470" r:id="rId48"/>
    <p:sldId id="471" r:id="rId49"/>
    <p:sldId id="472" r:id="rId50"/>
    <p:sldId id="473" r:id="rId51"/>
    <p:sldId id="474" r:id="rId52"/>
    <p:sldId id="477" r:id="rId53"/>
    <p:sldId id="478" r:id="rId54"/>
    <p:sldId id="479" r:id="rId55"/>
    <p:sldId id="480" r:id="rId56"/>
    <p:sldId id="481" r:id="rId57"/>
    <p:sldId id="488" r:id="rId58"/>
    <p:sldId id="489" r:id="rId59"/>
    <p:sldId id="490" r:id="rId60"/>
    <p:sldId id="491" r:id="rId61"/>
    <p:sldId id="492" r:id="rId62"/>
    <p:sldId id="493" r:id="rId63"/>
    <p:sldId id="494" r:id="rId64"/>
    <p:sldId id="495" r:id="rId65"/>
    <p:sldId id="496" r:id="rId66"/>
    <p:sldId id="503" r:id="rId67"/>
    <p:sldId id="508" r:id="rId68"/>
    <p:sldId id="509" r:id="rId69"/>
    <p:sldId id="518" r:id="rId70"/>
    <p:sldId id="519" r:id="rId71"/>
    <p:sldId id="520" r:id="rId72"/>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2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9B386D-6AFA-4EEC-9DBA-580FFEFB8CBB}" type="datetimeFigureOut">
              <a:rPr lang="et-EE" smtClean="0"/>
              <a:pPr/>
              <a:t>10.05.2018</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9CCD8-E302-484D-B3E8-D35B2CBE1DEE}" type="slidenum">
              <a:rPr lang="et-EE" smtClean="0"/>
              <a:pPr/>
              <a:t>‹#›</a:t>
            </a:fld>
            <a:endParaRPr lang="et-E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3A76D91-69C5-4422-995B-EB7872F7E4D2}" type="slidenum">
              <a:rPr lang="en-GB" smtClean="0"/>
              <a:pPr/>
              <a:t>2</a:t>
            </a:fld>
            <a:endParaRPr lang="en-GB" smtClean="0"/>
          </a:p>
        </p:txBody>
      </p:sp>
      <p:sp>
        <p:nvSpPr>
          <p:cNvPr id="61443" name="Rectangle 2"/>
          <p:cNvSpPr>
            <a:spLocks noGrp="1" noRot="1" noChangeAspect="1" noChangeArrowheads="1" noTextEdit="1"/>
          </p:cNvSpPr>
          <p:nvPr>
            <p:ph type="sldImg"/>
          </p:nvPr>
        </p:nvSpPr>
        <p:spPr>
          <a:solidFill>
            <a:srgbClr val="FFFFFF"/>
          </a:solidFill>
          <a:ln/>
        </p:spPr>
      </p:sp>
      <p:sp>
        <p:nvSpPr>
          <p:cNvPr id="614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11</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12</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13</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14</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15</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16</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17</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18</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19</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20</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1EDB04BD-AC0F-4353-8732-8085D12B24DB}" type="slidenum">
              <a:rPr lang="en-GB" smtClean="0"/>
              <a:pPr/>
              <a:t>3</a:t>
            </a:fld>
            <a:endParaRPr lang="en-GB" smtClean="0"/>
          </a:p>
        </p:txBody>
      </p:sp>
      <p:sp>
        <p:nvSpPr>
          <p:cNvPr id="62467" name="Rectangle 2"/>
          <p:cNvSpPr>
            <a:spLocks noGrp="1" noRot="1" noChangeAspect="1" noChangeArrowheads="1" noTextEdit="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21</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22</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23</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24</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25</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26</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27</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28</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29</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30</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1EDB04BD-AC0F-4353-8732-8085D12B24DB}" type="slidenum">
              <a:rPr lang="en-GB" smtClean="0"/>
              <a:pPr/>
              <a:t>4</a:t>
            </a:fld>
            <a:endParaRPr lang="en-GB" smtClean="0"/>
          </a:p>
        </p:txBody>
      </p:sp>
      <p:sp>
        <p:nvSpPr>
          <p:cNvPr id="62467" name="Rectangle 2"/>
          <p:cNvSpPr>
            <a:spLocks noGrp="1" noRot="1" noChangeAspect="1" noChangeArrowheads="1" noTextEdit="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01D1B74-3059-4460-9F61-80CDB721BEA0}" type="slidenum">
              <a:rPr lang="en-GB" smtClean="0">
                <a:latin typeface="Times New Roman" pitchFamily="18" charset="0"/>
              </a:rPr>
              <a:pPr/>
              <a:t>31</a:t>
            </a:fld>
            <a:endParaRPr lang="en-GB" dirty="0" smtClean="0">
              <a:latin typeface="Times New Roman" pitchFamily="18" charset="0"/>
            </a:endParaRPr>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32</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33</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34</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35</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36</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37</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38</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39</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40</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1EDB04BD-AC0F-4353-8732-8085D12B24DB}" type="slidenum">
              <a:rPr lang="en-GB" smtClean="0"/>
              <a:pPr/>
              <a:t>5</a:t>
            </a:fld>
            <a:endParaRPr lang="en-GB" smtClean="0"/>
          </a:p>
        </p:txBody>
      </p:sp>
      <p:sp>
        <p:nvSpPr>
          <p:cNvPr id="62467" name="Rectangle 2"/>
          <p:cNvSpPr>
            <a:spLocks noGrp="1" noRot="1" noChangeAspect="1" noChangeArrowheads="1" noTextEdit="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41</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42</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43</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44</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45</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46</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47</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48</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49</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50</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ABA4DD00-DF06-4F23-A3C6-624C798612F3}" type="slidenum">
              <a:rPr lang="en-GB" sz="1200"/>
              <a:pPr algn="r"/>
              <a:t>6</a:t>
            </a:fld>
            <a:endParaRPr lang="en-GB" sz="1200"/>
          </a:p>
        </p:txBody>
      </p:sp>
      <p:sp>
        <p:nvSpPr>
          <p:cNvPr id="46083" name="Rectangle 2"/>
          <p:cNvSpPr>
            <a:spLocks noGrp="1" noRot="1" noChangeAspect="1" noChangeArrowheads="1" noTextEdit="1"/>
          </p:cNvSpPr>
          <p:nvPr>
            <p:ph type="sldImg"/>
          </p:nvPr>
        </p:nvSpPr>
        <p:spPr>
          <a:solidFill>
            <a:srgbClr val="FFFFFF"/>
          </a:solidFill>
          <a:ln/>
        </p:spPr>
      </p:sp>
      <p:sp>
        <p:nvSpPr>
          <p:cNvPr id="460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51</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52</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53</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54</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55</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56</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57</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58</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59</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60</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73AB975E-5685-4EE0-8F74-B0BD4C17D036}" type="slidenum">
              <a:rPr lang="en-GB" sz="1200"/>
              <a:pPr algn="r"/>
              <a:t>7</a:t>
            </a:fld>
            <a:endParaRPr lang="en-GB" sz="120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61</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62</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63</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64</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65</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66</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67</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68</a:t>
            </a:fld>
            <a:endParaRPr lang="en-GB" dirty="0"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dirty="0"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02B4C1D-5C88-4144-976E-FA30883B40EF}" type="slidenum">
              <a:rPr lang="en-GB" smtClean="0"/>
              <a:pPr/>
              <a:t>69</a:t>
            </a:fld>
            <a:endParaRPr lang="en-GB" smtClean="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t-EE"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7AEF16F-0021-4367-89BF-81AA8AC0A384}" type="slidenum">
              <a:rPr lang="en-GB" sz="1200"/>
              <a:pPr algn="r"/>
              <a:t>70</a:t>
            </a:fld>
            <a:endParaRPr lang="en-GB"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BEBA109C-04FE-4C6E-9339-0C467CB9BB18}" type="slidenum">
              <a:rPr lang="en-GB" sz="1200"/>
              <a:pPr algn="r"/>
              <a:t>8</a:t>
            </a:fld>
            <a:endParaRPr lang="en-GB" sz="1200"/>
          </a:p>
        </p:txBody>
      </p:sp>
      <p:sp>
        <p:nvSpPr>
          <p:cNvPr id="45059" name="Rectangle 2"/>
          <p:cNvSpPr>
            <a:spLocks noGrp="1" noRot="1" noChangeAspect="1" noChangeArrowheads="1" noTextEdit="1"/>
          </p:cNvSpPr>
          <p:nvPr>
            <p:ph type="sldImg"/>
          </p:nvPr>
        </p:nvSpPr>
        <p:spPr>
          <a:solidFill>
            <a:srgbClr val="FFFFFF"/>
          </a:solidFill>
          <a:ln/>
        </p:spPr>
      </p:sp>
      <p:sp>
        <p:nvSpPr>
          <p:cNvPr id="450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2F6E0097-F908-48B9-8809-4CA46F22DFBC}" type="slidenum">
              <a:rPr lang="en-GB" sz="1200"/>
              <a:pPr algn="r"/>
              <a:t>71</a:t>
            </a:fld>
            <a:endParaRPr lang="en-GB"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5CF4D1DC-1F7F-4DA3-AEB8-A58EC45A389F}" type="slidenum">
              <a:rPr lang="en-GB" sz="1200"/>
              <a:pPr algn="r"/>
              <a:t>9</a:t>
            </a:fld>
            <a:endParaRPr lang="en-GB" sz="1200"/>
          </a:p>
        </p:txBody>
      </p:sp>
      <p:sp>
        <p:nvSpPr>
          <p:cNvPr id="46083" name="Rectangle 2"/>
          <p:cNvSpPr>
            <a:spLocks noGrp="1" noRot="1" noChangeAspect="1" noChangeArrowheads="1" noTextEdit="1"/>
          </p:cNvSpPr>
          <p:nvPr>
            <p:ph type="sldImg"/>
          </p:nvPr>
        </p:nvSpPr>
        <p:spPr>
          <a:solidFill>
            <a:srgbClr val="FFFFFF"/>
          </a:solidFill>
          <a:ln/>
        </p:spPr>
      </p:sp>
      <p:sp>
        <p:nvSpPr>
          <p:cNvPr id="460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7C76ADD0-5CCF-4577-8F46-B8D15CB1D8C4}" type="slidenum">
              <a:rPr lang="en-GB" sz="1200"/>
              <a:pPr algn="r"/>
              <a:t>10</a:t>
            </a:fld>
            <a:endParaRPr lang="en-GB" sz="1200"/>
          </a:p>
        </p:txBody>
      </p:sp>
      <p:sp>
        <p:nvSpPr>
          <p:cNvPr id="47107" name="Rectangle 2"/>
          <p:cNvSpPr>
            <a:spLocks noGrp="1" noRot="1" noChangeAspect="1" noChangeArrowheads="1" noTextEdit="1"/>
          </p:cNvSpPr>
          <p:nvPr>
            <p:ph type="sldImg"/>
          </p:nvPr>
        </p:nvSpPr>
        <p:spPr>
          <a:solidFill>
            <a:srgbClr val="FFFFFF"/>
          </a:solidFill>
          <a:ln/>
        </p:spPr>
      </p:sp>
      <p:sp>
        <p:nvSpPr>
          <p:cNvPr id="4710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EFD07-1909-427F-B79F-3ACAA176049B}" type="datetimeFigureOut">
              <a:rPr lang="et-EE" smtClean="0"/>
              <a:pPr/>
              <a:t>10.05.2018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25F9402-9D77-42C8-B133-A6D3B9CB865A}" type="slidenum">
              <a:rPr lang="et-EE" smtClean="0"/>
              <a:pPr/>
              <a:t>‹#›</a:t>
            </a:fld>
            <a:endParaRPr lang="et-EE"/>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2EFD07-1909-427F-B79F-3ACAA176049B}" type="datetimeFigureOut">
              <a:rPr lang="et-EE" smtClean="0"/>
              <a:pPr/>
              <a:t>10.05.2018</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F9402-9D77-42C8-B133-A6D3B9CB865A}"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980728"/>
            <a:ext cx="7772400" cy="1470025"/>
          </a:xfrm>
        </p:spPr>
        <p:txBody>
          <a:bodyPr>
            <a:noAutofit/>
          </a:bodyPr>
          <a:lstStyle/>
          <a:p>
            <a:pPr algn="l"/>
            <a:r>
              <a:rPr lang="et-EE" b="1" dirty="0" smtClean="0">
                <a:solidFill>
                  <a:srgbClr val="C00000"/>
                </a:solidFill>
              </a:rPr>
              <a:t>Isikuandmete kaitse  </a:t>
            </a:r>
            <a:br>
              <a:rPr lang="et-EE" b="1" dirty="0" smtClean="0">
                <a:solidFill>
                  <a:srgbClr val="C00000"/>
                </a:solidFill>
              </a:rPr>
            </a:br>
            <a:r>
              <a:rPr lang="et-EE" sz="3200" b="1" dirty="0" smtClean="0">
                <a:solidFill>
                  <a:srgbClr val="C00000"/>
                </a:solidFill>
              </a:rPr>
              <a:t>alates 1981. ja 1995. aasta eurodirektiividest kuni 2016 vastuvõetud uue euromääruseni</a:t>
            </a:r>
            <a:endParaRPr lang="et-EE" sz="3200" b="1" dirty="0">
              <a:solidFill>
                <a:srgbClr val="C00000"/>
              </a:solidFill>
            </a:endParaRPr>
          </a:p>
        </p:txBody>
      </p:sp>
      <p:sp>
        <p:nvSpPr>
          <p:cNvPr id="3" name="Subtitle 2"/>
          <p:cNvSpPr>
            <a:spLocks noGrp="1"/>
          </p:cNvSpPr>
          <p:nvPr>
            <p:ph type="subTitle" idx="1"/>
          </p:nvPr>
        </p:nvSpPr>
        <p:spPr>
          <a:xfrm>
            <a:off x="611560" y="2276872"/>
            <a:ext cx="7560840" cy="4248472"/>
          </a:xfrm>
        </p:spPr>
        <p:txBody>
          <a:bodyPr>
            <a:normAutofit lnSpcReduction="10000"/>
          </a:bodyPr>
          <a:lstStyle/>
          <a:p>
            <a:pPr algn="l"/>
            <a:endParaRPr lang="et-EE" dirty="0" smtClean="0">
              <a:solidFill>
                <a:schemeClr val="tx1"/>
              </a:solidFill>
            </a:endParaRPr>
          </a:p>
          <a:p>
            <a:pPr algn="l"/>
            <a:endParaRPr lang="et-EE" dirty="0">
              <a:solidFill>
                <a:schemeClr val="tx1"/>
              </a:solidFill>
            </a:endParaRPr>
          </a:p>
          <a:p>
            <a:pPr algn="l"/>
            <a:r>
              <a:rPr lang="et-EE" sz="2600" i="1" dirty="0" smtClean="0">
                <a:solidFill>
                  <a:schemeClr val="tx1"/>
                </a:solidFill>
              </a:rPr>
              <a:t>ICM0018</a:t>
            </a:r>
          </a:p>
          <a:p>
            <a:pPr algn="l"/>
            <a:endParaRPr lang="et-EE" sz="2600" i="1" dirty="0" smtClean="0">
              <a:solidFill>
                <a:schemeClr val="tx1"/>
              </a:solidFill>
            </a:endParaRPr>
          </a:p>
          <a:p>
            <a:pPr algn="l"/>
            <a:r>
              <a:rPr lang="et-EE" sz="2600" b="1" i="1" dirty="0" smtClean="0">
                <a:solidFill>
                  <a:srgbClr val="0070C0"/>
                </a:solidFill>
              </a:rPr>
              <a:t>Küberturbe arhitektuur, loeng </a:t>
            </a:r>
            <a:r>
              <a:rPr lang="et-EE" sz="2600" b="1" i="1" dirty="0" smtClean="0">
                <a:solidFill>
                  <a:srgbClr val="0070C0"/>
                </a:solidFill>
              </a:rPr>
              <a:t>14</a:t>
            </a:r>
            <a:endParaRPr lang="et-EE" sz="2600" b="1" i="1" dirty="0">
              <a:solidFill>
                <a:srgbClr val="0070C0"/>
              </a:solidFill>
            </a:endParaRPr>
          </a:p>
          <a:p>
            <a:pPr algn="l"/>
            <a:endParaRPr lang="et-EE" sz="2600" i="1" dirty="0" smtClean="0">
              <a:solidFill>
                <a:schemeClr val="tx1"/>
              </a:solidFill>
            </a:endParaRPr>
          </a:p>
          <a:p>
            <a:pPr algn="l"/>
            <a:r>
              <a:rPr lang="et-EE" sz="2600" i="1" dirty="0" smtClean="0">
                <a:solidFill>
                  <a:schemeClr val="tx1"/>
                </a:solidFill>
              </a:rPr>
              <a:t>Valdo Praust</a:t>
            </a:r>
          </a:p>
          <a:p>
            <a:pPr algn="l"/>
            <a:endParaRPr lang="et-EE" sz="2600" i="1" dirty="0" smtClean="0">
              <a:solidFill>
                <a:schemeClr val="tx1"/>
              </a:solidFill>
            </a:endParaRPr>
          </a:p>
          <a:p>
            <a:pPr algn="l"/>
            <a:r>
              <a:rPr lang="et-EE" sz="2600" i="1" dirty="0" smtClean="0">
                <a:solidFill>
                  <a:schemeClr val="tx1"/>
                </a:solidFill>
              </a:rPr>
              <a:t>10</a:t>
            </a:r>
            <a:r>
              <a:rPr lang="et-EE" sz="2600" i="1" dirty="0" smtClean="0">
                <a:solidFill>
                  <a:schemeClr val="tx1"/>
                </a:solidFill>
              </a:rPr>
              <a:t>. </a:t>
            </a:r>
            <a:r>
              <a:rPr lang="et-EE" sz="2600" i="1" dirty="0" smtClean="0">
                <a:solidFill>
                  <a:schemeClr val="tx1"/>
                </a:solidFill>
              </a:rPr>
              <a:t>mai 2018</a:t>
            </a:r>
            <a:endParaRPr lang="et-EE" sz="2600" i="1" dirty="0">
              <a:solidFill>
                <a:schemeClr val="tx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9922" name="Rectangle 2"/>
          <p:cNvSpPr>
            <a:spLocks noGrp="1" noChangeArrowheads="1"/>
          </p:cNvSpPr>
          <p:nvPr>
            <p:ph type="title" idx="4294967295"/>
          </p:nvPr>
        </p:nvSpPr>
        <p:spPr>
          <a:xfrm>
            <a:off x="457200" y="0"/>
            <a:ext cx="8305800" cy="981075"/>
          </a:xfrm>
          <a:effectLst>
            <a:outerShdw dist="45791" dir="2021404" algn="ctr" rotWithShape="0">
              <a:schemeClr val="bg2"/>
            </a:outerShdw>
          </a:effectLst>
        </p:spPr>
        <p:txBody>
          <a:bodyPr>
            <a:normAutofit/>
          </a:bodyPr>
          <a:lstStyle/>
          <a:p>
            <a:pPr algn="l" eaLnBrk="1" hangingPunct="1">
              <a:defRPr/>
            </a:pPr>
            <a:r>
              <a:rPr lang="et-EE" sz="3600" b="1" dirty="0" smtClean="0">
                <a:solidFill>
                  <a:srgbClr val="C00000"/>
                </a:solidFill>
              </a:rPr>
              <a:t>Isikuandmete kaitse seadus</a:t>
            </a:r>
            <a:endParaRPr lang="et-EE" sz="3600" b="1" dirty="0" smtClean="0">
              <a:solidFill>
                <a:srgbClr val="C00000"/>
              </a:solidFill>
              <a:cs typeface="Times New Roman" pitchFamily="18" charset="0"/>
            </a:endParaRPr>
          </a:p>
        </p:txBody>
      </p:sp>
      <p:sp>
        <p:nvSpPr>
          <p:cNvPr id="14339" name="Text Box 3"/>
          <p:cNvSpPr txBox="1">
            <a:spLocks noChangeArrowheads="1"/>
          </p:cNvSpPr>
          <p:nvPr/>
        </p:nvSpPr>
        <p:spPr bwMode="auto">
          <a:xfrm>
            <a:off x="0" y="3962400"/>
            <a:ext cx="8534400" cy="519113"/>
          </a:xfrm>
          <a:prstGeom prst="rect">
            <a:avLst/>
          </a:prstGeom>
          <a:noFill/>
          <a:ln w="9525">
            <a:noFill/>
            <a:miter lim="800000"/>
            <a:headEnd/>
            <a:tailEnd/>
          </a:ln>
        </p:spPr>
        <p:txBody>
          <a:bodyPr>
            <a:spAutoFit/>
          </a:bodyPr>
          <a:lstStyle/>
          <a:p>
            <a:endParaRPr lang="et-EE" sz="2800" b="1">
              <a:latin typeface="Arial" pitchFamily="34" charset="0"/>
              <a:cs typeface="Times New Roman" pitchFamily="18" charset="0"/>
            </a:endParaRPr>
          </a:p>
        </p:txBody>
      </p:sp>
      <p:sp>
        <p:nvSpPr>
          <p:cNvPr id="14340" name="Text Box 4"/>
          <p:cNvSpPr txBox="1">
            <a:spLocks noChangeArrowheads="1"/>
          </p:cNvSpPr>
          <p:nvPr/>
        </p:nvSpPr>
        <p:spPr bwMode="auto">
          <a:xfrm>
            <a:off x="838200" y="990600"/>
            <a:ext cx="3505200" cy="51911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p:txBody>
      </p:sp>
      <p:sp>
        <p:nvSpPr>
          <p:cNvPr id="14341" name="Text Box 5"/>
          <p:cNvSpPr txBox="1">
            <a:spLocks noChangeArrowheads="1"/>
          </p:cNvSpPr>
          <p:nvPr/>
        </p:nvSpPr>
        <p:spPr bwMode="auto">
          <a:xfrm>
            <a:off x="533400" y="6276975"/>
            <a:ext cx="7620000" cy="116046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a:p>
            <a:pPr>
              <a:spcBef>
                <a:spcPct val="50000"/>
              </a:spcBef>
            </a:pPr>
            <a:endParaRPr lang="et-EE" sz="2800">
              <a:latin typeface="Arial" pitchFamily="34" charset="0"/>
            </a:endParaRPr>
          </a:p>
        </p:txBody>
      </p:sp>
      <p:sp>
        <p:nvSpPr>
          <p:cNvPr id="14342" name="Text Box 6"/>
          <p:cNvSpPr txBox="1">
            <a:spLocks noChangeArrowheads="1"/>
          </p:cNvSpPr>
          <p:nvPr/>
        </p:nvSpPr>
        <p:spPr bwMode="auto">
          <a:xfrm>
            <a:off x="611188" y="2565400"/>
            <a:ext cx="8229600" cy="4016484"/>
          </a:xfrm>
          <a:prstGeom prst="rect">
            <a:avLst/>
          </a:prstGeom>
          <a:noFill/>
          <a:ln w="9525">
            <a:noFill/>
            <a:miter lim="800000"/>
            <a:headEnd/>
            <a:tailEnd/>
          </a:ln>
        </p:spPr>
        <p:txBody>
          <a:bodyPr>
            <a:spAutoFit/>
          </a:bodyPr>
          <a:lstStyle/>
          <a:p>
            <a:pPr marL="174625" indent="-174625">
              <a:spcBef>
                <a:spcPct val="50000"/>
              </a:spcBef>
              <a:buFontTx/>
              <a:buChar char="•"/>
            </a:pPr>
            <a:r>
              <a:rPr lang="et-EE" sz="2400" dirty="0" smtClean="0">
                <a:latin typeface="Arial" pitchFamily="34" charset="0"/>
              </a:rPr>
              <a:t>Seadus </a:t>
            </a:r>
            <a:r>
              <a:rPr lang="et-EE" sz="2400" dirty="0" smtClean="0">
                <a:latin typeface="Arial" pitchFamily="34" charset="0"/>
              </a:rPr>
              <a:t>seadis </a:t>
            </a:r>
            <a:r>
              <a:rPr lang="et-EE" sz="2400" dirty="0">
                <a:latin typeface="Arial" pitchFamily="34" charset="0"/>
              </a:rPr>
              <a:t>isikuandmete töötlemisele terve hulga piiranguid, tingimusi ja kohustusi</a:t>
            </a:r>
            <a:endParaRPr lang="sv-SE" sz="2400" dirty="0">
              <a:latin typeface="Arial" pitchFamily="34" charset="0"/>
            </a:endParaRPr>
          </a:p>
          <a:p>
            <a:pPr marL="174625" indent="-174625">
              <a:spcBef>
                <a:spcPct val="50000"/>
              </a:spcBef>
              <a:buFontTx/>
              <a:buChar char="•"/>
            </a:pPr>
            <a:r>
              <a:rPr lang="et-EE" sz="2400" dirty="0" smtClean="0">
                <a:latin typeface="Arial" pitchFamily="34" charset="0"/>
              </a:rPr>
              <a:t>S</a:t>
            </a:r>
            <a:r>
              <a:rPr lang="sv-SE" sz="2400" dirty="0" smtClean="0">
                <a:latin typeface="Arial" pitchFamily="34" charset="0"/>
              </a:rPr>
              <a:t>eaduse </a:t>
            </a:r>
            <a:r>
              <a:rPr lang="et-EE" sz="2400" dirty="0">
                <a:latin typeface="Arial" pitchFamily="34" charset="0"/>
              </a:rPr>
              <a:t>algne</a:t>
            </a:r>
            <a:r>
              <a:rPr lang="sv-SE" sz="2400" dirty="0">
                <a:latin typeface="Arial" pitchFamily="34" charset="0"/>
              </a:rPr>
              <a:t> versioon pärines 1996. </a:t>
            </a:r>
            <a:r>
              <a:rPr lang="sv-SE" sz="2400" dirty="0" smtClean="0">
                <a:latin typeface="Arial" pitchFamily="34" charset="0"/>
              </a:rPr>
              <a:t>aastast</a:t>
            </a:r>
            <a:r>
              <a:rPr lang="et-EE" sz="2400" dirty="0" smtClean="0">
                <a:latin typeface="Arial" pitchFamily="34" charset="0"/>
              </a:rPr>
              <a:t>  ja põhines 1995.a. euromäärusel</a:t>
            </a:r>
            <a:endParaRPr lang="et-EE" sz="2400" dirty="0">
              <a:latin typeface="Arial" pitchFamily="34" charset="0"/>
            </a:endParaRPr>
          </a:p>
          <a:p>
            <a:pPr marL="174625" indent="-174625">
              <a:spcBef>
                <a:spcPct val="50000"/>
              </a:spcBef>
              <a:buFontTx/>
              <a:buChar char="•"/>
            </a:pPr>
            <a:r>
              <a:rPr lang="et-EE" sz="2400" b="1" dirty="0" smtClean="0">
                <a:solidFill>
                  <a:srgbClr val="0070C0"/>
                </a:solidFill>
                <a:latin typeface="Arial" pitchFamily="34" charset="0"/>
              </a:rPr>
              <a:t>Hetkel (a</a:t>
            </a:r>
            <a:r>
              <a:rPr lang="sv-SE" sz="2400" b="1" dirty="0" smtClean="0">
                <a:solidFill>
                  <a:srgbClr val="0070C0"/>
                </a:solidFill>
                <a:latin typeface="Arial" pitchFamily="34" charset="0"/>
              </a:rPr>
              <a:t>lates </a:t>
            </a:r>
            <a:r>
              <a:rPr lang="et-EE" sz="2400" b="1" dirty="0" smtClean="0">
                <a:solidFill>
                  <a:srgbClr val="0070C0"/>
                </a:solidFill>
                <a:latin typeface="Arial" pitchFamily="34" charset="0"/>
              </a:rPr>
              <a:t>janauarist</a:t>
            </a:r>
            <a:r>
              <a:rPr lang="sv-SE" sz="2400" b="1" dirty="0" smtClean="0">
                <a:solidFill>
                  <a:srgbClr val="0070C0"/>
                </a:solidFill>
                <a:latin typeface="Arial" pitchFamily="34" charset="0"/>
              </a:rPr>
              <a:t> </a:t>
            </a:r>
            <a:r>
              <a:rPr lang="sv-SE" sz="2400" b="1" dirty="0">
                <a:solidFill>
                  <a:srgbClr val="0070C0"/>
                </a:solidFill>
                <a:latin typeface="Arial" pitchFamily="34" charset="0"/>
              </a:rPr>
              <a:t>200</a:t>
            </a:r>
            <a:r>
              <a:rPr lang="et-EE" sz="2400" b="1" dirty="0" smtClean="0">
                <a:solidFill>
                  <a:srgbClr val="0070C0"/>
                </a:solidFill>
                <a:latin typeface="Arial" pitchFamily="34" charset="0"/>
              </a:rPr>
              <a:t>8)</a:t>
            </a:r>
            <a:r>
              <a:rPr lang="sv-SE" sz="2400" b="1" dirty="0" smtClean="0">
                <a:solidFill>
                  <a:srgbClr val="0070C0"/>
                </a:solidFill>
                <a:latin typeface="Arial" pitchFamily="34" charset="0"/>
              </a:rPr>
              <a:t> </a:t>
            </a:r>
            <a:r>
              <a:rPr lang="sv-SE" sz="2400" b="1" dirty="0">
                <a:solidFill>
                  <a:srgbClr val="0070C0"/>
                </a:solidFill>
                <a:latin typeface="Arial" pitchFamily="34" charset="0"/>
              </a:rPr>
              <a:t>kehtib </a:t>
            </a:r>
            <a:r>
              <a:rPr lang="et-EE" sz="2400" b="1" dirty="0" smtClean="0">
                <a:solidFill>
                  <a:srgbClr val="0070C0"/>
                </a:solidFill>
                <a:latin typeface="Arial" pitchFamily="34" charset="0"/>
              </a:rPr>
              <a:t>viimaseid päevi </a:t>
            </a:r>
            <a:r>
              <a:rPr lang="sv-SE" sz="2400" b="1" dirty="0" smtClean="0">
                <a:solidFill>
                  <a:srgbClr val="0070C0"/>
                </a:solidFill>
                <a:latin typeface="Arial" pitchFamily="34" charset="0"/>
              </a:rPr>
              <a:t>seadus</a:t>
            </a:r>
            <a:r>
              <a:rPr lang="et-EE" sz="2400" b="1" dirty="0" smtClean="0">
                <a:solidFill>
                  <a:srgbClr val="0070C0"/>
                </a:solidFill>
                <a:latin typeface="Arial" pitchFamily="34" charset="0"/>
              </a:rPr>
              <a:t>e kolmas variant</a:t>
            </a:r>
            <a:r>
              <a:rPr lang="et-EE" sz="2400" dirty="0" smtClean="0">
                <a:latin typeface="Arial" pitchFamily="34" charset="0"/>
              </a:rPr>
              <a:t>:</a:t>
            </a:r>
            <a:r>
              <a:rPr lang="sv-SE" sz="2400" dirty="0" smtClean="0">
                <a:latin typeface="Arial" pitchFamily="34" charset="0"/>
              </a:rPr>
              <a:t> </a:t>
            </a:r>
            <a:r>
              <a:rPr lang="et-EE" sz="2400" dirty="0">
                <a:latin typeface="Arial" pitchFamily="34" charset="0"/>
              </a:rPr>
              <a:t>teine variant seadusest kehtis ajavahemikul </a:t>
            </a:r>
            <a:r>
              <a:rPr lang="et-EE" sz="2400" dirty="0" smtClean="0">
                <a:latin typeface="Arial" pitchFamily="34" charset="0"/>
              </a:rPr>
              <a:t>2003-07;</a:t>
            </a:r>
            <a:r>
              <a:rPr lang="et-EE" sz="2400" dirty="0">
                <a:latin typeface="Arial" pitchFamily="34" charset="0"/>
              </a:rPr>
              <a:t>s</a:t>
            </a:r>
            <a:r>
              <a:rPr lang="et-EE" sz="2400" dirty="0" smtClean="0">
                <a:latin typeface="Arial" pitchFamily="34" charset="0"/>
              </a:rPr>
              <a:t>eaduse </a:t>
            </a:r>
            <a:r>
              <a:rPr lang="et-EE" sz="2400" dirty="0">
                <a:latin typeface="Arial" pitchFamily="34" charset="0"/>
              </a:rPr>
              <a:t>kolme versiooni </a:t>
            </a:r>
            <a:r>
              <a:rPr lang="sv-SE" sz="2400" dirty="0">
                <a:latin typeface="Arial" pitchFamily="34" charset="0"/>
              </a:rPr>
              <a:t>paragrahvid </a:t>
            </a:r>
            <a:r>
              <a:rPr lang="et-EE" sz="2400" dirty="0">
                <a:latin typeface="Arial" pitchFamily="34" charset="0"/>
              </a:rPr>
              <a:t>ja nende numeratsioon omavahel </a:t>
            </a:r>
            <a:r>
              <a:rPr lang="sv-SE" sz="2400" dirty="0">
                <a:latin typeface="Arial" pitchFamily="34" charset="0"/>
              </a:rPr>
              <a:t>ei </a:t>
            </a:r>
            <a:r>
              <a:rPr lang="sv-SE" sz="2400" dirty="0" smtClean="0">
                <a:latin typeface="Arial" pitchFamily="34" charset="0"/>
              </a:rPr>
              <a:t>kattu</a:t>
            </a:r>
            <a:endParaRPr lang="et-EE" sz="2400" dirty="0" smtClean="0">
              <a:latin typeface="Arial" pitchFamily="34" charset="0"/>
            </a:endParaRPr>
          </a:p>
          <a:p>
            <a:pPr marL="174625" indent="-174625">
              <a:spcBef>
                <a:spcPct val="50000"/>
              </a:spcBef>
            </a:pPr>
            <a:endParaRPr lang="et-EE" sz="2600" dirty="0">
              <a:latin typeface="Arial" pitchFamily="34" charset="0"/>
            </a:endParaRPr>
          </a:p>
        </p:txBody>
      </p:sp>
      <p:sp>
        <p:nvSpPr>
          <p:cNvPr id="1489927" name="Text Box 7"/>
          <p:cNvSpPr txBox="1">
            <a:spLocks noChangeArrowheads="1"/>
          </p:cNvSpPr>
          <p:nvPr/>
        </p:nvSpPr>
        <p:spPr bwMode="auto">
          <a:xfrm>
            <a:off x="287338" y="981075"/>
            <a:ext cx="8605142" cy="1320800"/>
          </a:xfrm>
          <a:prstGeom prst="rect">
            <a:avLst/>
          </a:prstGeom>
          <a:noFill/>
          <a:ln w="38100" cmpd="dbl">
            <a:solidFill>
              <a:schemeClr val="tx1"/>
            </a:solidFill>
            <a:miter lim="800000"/>
            <a:headEnd/>
            <a:tailEnd/>
          </a:ln>
          <a:effectLst>
            <a:outerShdw dist="107763" dir="2700000" algn="ctr" rotWithShape="0">
              <a:schemeClr val="bg2"/>
            </a:outerShdw>
          </a:effectLst>
        </p:spPr>
        <p:txBody>
          <a:bodyPr wrap="square">
            <a:spAutoFit/>
          </a:bodyPr>
          <a:lstStyle/>
          <a:p>
            <a:pPr>
              <a:spcBef>
                <a:spcPct val="50000"/>
              </a:spcBef>
              <a:defRPr/>
            </a:pPr>
            <a:r>
              <a:rPr lang="et-EE" sz="2600" b="1" dirty="0">
                <a:solidFill>
                  <a:srgbClr val="0070C0"/>
                </a:solidFill>
                <a:latin typeface="arial     "/>
              </a:rPr>
              <a:t>Isikuandmete kaitse seaduse eesm</a:t>
            </a:r>
            <a:r>
              <a:rPr lang="et-EE" sz="2600" b="1" dirty="0">
                <a:solidFill>
                  <a:srgbClr val="0070C0"/>
                </a:solidFill>
                <a:latin typeface="Arial Unicode MS"/>
              </a:rPr>
              <a:t>ä</a:t>
            </a:r>
            <a:r>
              <a:rPr lang="et-EE" sz="2600" b="1" dirty="0">
                <a:solidFill>
                  <a:srgbClr val="0070C0"/>
                </a:solidFill>
                <a:latin typeface="arial     "/>
              </a:rPr>
              <a:t>rk </a:t>
            </a:r>
            <a:r>
              <a:rPr lang="et-EE" sz="2600" b="1" dirty="0" smtClean="0">
                <a:solidFill>
                  <a:srgbClr val="0070C0"/>
                </a:solidFill>
                <a:latin typeface="arial     "/>
              </a:rPr>
              <a:t>oli </a:t>
            </a:r>
            <a:r>
              <a:rPr lang="et-EE" sz="2600" b="1" dirty="0">
                <a:solidFill>
                  <a:srgbClr val="0070C0"/>
                </a:solidFill>
                <a:latin typeface="arial     "/>
              </a:rPr>
              <a:t>kaitsta isikuandmete t</a:t>
            </a:r>
            <a:r>
              <a:rPr lang="et-EE" sz="2600" b="1" dirty="0">
                <a:solidFill>
                  <a:srgbClr val="0070C0"/>
                </a:solidFill>
                <a:latin typeface="Arial Unicode MS"/>
              </a:rPr>
              <a:t>öö</a:t>
            </a:r>
            <a:r>
              <a:rPr lang="et-EE" sz="2600" b="1" dirty="0">
                <a:solidFill>
                  <a:srgbClr val="0070C0"/>
                </a:solidFill>
                <a:latin typeface="arial     "/>
              </a:rPr>
              <a:t>tlemisel f</a:t>
            </a:r>
            <a:r>
              <a:rPr lang="et-EE" sz="2600" b="1" dirty="0">
                <a:solidFill>
                  <a:srgbClr val="0070C0"/>
                </a:solidFill>
                <a:latin typeface="Arial Unicode MS"/>
              </a:rPr>
              <a:t>üü</a:t>
            </a:r>
            <a:r>
              <a:rPr lang="et-EE" sz="2600" b="1" dirty="0">
                <a:solidFill>
                  <a:srgbClr val="0070C0"/>
                </a:solidFill>
                <a:latin typeface="arial     "/>
              </a:rPr>
              <a:t>silise isiku põhiõigusi ja -vabadusi, eelkõige õigust eraelu puutumatusele</a:t>
            </a:r>
            <a:r>
              <a:rPr lang="et-EE" sz="2600" b="1" dirty="0">
                <a:solidFill>
                  <a:srgbClr val="0070C0"/>
                </a:solidFill>
                <a:latin typeface="Arial Unicode MS" pitchFamily="34" charset="-128"/>
                <a:cs typeface="Times New Roman" pitchFamily="18" charset="0"/>
              </a:rPr>
              <a:t> </a:t>
            </a:r>
            <a:endParaRPr lang="en-GB" sz="2600" b="1" dirty="0">
              <a:solidFill>
                <a:srgbClr val="0070C0"/>
              </a:solidFill>
              <a:latin typeface="Arial Unicode MS" pitchFamily="34" charset="-128"/>
              <a:cs typeface="Times New Roman"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Mis on isikuandmete kaitse uus üldmäärus?</a:t>
            </a:r>
            <a:endParaRPr lang="en-US" sz="3600" b="1" dirty="0" smtClean="0">
              <a:solidFill>
                <a:srgbClr val="C00000"/>
              </a:solidFill>
            </a:endParaRPr>
          </a:p>
        </p:txBody>
      </p:sp>
      <p:sp>
        <p:nvSpPr>
          <p:cNvPr id="4099" name="Text Box 3"/>
          <p:cNvSpPr txBox="1">
            <a:spLocks noChangeArrowheads="1"/>
          </p:cNvSpPr>
          <p:nvPr/>
        </p:nvSpPr>
        <p:spPr bwMode="auto">
          <a:xfrm>
            <a:off x="539552" y="1556792"/>
            <a:ext cx="8604448" cy="4727448"/>
          </a:xfrm>
          <a:prstGeom prst="rect">
            <a:avLst/>
          </a:prstGeom>
          <a:noFill/>
          <a:ln w="9525">
            <a:noFill/>
            <a:miter lim="800000"/>
            <a:headEnd/>
            <a:tailEnd/>
          </a:ln>
        </p:spPr>
        <p:txBody>
          <a:bodyPr wrap="square">
            <a:spAutoFit/>
          </a:bodyPr>
          <a:lstStyle/>
          <a:p>
            <a:pPr marL="457200" indent="-457200">
              <a:spcBef>
                <a:spcPts val="1800"/>
              </a:spcBef>
              <a:buClr>
                <a:schemeClr val="tx1"/>
              </a:buClr>
              <a:buFont typeface="Arial" pitchFamily="34" charset="0"/>
              <a:buChar char="•"/>
            </a:pPr>
            <a:r>
              <a:rPr lang="et-EE" sz="2400" dirty="0" smtClean="0">
                <a:latin typeface="Arial" charset="0"/>
              </a:rPr>
              <a:t>Europarlament kiitis </a:t>
            </a:r>
            <a:r>
              <a:rPr lang="et-EE" sz="2400" b="1" dirty="0" smtClean="0">
                <a:solidFill>
                  <a:srgbClr val="0070C0"/>
                </a:solidFill>
                <a:latin typeface="Arial" charset="0"/>
              </a:rPr>
              <a:t>uue otsekohalduva isikuandmete kaitse üldmääruse 2016/679 </a:t>
            </a:r>
            <a:r>
              <a:rPr lang="et-EE" sz="2400" dirty="0" smtClean="0">
                <a:latin typeface="Arial" charset="0"/>
              </a:rPr>
              <a:t>heaks aprillis 2016</a:t>
            </a:r>
          </a:p>
          <a:p>
            <a:pPr marL="457200" indent="-457200">
              <a:spcBef>
                <a:spcPts val="1800"/>
              </a:spcBef>
              <a:buClr>
                <a:schemeClr val="tx1"/>
              </a:buClr>
              <a:buFont typeface="Arial" pitchFamily="34" charset="0"/>
              <a:buChar char="•"/>
            </a:pPr>
            <a:r>
              <a:rPr lang="et-EE" sz="2400" b="1" dirty="0" smtClean="0">
                <a:solidFill>
                  <a:srgbClr val="0070C0"/>
                </a:solidFill>
                <a:latin typeface="Arial" charset="0"/>
              </a:rPr>
              <a:t>Määrus jõustub kogu Euroopa Liidus alates maist 2018</a:t>
            </a:r>
            <a:r>
              <a:rPr lang="et-EE" sz="2400" dirty="0" smtClean="0">
                <a:latin typeface="Arial" charset="0"/>
              </a:rPr>
              <a:t>, st kaks aastat peale heakskiitmist</a:t>
            </a:r>
          </a:p>
          <a:p>
            <a:pPr marL="457200" indent="-457200">
              <a:spcBef>
                <a:spcPts val="1800"/>
              </a:spcBef>
              <a:buClr>
                <a:schemeClr val="tx1"/>
              </a:buClr>
              <a:buFont typeface="Arial" pitchFamily="34" charset="0"/>
              <a:buChar char="•"/>
            </a:pPr>
            <a:r>
              <a:rPr lang="et-EE" sz="2400" dirty="0" smtClean="0">
                <a:latin typeface="Arial" charset="0"/>
              </a:rPr>
              <a:t>Määrus hakkab asendama senist isikuandmete kaitse eurodirektiivi 95/46/EU ja ka rahvusriikide põhiseid isikuandmete kaitse seadusi, st on otsekohalduv. Kaob ära ka Eesti isikuandmete kaitse seadus </a:t>
            </a: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899592" y="5301208"/>
            <a:ext cx="7309320" cy="954107"/>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Oluliselt muutub Eestis viimase 20 aasta jooksul evitatud isikuandmete kaitse tava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628800"/>
          </a:xfrm>
        </p:spPr>
        <p:txBody>
          <a:bodyPr>
            <a:normAutofit/>
          </a:bodyPr>
          <a:lstStyle/>
          <a:p>
            <a:pPr algn="l" eaLnBrk="1" hangingPunct="1">
              <a:defRPr/>
            </a:pPr>
            <a:r>
              <a:rPr lang="et-EE" sz="3600" b="1" dirty="0" smtClean="0">
                <a:solidFill>
                  <a:srgbClr val="C00000"/>
                </a:solidFill>
              </a:rPr>
              <a:t>Lisandunud osad võrreldes kehtiva Eesti isikuandmete kaitse seadusega</a:t>
            </a:r>
            <a:endParaRPr lang="en-US" sz="3600" b="1" dirty="0" smtClean="0">
              <a:solidFill>
                <a:srgbClr val="C00000"/>
              </a:solidFill>
            </a:endParaRPr>
          </a:p>
        </p:txBody>
      </p:sp>
      <p:sp>
        <p:nvSpPr>
          <p:cNvPr id="4099" name="Text Box 3"/>
          <p:cNvSpPr txBox="1">
            <a:spLocks noChangeArrowheads="1"/>
          </p:cNvSpPr>
          <p:nvPr/>
        </p:nvSpPr>
        <p:spPr bwMode="auto">
          <a:xfrm>
            <a:off x="395536" y="1628800"/>
            <a:ext cx="7992888" cy="6038576"/>
          </a:xfrm>
          <a:prstGeom prst="rect">
            <a:avLst/>
          </a:prstGeom>
          <a:noFill/>
          <a:ln w="9525">
            <a:noFill/>
            <a:miter lim="800000"/>
            <a:headEnd/>
            <a:tailEnd/>
          </a:ln>
        </p:spPr>
        <p:txBody>
          <a:bodyPr wrap="square">
            <a:spAutoFit/>
          </a:bodyPr>
          <a:lstStyle/>
          <a:p>
            <a:pPr marL="457200" indent="-457200">
              <a:spcBef>
                <a:spcPct val="20000"/>
              </a:spcBef>
              <a:buClr>
                <a:schemeClr val="tx1"/>
              </a:buClr>
              <a:buFont typeface="+mj-lt"/>
              <a:buAutoNum type="arabicPeriod"/>
            </a:pPr>
            <a:r>
              <a:rPr lang="et-EE" sz="2400" dirty="0" smtClean="0">
                <a:latin typeface="Arial" charset="0"/>
              </a:rPr>
              <a:t>Seniste delikaatsete isikuandmete ümbernimetamine isikuandmete eriliikideks (väikese sisumuudatusega)</a:t>
            </a:r>
            <a:endParaRPr lang="et-EE" sz="2400" dirty="0" smtClean="0">
              <a:latin typeface="Arial" charset="0"/>
            </a:endParaRPr>
          </a:p>
          <a:p>
            <a:pPr marL="457200" indent="-457200">
              <a:spcBef>
                <a:spcPct val="20000"/>
              </a:spcBef>
              <a:buClr>
                <a:schemeClr val="tx1"/>
              </a:buClr>
              <a:buFont typeface="+mj-lt"/>
              <a:buAutoNum type="arabicPeriod"/>
            </a:pPr>
            <a:r>
              <a:rPr lang="et-EE" sz="2400" dirty="0" smtClean="0">
                <a:latin typeface="Arial" charset="0"/>
              </a:rPr>
              <a:t>Euroopa </a:t>
            </a:r>
            <a:r>
              <a:rPr lang="et-EE" sz="2400" dirty="0" smtClean="0">
                <a:latin typeface="Arial" charset="0"/>
              </a:rPr>
              <a:t>Andmekaitsenõukogu loomine uue institutsioonina, mis hakkab koordineerima isikuandmete kaitse tööd EUs (koos sekreratiaadi ja selle juhi Euroopa Andmekaitseinspektoriga</a:t>
            </a:r>
            <a:r>
              <a:rPr lang="et-EE" sz="2400" dirty="0" smtClean="0">
                <a:latin typeface="Arial" charset="0"/>
              </a:rPr>
              <a:t>)</a:t>
            </a:r>
          </a:p>
          <a:p>
            <a:pPr marL="457200" indent="-457200">
              <a:spcBef>
                <a:spcPct val="20000"/>
              </a:spcBef>
              <a:buClr>
                <a:schemeClr val="tx1"/>
              </a:buClr>
              <a:buFont typeface="+mj-lt"/>
              <a:buAutoNum type="arabicPeriod"/>
            </a:pPr>
            <a:r>
              <a:rPr lang="et-EE" sz="2400" b="1" dirty="0" smtClean="0">
                <a:solidFill>
                  <a:srgbClr val="0070C0"/>
                </a:solidFill>
                <a:latin typeface="Arial" charset="0"/>
              </a:rPr>
              <a:t>Sisse toodud uus õigus “olla unustatud”</a:t>
            </a:r>
          </a:p>
          <a:p>
            <a:pPr marL="457200" indent="-457200">
              <a:spcBef>
                <a:spcPct val="20000"/>
              </a:spcBef>
              <a:buClr>
                <a:schemeClr val="tx1"/>
              </a:buClr>
              <a:buFont typeface="+mj-lt"/>
              <a:buAutoNum type="arabicPeriod"/>
            </a:pPr>
            <a:r>
              <a:rPr lang="et-EE" sz="2400" b="1" dirty="0" smtClean="0">
                <a:solidFill>
                  <a:srgbClr val="0070C0"/>
                </a:solidFill>
                <a:latin typeface="Arial" charset="0"/>
              </a:rPr>
              <a:t>Väga palju põhjalikum teavitamise, anonümiseerimise, andmekaitsespetsialisti kohustuste ja mõjuhinnangu osa kui varem</a:t>
            </a:r>
          </a:p>
          <a:p>
            <a:pPr marL="457200" indent="-457200">
              <a:spcBef>
                <a:spcPct val="20000"/>
              </a:spcBef>
              <a:buClr>
                <a:schemeClr val="tx1"/>
              </a:buClr>
              <a:buFont typeface="+mj-lt"/>
              <a:buAutoNum type="arabicPeriod"/>
            </a:pPr>
            <a:r>
              <a:rPr lang="et-EE" sz="2400" b="1" dirty="0" smtClean="0">
                <a:solidFill>
                  <a:srgbClr val="0070C0"/>
                </a:solidFill>
                <a:latin typeface="Arial" charset="0"/>
              </a:rPr>
              <a:t>Välja on jäetud enamik tehnilisi detaile, mis hakkavad koonduma valdkonna toimisjuhendites</a:t>
            </a:r>
            <a:endParaRPr lang="et-EE" sz="2400" b="1" dirty="0">
              <a:solidFill>
                <a:srgbClr val="0070C0"/>
              </a:solidFill>
              <a:latin typeface="Arial" charset="0"/>
            </a:endParaRPr>
          </a:p>
          <a:p>
            <a:pPr marL="457200" indent="-457200">
              <a:spcBef>
                <a:spcPct val="20000"/>
              </a:spcBef>
              <a:buClr>
                <a:schemeClr val="tx1"/>
              </a:buClr>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980728"/>
          </a:xfrm>
        </p:spPr>
        <p:txBody>
          <a:bodyPr>
            <a:normAutofit/>
          </a:bodyPr>
          <a:lstStyle/>
          <a:p>
            <a:pPr algn="l" eaLnBrk="1" hangingPunct="1">
              <a:defRPr/>
            </a:pPr>
            <a:r>
              <a:rPr lang="et-EE" sz="3600" b="1" dirty="0" smtClean="0">
                <a:solidFill>
                  <a:srgbClr val="C00000"/>
                </a:solidFill>
              </a:rPr>
              <a:t>Mis on isikuandmed?</a:t>
            </a:r>
            <a:endParaRPr lang="en-US" sz="3600" b="1" dirty="0" smtClean="0">
              <a:solidFill>
                <a:srgbClr val="C00000"/>
              </a:solidFill>
            </a:endParaRPr>
          </a:p>
        </p:txBody>
      </p:sp>
      <p:sp>
        <p:nvSpPr>
          <p:cNvPr id="4099" name="Text Box 3"/>
          <p:cNvSpPr txBox="1">
            <a:spLocks noChangeArrowheads="1"/>
          </p:cNvSpPr>
          <p:nvPr/>
        </p:nvSpPr>
        <p:spPr bwMode="auto">
          <a:xfrm>
            <a:off x="539552" y="2708920"/>
            <a:ext cx="8136904" cy="3373231"/>
          </a:xfrm>
          <a:prstGeom prst="rect">
            <a:avLst/>
          </a:prstGeom>
          <a:noFill/>
          <a:ln w="9525">
            <a:noFill/>
            <a:miter lim="800000"/>
            <a:headEnd/>
            <a:tailEnd/>
          </a:ln>
        </p:spPr>
        <p:txBody>
          <a:bodyPr wrap="square">
            <a:spAutoFit/>
          </a:bodyPr>
          <a:lstStyle/>
          <a:p>
            <a:pPr>
              <a:spcBef>
                <a:spcPct val="20000"/>
              </a:spcBef>
              <a:buClr>
                <a:schemeClr val="tx1"/>
              </a:buClr>
            </a:pPr>
            <a:r>
              <a:rPr lang="et-EE" sz="2600" dirty="0" smtClean="0">
                <a:latin typeface="Arial" charset="0"/>
              </a:rPr>
              <a:t>Tuvastatav füüsiline isik on isik, keda saab otseselt või kaudselt tuvastada, eelkõige sellise identifitseerimistunnuse põhjal nagu nimi, isikukood, asukohateave, võrguidentifikaator või selle füüsilise isiku ühe või mitme füüsilise, füsioloogilise, geneetilise, vaimse, majandusliku, kultuurilise või sotsiaalse tunnuse põhjal </a:t>
            </a:r>
          </a:p>
          <a:p>
            <a:pPr>
              <a:spcBef>
                <a:spcPct val="20000"/>
              </a:spcBef>
              <a:buClr>
                <a:schemeClr val="tx1"/>
              </a:buClr>
            </a:pPr>
            <a:r>
              <a:rPr lang="et-EE" sz="2600" b="1" dirty="0" smtClean="0">
                <a:solidFill>
                  <a:srgbClr val="0070C0"/>
                </a:solidFill>
                <a:latin typeface="Arial" charset="0"/>
              </a:rPr>
              <a:t>On olemas nn kaudse tuvastamise põhimõte</a:t>
            </a:r>
            <a:endParaRPr lang="et-EE" sz="2600" b="1" dirty="0">
              <a:solidFill>
                <a:srgbClr val="0070C0"/>
              </a:solidFill>
              <a:latin typeface="Arial" charset="0"/>
            </a:endParaRPr>
          </a:p>
        </p:txBody>
      </p:sp>
      <p:sp>
        <p:nvSpPr>
          <p:cNvPr id="4" name="Rectangle 3"/>
          <p:cNvSpPr/>
          <p:nvPr/>
        </p:nvSpPr>
        <p:spPr>
          <a:xfrm>
            <a:off x="395536" y="1052736"/>
            <a:ext cx="7128792" cy="1384995"/>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Isikuandmed on igasugune teave tuvastatud või tuvastatava füüsilise isiku („andmesubjekti“) kohta</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0"/>
            <a:ext cx="8511480" cy="1143000"/>
          </a:xfrm>
        </p:spPr>
        <p:txBody>
          <a:bodyPr>
            <a:noAutofit/>
          </a:bodyPr>
          <a:lstStyle/>
          <a:p>
            <a:pPr algn="l" eaLnBrk="1" hangingPunct="1">
              <a:defRPr/>
            </a:pPr>
            <a:r>
              <a:rPr lang="et-EE" sz="3600" b="1" dirty="0" smtClean="0">
                <a:solidFill>
                  <a:srgbClr val="C00000"/>
                </a:solidFill>
              </a:rPr>
              <a:t>Millal määrust ei kohaldata?, I</a:t>
            </a:r>
            <a:endParaRPr lang="en-US" sz="3600" b="1" dirty="0" smtClean="0">
              <a:solidFill>
                <a:srgbClr val="C00000"/>
              </a:solidFill>
            </a:endParaRPr>
          </a:p>
        </p:txBody>
      </p:sp>
      <p:sp>
        <p:nvSpPr>
          <p:cNvPr id="29699" name="Text Box 3"/>
          <p:cNvSpPr txBox="1">
            <a:spLocks noChangeArrowheads="1"/>
          </p:cNvSpPr>
          <p:nvPr/>
        </p:nvSpPr>
        <p:spPr bwMode="auto">
          <a:xfrm>
            <a:off x="323528" y="4005064"/>
            <a:ext cx="8424936" cy="2616101"/>
          </a:xfrm>
          <a:prstGeom prst="rect">
            <a:avLst/>
          </a:prstGeom>
          <a:noFill/>
          <a:ln w="9525">
            <a:noFill/>
            <a:miter lim="800000"/>
            <a:headEnd/>
            <a:tailEnd/>
          </a:ln>
        </p:spPr>
        <p:txBody>
          <a:bodyPr wrap="square">
            <a:spAutoFit/>
          </a:bodyPr>
          <a:lstStyle/>
          <a:p>
            <a:pPr marL="358775" indent="-358775">
              <a:spcBef>
                <a:spcPts val="1200"/>
              </a:spcBef>
            </a:pPr>
            <a:r>
              <a:rPr lang="et-EE" sz="2400" dirty="0" smtClean="0"/>
              <a:t>Määrust ei kohaldata, kui </a:t>
            </a:r>
          </a:p>
          <a:p>
            <a:pPr marL="457200" indent="-457200">
              <a:spcBef>
                <a:spcPts val="1200"/>
              </a:spcBef>
              <a:buFont typeface="+mj-lt"/>
              <a:buAutoNum type="arabicPeriod"/>
            </a:pPr>
            <a:r>
              <a:rPr lang="et-EE" sz="2400" dirty="0" smtClean="0"/>
              <a:t>Isikuandmeid töödeldakse muu kui liidu õiguse kohaldamisalasse kuuluva tegevuse käigus</a:t>
            </a:r>
          </a:p>
          <a:p>
            <a:pPr marL="457200" indent="-457200">
              <a:spcBef>
                <a:spcPts val="1200"/>
              </a:spcBef>
              <a:buFont typeface="+mj-lt"/>
              <a:buAutoNum type="arabicPeriod"/>
            </a:pPr>
            <a:r>
              <a:rPr lang="et-EE" sz="2400" dirty="0" smtClean="0"/>
              <a:t>Lliikmesriigid töötlevad isikuandmeid sellise tegevuse käigus, mis kuulub ELi lepingu V jaotise 2. peatüki kohaldamisalasse (erisätted ühise välis- ja julgeolekupoliitika kohta)</a:t>
            </a:r>
          </a:p>
        </p:txBody>
      </p:sp>
      <p:sp>
        <p:nvSpPr>
          <p:cNvPr id="4" name="Rectangle 3"/>
          <p:cNvSpPr/>
          <p:nvPr/>
        </p:nvSpPr>
        <p:spPr>
          <a:xfrm>
            <a:off x="395536" y="1052736"/>
            <a:ext cx="8280920" cy="2677656"/>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Määrust kohaldatakse isikuandmete täielikult või osaliselt automatiseeritud töötlemise suhtes ja isikuandmete automatiseerimata töötlemise suhtes, kui kõnealused isikuandmed kuuluvad andmete kogumisse või kui need kavatsetakse andmete kogumisse kanda</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0"/>
            <a:ext cx="8511480" cy="1143000"/>
          </a:xfrm>
        </p:spPr>
        <p:txBody>
          <a:bodyPr>
            <a:noAutofit/>
          </a:bodyPr>
          <a:lstStyle/>
          <a:p>
            <a:pPr algn="l" eaLnBrk="1" hangingPunct="1">
              <a:defRPr/>
            </a:pPr>
            <a:r>
              <a:rPr lang="et-EE" sz="3600" b="1" dirty="0" smtClean="0">
                <a:solidFill>
                  <a:srgbClr val="C00000"/>
                </a:solidFill>
              </a:rPr>
              <a:t>Millal määrust ei kohaldata?, II</a:t>
            </a:r>
            <a:endParaRPr lang="en-US" sz="3600" b="1" dirty="0" smtClean="0">
              <a:solidFill>
                <a:srgbClr val="C00000"/>
              </a:solidFill>
            </a:endParaRPr>
          </a:p>
        </p:txBody>
      </p:sp>
      <p:sp>
        <p:nvSpPr>
          <p:cNvPr id="29699" name="Text Box 3"/>
          <p:cNvSpPr txBox="1">
            <a:spLocks noChangeArrowheads="1"/>
          </p:cNvSpPr>
          <p:nvPr/>
        </p:nvSpPr>
        <p:spPr bwMode="auto">
          <a:xfrm>
            <a:off x="251520" y="1124744"/>
            <a:ext cx="8424936" cy="4278094"/>
          </a:xfrm>
          <a:prstGeom prst="rect">
            <a:avLst/>
          </a:prstGeom>
          <a:noFill/>
          <a:ln w="9525">
            <a:noFill/>
            <a:miter lim="800000"/>
            <a:headEnd/>
            <a:tailEnd/>
          </a:ln>
        </p:spPr>
        <p:txBody>
          <a:bodyPr wrap="square">
            <a:spAutoFit/>
          </a:bodyPr>
          <a:lstStyle/>
          <a:p>
            <a:pPr marL="358775" indent="-358775">
              <a:spcBef>
                <a:spcPts val="1200"/>
              </a:spcBef>
            </a:pPr>
            <a:r>
              <a:rPr lang="et-EE" sz="2800" dirty="0" smtClean="0"/>
              <a:t>Määrust ei kohaldata, kui </a:t>
            </a:r>
          </a:p>
          <a:p>
            <a:pPr marL="457200" indent="-457200">
              <a:spcBef>
                <a:spcPts val="1200"/>
              </a:spcBef>
              <a:buFont typeface="+mj-lt"/>
              <a:buAutoNum type="arabicPeriod" startAt="3"/>
            </a:pPr>
            <a:r>
              <a:rPr lang="et-EE" sz="2800" dirty="0" smtClean="0"/>
              <a:t>Isikuandmeid töötleb füüsiline isik eranditult isiklike või koduste tegevuste käigus</a:t>
            </a:r>
          </a:p>
          <a:p>
            <a:pPr marL="457200" indent="-457200">
              <a:spcBef>
                <a:spcPts val="1200"/>
              </a:spcBef>
              <a:buFont typeface="+mj-lt"/>
              <a:buAutoNum type="arabicPeriod" startAt="3"/>
            </a:pPr>
            <a:r>
              <a:rPr lang="et-EE" sz="2800" dirty="0" smtClean="0"/>
              <a:t>Isikuandmeid töötlevad pädevad asutused süütegude tõkestamise, uurimise, avastamise või nende eest vastutusele võtmise ja kriminaalkaristuste täitmisele pööramise, sealhulgas avalikku julgeolekut ähvardavate ohtude eest kaitsmise ja nende ennetamise eesmärgil</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188640"/>
            <a:ext cx="8511480" cy="1143000"/>
          </a:xfrm>
        </p:spPr>
        <p:txBody>
          <a:bodyPr>
            <a:noAutofit/>
          </a:bodyPr>
          <a:lstStyle/>
          <a:p>
            <a:pPr algn="l" eaLnBrk="1" hangingPunct="1">
              <a:defRPr/>
            </a:pPr>
            <a:r>
              <a:rPr lang="et-EE" sz="3600" b="1" dirty="0" smtClean="0">
                <a:solidFill>
                  <a:srgbClr val="C00000"/>
                </a:solidFill>
              </a:rPr>
              <a:t>Mis on isikuandnmete pseudonümiseerimine?</a:t>
            </a:r>
            <a:endParaRPr lang="en-US" sz="3600" b="1" dirty="0" smtClean="0">
              <a:solidFill>
                <a:srgbClr val="C00000"/>
              </a:solidFill>
            </a:endParaRPr>
          </a:p>
        </p:txBody>
      </p:sp>
      <p:sp>
        <p:nvSpPr>
          <p:cNvPr id="29699" name="Text Box 3"/>
          <p:cNvSpPr txBox="1">
            <a:spLocks noChangeArrowheads="1"/>
          </p:cNvSpPr>
          <p:nvPr/>
        </p:nvSpPr>
        <p:spPr bwMode="auto">
          <a:xfrm>
            <a:off x="323528" y="4293096"/>
            <a:ext cx="8424936" cy="2092881"/>
          </a:xfrm>
          <a:prstGeom prst="rect">
            <a:avLst/>
          </a:prstGeom>
          <a:noFill/>
          <a:ln w="9525">
            <a:noFill/>
            <a:miter lim="800000"/>
            <a:headEnd/>
            <a:tailEnd/>
          </a:ln>
        </p:spPr>
        <p:txBody>
          <a:bodyPr wrap="square">
            <a:spAutoFit/>
          </a:bodyPr>
          <a:lstStyle/>
          <a:p>
            <a:pPr marL="358775">
              <a:spcBef>
                <a:spcPts val="1200"/>
              </a:spcBef>
            </a:pPr>
            <a:r>
              <a:rPr lang="et-EE" sz="2600" dirty="0" smtClean="0"/>
              <a:t>See toimib (ja tagab anonümiseerimise) tingimusel, et sellist täiendavat teavet hoitakse eraldi ja andmete tuvastatud või tuvastatava füüsilise isikuga seostamise vältimise tagamiseks võetakse tehnilisi ja korralduslikke meetmeid</a:t>
            </a:r>
          </a:p>
        </p:txBody>
      </p:sp>
      <p:sp>
        <p:nvSpPr>
          <p:cNvPr id="4" name="Rectangle 3"/>
          <p:cNvSpPr/>
          <p:nvPr/>
        </p:nvSpPr>
        <p:spPr>
          <a:xfrm>
            <a:off x="467544" y="1556792"/>
            <a:ext cx="7128792" cy="2677656"/>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Isikuandmete pseudonümiseerimine (obfuskeerimine) on isikuandmete töötlemine sellisel viisil, et isikuandmeid ei saa enam täiendavat teavet kasutamata seostada konkreetse andmesubjektiga</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0"/>
            <a:ext cx="8511480" cy="1143000"/>
          </a:xfrm>
        </p:spPr>
        <p:txBody>
          <a:bodyPr>
            <a:noAutofit/>
          </a:bodyPr>
          <a:lstStyle/>
          <a:p>
            <a:pPr algn="l" eaLnBrk="1" hangingPunct="1">
              <a:defRPr/>
            </a:pPr>
            <a:r>
              <a:rPr lang="et-EE" sz="3600" b="1" dirty="0" smtClean="0">
                <a:solidFill>
                  <a:srgbClr val="C00000"/>
                </a:solidFill>
              </a:rPr>
              <a:t>Mis on isikuandmete töötlemine?</a:t>
            </a:r>
            <a:endParaRPr lang="en-US" sz="3600" b="1" dirty="0" smtClean="0">
              <a:solidFill>
                <a:srgbClr val="C00000"/>
              </a:solidFill>
            </a:endParaRPr>
          </a:p>
        </p:txBody>
      </p:sp>
      <p:sp>
        <p:nvSpPr>
          <p:cNvPr id="29699" name="Text Box 3"/>
          <p:cNvSpPr txBox="1">
            <a:spLocks noChangeArrowheads="1"/>
          </p:cNvSpPr>
          <p:nvPr/>
        </p:nvSpPr>
        <p:spPr bwMode="auto">
          <a:xfrm>
            <a:off x="323528" y="3212976"/>
            <a:ext cx="8424936" cy="3046988"/>
          </a:xfrm>
          <a:prstGeom prst="rect">
            <a:avLst/>
          </a:prstGeom>
          <a:noFill/>
          <a:ln w="9525">
            <a:noFill/>
            <a:miter lim="800000"/>
            <a:headEnd/>
            <a:tailEnd/>
          </a:ln>
        </p:spPr>
        <p:txBody>
          <a:bodyPr wrap="square">
            <a:spAutoFit/>
          </a:bodyPr>
          <a:lstStyle/>
          <a:p>
            <a:pPr>
              <a:spcBef>
                <a:spcPts val="1200"/>
              </a:spcBef>
            </a:pPr>
            <a:r>
              <a:rPr lang="et-EE" sz="2600" dirty="0" smtClean="0"/>
              <a:t>Toimingute näited: </a:t>
            </a:r>
          </a:p>
          <a:p>
            <a:pPr marL="450850">
              <a:spcBef>
                <a:spcPts val="1200"/>
              </a:spcBef>
            </a:pPr>
            <a:r>
              <a:rPr lang="et-EE" sz="2600" dirty="0" smtClean="0"/>
              <a:t>kogumine, dokumenteerimine, korrastamine, struktureerimine, säilitamine, kohandamine ja muutmine, päringute tegemine, lugemine, kasutamine, edastamise, levitamise või muul moel kättesaadavaks tegemise teel avalikustamine, ühitamine või ühendamine, piiramine, kustutamine või hävitamine</a:t>
            </a:r>
          </a:p>
        </p:txBody>
      </p:sp>
      <p:sp>
        <p:nvSpPr>
          <p:cNvPr id="4" name="Rectangle 3"/>
          <p:cNvSpPr/>
          <p:nvPr/>
        </p:nvSpPr>
        <p:spPr>
          <a:xfrm>
            <a:off x="395536" y="1052736"/>
            <a:ext cx="8064896" cy="1815882"/>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Isikuandmete töötlemine on isikuandmete või nende kogumitega tehtav automatiseeritud või automatiseerimata toiming või toimingute kogum</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0"/>
            <a:ext cx="8511480" cy="1143000"/>
          </a:xfrm>
        </p:spPr>
        <p:txBody>
          <a:bodyPr>
            <a:noAutofit/>
          </a:bodyPr>
          <a:lstStyle/>
          <a:p>
            <a:pPr algn="l" eaLnBrk="1" hangingPunct="1">
              <a:defRPr/>
            </a:pPr>
            <a:r>
              <a:rPr lang="et-EE" sz="3600" b="1" dirty="0" smtClean="0">
                <a:solidFill>
                  <a:srgbClr val="C00000"/>
                </a:solidFill>
              </a:rPr>
              <a:t>Isikuandmete vastutav töötleja</a:t>
            </a:r>
            <a:endParaRPr lang="en-US" sz="3600" b="1" dirty="0" smtClean="0">
              <a:solidFill>
                <a:srgbClr val="C00000"/>
              </a:solidFill>
            </a:endParaRPr>
          </a:p>
        </p:txBody>
      </p:sp>
      <p:sp>
        <p:nvSpPr>
          <p:cNvPr id="29699" name="Text Box 3"/>
          <p:cNvSpPr txBox="1">
            <a:spLocks noChangeArrowheads="1"/>
          </p:cNvSpPr>
          <p:nvPr/>
        </p:nvSpPr>
        <p:spPr bwMode="auto">
          <a:xfrm>
            <a:off x="539552" y="4149080"/>
            <a:ext cx="8424936" cy="2246769"/>
          </a:xfrm>
          <a:prstGeom prst="rect">
            <a:avLst/>
          </a:prstGeom>
          <a:noFill/>
          <a:ln w="9525">
            <a:noFill/>
            <a:miter lim="800000"/>
            <a:headEnd/>
            <a:tailEnd/>
          </a:ln>
        </p:spPr>
        <p:txBody>
          <a:bodyPr wrap="square">
            <a:spAutoFit/>
          </a:bodyPr>
          <a:lstStyle/>
          <a:p>
            <a:pPr marL="358775">
              <a:spcBef>
                <a:spcPts val="1200"/>
              </a:spcBef>
            </a:pPr>
            <a:r>
              <a:rPr lang="et-EE" sz="2800" dirty="0" smtClean="0"/>
              <a:t>Tihtipeale vastutav töötleja ise andmeid tehniliselt ei töötle, vaid volitab selle volitatud töötlejale. Neid võib ühel andmekogul olla mitu (sel juhul tuleb nende vastutuse piirid tehniliselt väga selelt kindlaks määrata)</a:t>
            </a:r>
          </a:p>
        </p:txBody>
      </p:sp>
      <p:sp>
        <p:nvSpPr>
          <p:cNvPr id="4" name="Rectangle 3"/>
          <p:cNvSpPr/>
          <p:nvPr/>
        </p:nvSpPr>
        <p:spPr>
          <a:xfrm>
            <a:off x="467544" y="1196752"/>
            <a:ext cx="8064896" cy="2246769"/>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Isikuandmete vastutav töötleja on füüsiline või juriidiline isik, avaliku sektori asutus, amet või muu organ, kes üksi või koos teistega määrab kindlaks isikuandmete töötlemise eesmärgid ja vahendid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0"/>
            <a:ext cx="8511480" cy="1143000"/>
          </a:xfrm>
        </p:spPr>
        <p:txBody>
          <a:bodyPr>
            <a:noAutofit/>
          </a:bodyPr>
          <a:lstStyle/>
          <a:p>
            <a:pPr algn="l" eaLnBrk="1" hangingPunct="1">
              <a:defRPr/>
            </a:pPr>
            <a:r>
              <a:rPr lang="et-EE" sz="3600" b="1" dirty="0" smtClean="0">
                <a:solidFill>
                  <a:srgbClr val="C00000"/>
                </a:solidFill>
              </a:rPr>
              <a:t>Isikuandmete volitatud töötleja</a:t>
            </a:r>
            <a:endParaRPr lang="en-US" sz="3600" b="1" dirty="0" smtClean="0">
              <a:solidFill>
                <a:srgbClr val="C00000"/>
              </a:solidFill>
            </a:endParaRPr>
          </a:p>
        </p:txBody>
      </p:sp>
      <p:sp>
        <p:nvSpPr>
          <p:cNvPr id="29699" name="Text Box 3"/>
          <p:cNvSpPr txBox="1">
            <a:spLocks noChangeArrowheads="1"/>
          </p:cNvSpPr>
          <p:nvPr/>
        </p:nvSpPr>
        <p:spPr bwMode="auto">
          <a:xfrm>
            <a:off x="179512" y="2980015"/>
            <a:ext cx="8424936" cy="3877985"/>
          </a:xfrm>
          <a:prstGeom prst="rect">
            <a:avLst/>
          </a:prstGeom>
          <a:noFill/>
          <a:ln w="9525">
            <a:noFill/>
            <a:miter lim="800000"/>
            <a:headEnd/>
            <a:tailEnd/>
          </a:ln>
        </p:spPr>
        <p:txBody>
          <a:bodyPr wrap="square">
            <a:spAutoFit/>
          </a:bodyPr>
          <a:lstStyle/>
          <a:p>
            <a:pPr marL="358775" indent="-358775">
              <a:spcBef>
                <a:spcPts val="1200"/>
              </a:spcBef>
              <a:buFont typeface="Arial" pitchFamily="34" charset="0"/>
              <a:buChar char="•"/>
            </a:pPr>
            <a:r>
              <a:rPr lang="et-EE" sz="2400" dirty="0" smtClean="0"/>
              <a:t>Volitatud töötleja ja selle õigused on määratud kas õigusaktiga vüi siis vastutava töötlejaga sõlmitud lepinguga</a:t>
            </a:r>
          </a:p>
          <a:p>
            <a:pPr marL="358775" indent="-358775">
              <a:spcBef>
                <a:spcPts val="1200"/>
              </a:spcBef>
              <a:buFont typeface="Arial" pitchFamily="34" charset="0"/>
              <a:buChar char="•"/>
            </a:pPr>
            <a:r>
              <a:rPr lang="et-EE" sz="2400" dirty="0" smtClean="0"/>
              <a:t>Volitatud töötleja ei tohi teha andmetega midagi, mis väljub volitatud töötlemise lepingu raamest</a:t>
            </a:r>
          </a:p>
          <a:p>
            <a:pPr marL="358775" indent="-358775">
              <a:spcBef>
                <a:spcPts val="1200"/>
              </a:spcBef>
              <a:buFont typeface="Arial" pitchFamily="34" charset="0"/>
              <a:buChar char="•"/>
            </a:pPr>
            <a:r>
              <a:rPr lang="et-EE" sz="2400" dirty="0" smtClean="0"/>
              <a:t>Kõik andmetöötluslepingud peavad vastama üldmäärusele, sätestades volitatud töötleja vastutuse</a:t>
            </a:r>
          </a:p>
          <a:p>
            <a:pPr marL="358775" indent="-358775">
              <a:spcBef>
                <a:spcPts val="1200"/>
              </a:spcBef>
              <a:buFont typeface="Arial" pitchFamily="34" charset="0"/>
              <a:buChar char="•"/>
            </a:pPr>
            <a:r>
              <a:rPr lang="et-EE" sz="2400" dirty="0" smtClean="0"/>
              <a:t>Volitatud töötleja peab üle vaatama rikkumiste, andmeturbe ja töötluse registreerimise juhised ja protseduurid, et need oleks vastavuses nõuetega</a:t>
            </a:r>
          </a:p>
        </p:txBody>
      </p:sp>
      <p:sp>
        <p:nvSpPr>
          <p:cNvPr id="4" name="Rectangle 3"/>
          <p:cNvSpPr/>
          <p:nvPr/>
        </p:nvSpPr>
        <p:spPr>
          <a:xfrm>
            <a:off x="395536" y="1052736"/>
            <a:ext cx="8064896" cy="1692771"/>
          </a:xfrm>
          <a:prstGeom prst="rect">
            <a:avLst/>
          </a:prstGeom>
          <a:ln>
            <a:solidFill>
              <a:schemeClr val="tx1"/>
            </a:solidFill>
          </a:ln>
        </p:spPr>
        <p:txBody>
          <a:bodyPr wrap="square">
            <a:spAutoFit/>
          </a:bodyPr>
          <a:lstStyle/>
          <a:p>
            <a:pPr>
              <a:spcBef>
                <a:spcPts val="600"/>
              </a:spcBef>
              <a:buClr>
                <a:schemeClr val="tx1"/>
              </a:buClr>
            </a:pPr>
            <a:r>
              <a:rPr lang="et-EE" sz="2600" b="1" dirty="0" smtClean="0">
                <a:solidFill>
                  <a:srgbClr val="0070C0"/>
                </a:solidFill>
                <a:latin typeface="Arial" charset="0"/>
              </a:rPr>
              <a:t>Isikuandmete volitatud töötleja on füüsiline või juriidiline isik, avaliku sektori asutus, amet või muu organ, kes töötleb isikuandmeid vastutava töötleja nimel</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subTitle" idx="1"/>
          </p:nvPr>
        </p:nvSpPr>
        <p:spPr>
          <a:xfrm>
            <a:off x="381000" y="1124744"/>
            <a:ext cx="8763000" cy="5472608"/>
          </a:xfrm>
        </p:spPr>
        <p:txBody>
          <a:bodyPr>
            <a:normAutofit/>
          </a:bodyPr>
          <a:lstStyle/>
          <a:p>
            <a:pPr marL="446088" indent="-446088" algn="l" eaLnBrk="1" hangingPunct="1">
              <a:spcBef>
                <a:spcPts val="1800"/>
              </a:spcBef>
              <a:buClr>
                <a:schemeClr val="tx1"/>
              </a:buClr>
              <a:buSzTx/>
            </a:pPr>
            <a:r>
              <a:rPr lang="et-EE" sz="2800" dirty="0" smtClean="0">
                <a:solidFill>
                  <a:schemeClr val="tx1"/>
                </a:solidFill>
                <a:latin typeface="Arial" charset="0"/>
              </a:rPr>
              <a:t>Neid on kolm:</a:t>
            </a:r>
          </a:p>
          <a:p>
            <a:pPr marL="446088" indent="-446088" algn="l" eaLnBrk="1" hangingPunct="1">
              <a:spcBef>
                <a:spcPts val="1800"/>
              </a:spcBef>
              <a:buClr>
                <a:schemeClr val="tx1"/>
              </a:buClr>
              <a:buSzTx/>
              <a:buFontTx/>
              <a:buChar char="•"/>
            </a:pPr>
            <a:r>
              <a:rPr lang="en-US" sz="2800" b="1" dirty="0" err="1" smtClean="0">
                <a:solidFill>
                  <a:srgbClr val="0070C0"/>
                </a:solidFill>
                <a:latin typeface="Arial" charset="0"/>
              </a:rPr>
              <a:t>Tulemüür</a:t>
            </a:r>
            <a:r>
              <a:rPr lang="en-US" sz="2800" dirty="0" smtClean="0">
                <a:solidFill>
                  <a:schemeClr val="tx1"/>
                </a:solidFill>
                <a:latin typeface="Arial" charset="0"/>
              </a:rPr>
              <a:t> </a:t>
            </a:r>
            <a:r>
              <a:rPr lang="en-US" sz="2800" dirty="0" err="1" smtClean="0">
                <a:solidFill>
                  <a:schemeClr val="tx1"/>
                </a:solidFill>
                <a:latin typeface="Arial" charset="0"/>
              </a:rPr>
              <a:t>lokaalvõrgu</a:t>
            </a:r>
            <a:r>
              <a:rPr lang="en-US" sz="2800" dirty="0" smtClean="0">
                <a:solidFill>
                  <a:schemeClr val="tx1"/>
                </a:solidFill>
                <a:latin typeface="Arial" charset="0"/>
              </a:rPr>
              <a:t> </a:t>
            </a:r>
            <a:r>
              <a:rPr lang="en-US" sz="2800" dirty="0" err="1" smtClean="0">
                <a:solidFill>
                  <a:schemeClr val="tx1"/>
                </a:solidFill>
                <a:latin typeface="Arial" charset="0"/>
              </a:rPr>
              <a:t>turvaliseks</a:t>
            </a:r>
            <a:r>
              <a:rPr lang="en-US" sz="2800" dirty="0" smtClean="0">
                <a:solidFill>
                  <a:schemeClr val="tx1"/>
                </a:solidFill>
                <a:latin typeface="Arial" charset="0"/>
              </a:rPr>
              <a:t> </a:t>
            </a:r>
            <a:r>
              <a:rPr lang="en-US" sz="2800" dirty="0" err="1" smtClean="0">
                <a:solidFill>
                  <a:schemeClr val="tx1"/>
                </a:solidFill>
                <a:latin typeface="Arial" charset="0"/>
              </a:rPr>
              <a:t>ühendamiseks</a:t>
            </a:r>
            <a:r>
              <a:rPr lang="en-US" sz="2800" dirty="0" smtClean="0">
                <a:solidFill>
                  <a:schemeClr val="tx1"/>
                </a:solidFill>
                <a:latin typeface="Arial" charset="0"/>
              </a:rPr>
              <a:t> </a:t>
            </a:r>
            <a:r>
              <a:rPr lang="et-EE" sz="2800" dirty="0" smtClean="0">
                <a:solidFill>
                  <a:schemeClr val="tx1"/>
                </a:solidFill>
                <a:latin typeface="Arial" charset="0"/>
              </a:rPr>
              <a:t>kaugvõrguga (</a:t>
            </a:r>
            <a:r>
              <a:rPr lang="en-US" sz="2800" dirty="0" err="1" smtClean="0">
                <a:solidFill>
                  <a:schemeClr val="tx1"/>
                </a:solidFill>
                <a:latin typeface="Arial" charset="0"/>
              </a:rPr>
              <a:t>Internetiga</a:t>
            </a:r>
            <a:r>
              <a:rPr lang="et-EE" sz="2800" dirty="0" smtClean="0">
                <a:solidFill>
                  <a:schemeClr val="tx1"/>
                </a:solidFill>
                <a:latin typeface="Arial" charset="0"/>
              </a:rPr>
              <a:t>)</a:t>
            </a:r>
            <a:endParaRPr lang="en-US" sz="1000" dirty="0" smtClean="0">
              <a:solidFill>
                <a:schemeClr val="tx1"/>
              </a:solidFill>
              <a:latin typeface="Arial" charset="0"/>
            </a:endParaRPr>
          </a:p>
          <a:p>
            <a:pPr marL="446088" indent="-446088" algn="l" eaLnBrk="1" hangingPunct="1">
              <a:spcBef>
                <a:spcPts val="1800"/>
              </a:spcBef>
              <a:buClr>
                <a:schemeClr val="tx1"/>
              </a:buClr>
              <a:buSzTx/>
              <a:buFontTx/>
              <a:buChar char="•"/>
            </a:pPr>
            <a:r>
              <a:rPr lang="et-EE" sz="2800" b="1" dirty="0" smtClean="0">
                <a:solidFill>
                  <a:srgbClr val="0070C0"/>
                </a:solidFill>
                <a:latin typeface="Arial" charset="0"/>
              </a:rPr>
              <a:t>Turvaline kaugtööklient </a:t>
            </a:r>
            <a:r>
              <a:rPr lang="en-US" sz="2800" dirty="0" smtClean="0">
                <a:solidFill>
                  <a:schemeClr val="tx1"/>
                </a:solidFill>
                <a:latin typeface="Arial" charset="0"/>
              </a:rPr>
              <a:t>(</a:t>
            </a:r>
            <a:r>
              <a:rPr lang="et-EE" sz="2800" dirty="0" smtClean="0">
                <a:solidFill>
                  <a:schemeClr val="tx1"/>
                </a:solidFill>
                <a:latin typeface="Arial" charset="0"/>
              </a:rPr>
              <a:t>vajadusel pääsuga läbi tulemüüri(de) </a:t>
            </a:r>
            <a:r>
              <a:rPr lang="en-US" sz="2800" dirty="0" err="1" smtClean="0">
                <a:solidFill>
                  <a:schemeClr val="tx1"/>
                </a:solidFill>
                <a:latin typeface="Arial" charset="0"/>
              </a:rPr>
              <a:t>turvalis</a:t>
            </a:r>
            <a:r>
              <a:rPr lang="et-EE" sz="2800" dirty="0" smtClean="0">
                <a:solidFill>
                  <a:schemeClr val="tx1"/>
                </a:solidFill>
                <a:latin typeface="Arial" charset="0"/>
              </a:rPr>
              <a:t>tesse</a:t>
            </a:r>
            <a:r>
              <a:rPr lang="en-US" sz="2800" dirty="0" smtClean="0">
                <a:solidFill>
                  <a:schemeClr val="tx1"/>
                </a:solidFill>
                <a:latin typeface="Arial" charset="0"/>
              </a:rPr>
              <a:t> </a:t>
            </a:r>
            <a:r>
              <a:rPr lang="en-US" sz="2800" dirty="0" err="1" smtClean="0">
                <a:solidFill>
                  <a:schemeClr val="tx1"/>
                </a:solidFill>
                <a:latin typeface="Arial" charset="0"/>
              </a:rPr>
              <a:t>lokaalvõr</a:t>
            </a:r>
            <a:r>
              <a:rPr lang="et-EE" sz="2800" dirty="0" smtClean="0">
                <a:solidFill>
                  <a:schemeClr val="tx1"/>
                </a:solidFill>
                <a:latin typeface="Arial" charset="0"/>
              </a:rPr>
              <a:t>kudesse</a:t>
            </a:r>
            <a:r>
              <a:rPr lang="en-US" sz="2800" dirty="0" smtClean="0">
                <a:solidFill>
                  <a:schemeClr val="tx1"/>
                </a:solidFill>
                <a:latin typeface="Arial" charset="0"/>
              </a:rPr>
              <a:t>)</a:t>
            </a:r>
            <a:endParaRPr lang="en-US" sz="1000" dirty="0" smtClean="0">
              <a:solidFill>
                <a:schemeClr val="tx1"/>
              </a:solidFill>
              <a:latin typeface="Arial" charset="0"/>
            </a:endParaRPr>
          </a:p>
          <a:p>
            <a:pPr marL="446088" indent="-446088" algn="l" eaLnBrk="1" hangingPunct="1">
              <a:spcBef>
                <a:spcPts val="1800"/>
              </a:spcBef>
              <a:buClr>
                <a:schemeClr val="tx1"/>
              </a:buClr>
              <a:buSzTx/>
              <a:buFontTx/>
              <a:buChar char="•"/>
            </a:pPr>
            <a:r>
              <a:rPr lang="en-US" sz="2800" b="1" dirty="0" err="1" smtClean="0">
                <a:solidFill>
                  <a:srgbClr val="0070C0"/>
                </a:solidFill>
                <a:latin typeface="Arial" charset="0"/>
              </a:rPr>
              <a:t>Virtuaalsed</a:t>
            </a:r>
            <a:r>
              <a:rPr lang="en-US" sz="2800" b="1" dirty="0" smtClean="0">
                <a:solidFill>
                  <a:srgbClr val="0070C0"/>
                </a:solidFill>
                <a:latin typeface="Arial" charset="0"/>
              </a:rPr>
              <a:t> </a:t>
            </a:r>
            <a:r>
              <a:rPr lang="en-US" sz="2800" b="1" dirty="0" err="1" smtClean="0">
                <a:solidFill>
                  <a:srgbClr val="0070C0"/>
                </a:solidFill>
                <a:latin typeface="Arial" charset="0"/>
              </a:rPr>
              <a:t>privaatvõrgud</a:t>
            </a:r>
            <a:r>
              <a:rPr lang="en-US" sz="2800" b="1" dirty="0" smtClean="0">
                <a:solidFill>
                  <a:srgbClr val="0070C0"/>
                </a:solidFill>
                <a:latin typeface="Arial" charset="0"/>
              </a:rPr>
              <a:t> </a:t>
            </a:r>
            <a:r>
              <a:rPr lang="en-US" sz="2800" dirty="0" err="1" smtClean="0">
                <a:solidFill>
                  <a:schemeClr val="tx1"/>
                </a:solidFill>
                <a:latin typeface="Arial" charset="0"/>
              </a:rPr>
              <a:t>üle</a:t>
            </a:r>
            <a:r>
              <a:rPr lang="et-EE" sz="2800" dirty="0" smtClean="0">
                <a:solidFill>
                  <a:schemeClr val="tx1"/>
                </a:solidFill>
                <a:latin typeface="Arial" charset="0"/>
              </a:rPr>
              <a:t> ebaturvalise kaugvõrgu (</a:t>
            </a:r>
            <a:r>
              <a:rPr lang="en-US" sz="2800" dirty="0" err="1" smtClean="0">
                <a:solidFill>
                  <a:schemeClr val="tx1"/>
                </a:solidFill>
                <a:latin typeface="Arial" charset="0"/>
              </a:rPr>
              <a:t>Interneti</a:t>
            </a:r>
            <a:r>
              <a:rPr lang="et-EE" sz="2800" dirty="0" smtClean="0">
                <a:solidFill>
                  <a:schemeClr val="tx1"/>
                </a:solidFill>
                <a:latin typeface="Arial" charset="0"/>
              </a:rPr>
              <a:t>)</a:t>
            </a:r>
            <a:endParaRPr lang="en-US" sz="2800" dirty="0" smtClean="0">
              <a:solidFill>
                <a:schemeClr val="tx1"/>
              </a:solidFill>
              <a:latin typeface="Arial" charset="0"/>
            </a:endParaRPr>
          </a:p>
          <a:p>
            <a:pPr marL="446088" indent="-446088" algn="l" eaLnBrk="1" hangingPunct="1">
              <a:spcBef>
                <a:spcPts val="1800"/>
              </a:spcBef>
              <a:buClr>
                <a:schemeClr val="tx1"/>
              </a:buClr>
              <a:buSzTx/>
              <a:buFontTx/>
              <a:buChar char="•"/>
            </a:pPr>
            <a:endParaRPr lang="en-US" sz="1000" dirty="0" smtClean="0">
              <a:solidFill>
                <a:schemeClr val="tx1"/>
              </a:solidFill>
              <a:latin typeface="Arial" charset="0"/>
            </a:endParaRPr>
          </a:p>
        </p:txBody>
      </p:sp>
      <p:sp>
        <p:nvSpPr>
          <p:cNvPr id="1344515" name="Rectangle 3"/>
          <p:cNvSpPr>
            <a:spLocks noChangeArrowheads="1"/>
          </p:cNvSpPr>
          <p:nvPr/>
        </p:nvSpPr>
        <p:spPr bwMode="auto">
          <a:xfrm>
            <a:off x="0" y="188640"/>
            <a:ext cx="8915400" cy="838200"/>
          </a:xfrm>
          <a:prstGeom prst="rect">
            <a:avLst/>
          </a:prstGeom>
          <a:noFill/>
          <a:ln w="9525">
            <a:noFill/>
            <a:miter lim="800000"/>
            <a:headEnd/>
            <a:tailEnd/>
          </a:ln>
          <a:effectLst>
            <a:outerShdw dist="107763" dir="2700000" algn="ctr" rotWithShape="0">
              <a:schemeClr val="bg2"/>
            </a:outerShdw>
          </a:effectLst>
        </p:spPr>
        <p:txBody>
          <a:bodyPr lIns="92075" tIns="46038" rIns="92075" bIns="46038" anchor="b"/>
          <a:lstStyle/>
          <a:p>
            <a:pPr>
              <a:defRPr/>
            </a:pPr>
            <a:r>
              <a:rPr lang="et-EE" sz="3600" b="1" dirty="0" smtClean="0">
                <a:solidFill>
                  <a:srgbClr val="C00000"/>
                </a:solidFill>
                <a:effectLst>
                  <a:outerShdw blurRad="38100" dist="38100" dir="2700000" algn="tl">
                    <a:srgbClr val="000000"/>
                  </a:outerShdw>
                </a:effectLst>
                <a:latin typeface="Arial" charset="0"/>
              </a:rPr>
              <a:t>Võrguturbe klassikalised põhivahendid</a:t>
            </a:r>
            <a:endParaRPr lang="en-US" sz="3600" b="1" dirty="0">
              <a:solidFill>
                <a:srgbClr val="C00000"/>
              </a:solidFill>
              <a:effectLst>
                <a:outerShdw blurRad="38100" dist="38100" dir="2700000" algn="tl">
                  <a:srgbClr val="000000"/>
                </a:outerShdw>
              </a:effectLst>
              <a:latin typeface="Arial" charset="0"/>
            </a:endParaRPr>
          </a:p>
        </p:txBody>
      </p:sp>
      <p:sp>
        <p:nvSpPr>
          <p:cNvPr id="4" name="Text Box 5"/>
          <p:cNvSpPr txBox="1">
            <a:spLocks noChangeArrowheads="1"/>
          </p:cNvSpPr>
          <p:nvPr/>
        </p:nvSpPr>
        <p:spPr bwMode="auto">
          <a:xfrm>
            <a:off x="467544" y="5157192"/>
            <a:ext cx="7704856" cy="1384995"/>
          </a:xfrm>
          <a:prstGeom prst="rect">
            <a:avLst/>
          </a:prstGeom>
          <a:noFill/>
          <a:ln w="38100" cmpd="dbl">
            <a:solidFill>
              <a:schemeClr val="tx1"/>
            </a:solidFill>
            <a:miter lim="800000"/>
            <a:headEnd/>
            <a:tailEnd/>
          </a:ln>
          <a:effectLst>
            <a:outerShdw dist="107763" dir="2700000" algn="ctr" rotWithShape="0">
              <a:schemeClr val="bg2"/>
            </a:outerShdw>
          </a:effectLst>
        </p:spPr>
        <p:txBody>
          <a:bodyPr wrap="square">
            <a:spAutoFit/>
          </a:bodyPr>
          <a:lstStyle/>
          <a:p>
            <a:pPr>
              <a:spcBef>
                <a:spcPct val="50000"/>
              </a:spcBef>
              <a:defRPr/>
            </a:pPr>
            <a:r>
              <a:rPr lang="et-EE" sz="2800" b="1" dirty="0" smtClean="0">
                <a:solidFill>
                  <a:srgbClr val="0070C0"/>
                </a:solidFill>
                <a:latin typeface="Arial" charset="0"/>
              </a:rPr>
              <a:t>Kaasaja lahendused on vägagi tihti teatud sümbioos nendest vahenditest (nt korporatiivkasutusse mõeldud WiFi ruuter)</a:t>
            </a:r>
            <a:endParaRPr lang="en-US" sz="2800" b="1" dirty="0" smtClean="0">
              <a:solidFill>
                <a:srgbClr val="0070C0"/>
              </a:solidFill>
              <a:latin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0"/>
            <a:ext cx="8511480" cy="1143000"/>
          </a:xfrm>
        </p:spPr>
        <p:txBody>
          <a:bodyPr>
            <a:noAutofit/>
          </a:bodyPr>
          <a:lstStyle/>
          <a:p>
            <a:pPr algn="l" eaLnBrk="1" hangingPunct="1">
              <a:defRPr/>
            </a:pPr>
            <a:r>
              <a:rPr lang="et-EE" sz="3600" b="1" dirty="0" smtClean="0">
                <a:solidFill>
                  <a:srgbClr val="C00000"/>
                </a:solidFill>
              </a:rPr>
              <a:t>Kolmas isik isikuandndmete töötlemisel</a:t>
            </a:r>
            <a:endParaRPr lang="en-US" sz="3600" b="1" dirty="0" smtClean="0">
              <a:solidFill>
                <a:srgbClr val="C00000"/>
              </a:solidFill>
            </a:endParaRPr>
          </a:p>
        </p:txBody>
      </p:sp>
      <p:sp>
        <p:nvSpPr>
          <p:cNvPr id="29699" name="Text Box 3"/>
          <p:cNvSpPr txBox="1">
            <a:spLocks noChangeArrowheads="1"/>
          </p:cNvSpPr>
          <p:nvPr/>
        </p:nvSpPr>
        <p:spPr bwMode="auto">
          <a:xfrm>
            <a:off x="395536" y="5013176"/>
            <a:ext cx="8424936" cy="954107"/>
          </a:xfrm>
          <a:prstGeom prst="rect">
            <a:avLst/>
          </a:prstGeom>
          <a:noFill/>
          <a:ln w="9525">
            <a:noFill/>
            <a:miter lim="800000"/>
            <a:headEnd/>
            <a:tailEnd/>
          </a:ln>
        </p:spPr>
        <p:txBody>
          <a:bodyPr wrap="square">
            <a:spAutoFit/>
          </a:bodyPr>
          <a:lstStyle/>
          <a:p>
            <a:pPr marL="358775">
              <a:spcBef>
                <a:spcPts val="1200"/>
              </a:spcBef>
            </a:pPr>
            <a:r>
              <a:rPr lang="et-EE" sz="2800" dirty="0" smtClean="0"/>
              <a:t>Kuidas on kaudse alluvuse või allhanke või lepingutega? Vast tuleb läheneda individuaalselt</a:t>
            </a:r>
          </a:p>
        </p:txBody>
      </p:sp>
      <p:sp>
        <p:nvSpPr>
          <p:cNvPr id="4" name="Rectangle 3"/>
          <p:cNvSpPr/>
          <p:nvPr/>
        </p:nvSpPr>
        <p:spPr>
          <a:xfrm>
            <a:off x="467544" y="1412776"/>
            <a:ext cx="8064896" cy="3108543"/>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Kolmas isik isikuandmete töötlemise vaates on see füüsiline või juriidiline isik, avaliku sektori asutus, amet või organ, kes ei ole andmesubjekt, vastutav töötleja, volitatud töötleja ega isik kes võib isikuandmeid töödelda vastutava töötleja või volitatud töötleja otseses alluvuses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052736"/>
          </a:xfrm>
        </p:spPr>
        <p:txBody>
          <a:bodyPr>
            <a:normAutofit/>
          </a:bodyPr>
          <a:lstStyle/>
          <a:p>
            <a:pPr algn="l" eaLnBrk="1" hangingPunct="1">
              <a:defRPr/>
            </a:pPr>
            <a:r>
              <a:rPr lang="et-EE" sz="3600" b="1" dirty="0" smtClean="0">
                <a:solidFill>
                  <a:srgbClr val="C00000"/>
                </a:solidFill>
              </a:rPr>
              <a:t>Kaasvastutavad töötlejad</a:t>
            </a:r>
            <a:endParaRPr lang="en-US" sz="3600" b="1" dirty="0" smtClean="0">
              <a:solidFill>
                <a:srgbClr val="C00000"/>
              </a:solidFill>
            </a:endParaRPr>
          </a:p>
        </p:txBody>
      </p:sp>
      <p:sp>
        <p:nvSpPr>
          <p:cNvPr id="4099" name="Text Box 3"/>
          <p:cNvSpPr txBox="1">
            <a:spLocks noChangeArrowheads="1"/>
          </p:cNvSpPr>
          <p:nvPr/>
        </p:nvSpPr>
        <p:spPr bwMode="auto">
          <a:xfrm>
            <a:off x="539552" y="3068960"/>
            <a:ext cx="8604448" cy="4413516"/>
          </a:xfrm>
          <a:prstGeom prst="rect">
            <a:avLst/>
          </a:prstGeom>
          <a:noFill/>
          <a:ln w="9525">
            <a:noFill/>
            <a:miter lim="800000"/>
            <a:headEnd/>
            <a:tailEnd/>
          </a:ln>
        </p:spPr>
        <p:txBody>
          <a:bodyPr wrap="square">
            <a:spAutoFit/>
          </a:bodyPr>
          <a:lstStyle/>
          <a:p>
            <a:pPr marL="457200" indent="-457200">
              <a:spcBef>
                <a:spcPct val="20000"/>
              </a:spcBef>
              <a:buClr>
                <a:schemeClr val="tx1"/>
              </a:buClr>
              <a:buFont typeface="Arial" pitchFamily="34" charset="0"/>
              <a:buChar char="•"/>
            </a:pPr>
            <a:r>
              <a:rPr lang="et-EE" sz="2800" dirty="0" smtClean="0">
                <a:latin typeface="Arial" charset="0"/>
              </a:rPr>
              <a:t>Kaasvastutavad töötajad määravad vastutusvaldkonnad läbipaistval viisil kindlaks omavahelise kokkuleppega (kui need vastutusvaldkonnad ei ole juba määratud õigusaktidega)</a:t>
            </a:r>
          </a:p>
          <a:p>
            <a:pPr marL="457200" indent="-457200">
              <a:spcBef>
                <a:spcPct val="20000"/>
              </a:spcBef>
              <a:buClr>
                <a:schemeClr val="tx1"/>
              </a:buClr>
              <a:buFont typeface="Arial" pitchFamily="34" charset="0"/>
              <a:buChar char="•"/>
            </a:pPr>
            <a:r>
              <a:rPr lang="et-EE" sz="2800" dirty="0" smtClean="0">
                <a:latin typeface="Arial" charset="0"/>
              </a:rPr>
              <a:t>Kokkuleppe põhitingimused tehakse andmesubjektile teatavaks</a:t>
            </a:r>
            <a:endParaRPr lang="et-EE" sz="2800" dirty="0">
              <a:latin typeface="Arial" charset="0"/>
            </a:endParaRP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395536" y="1052736"/>
            <a:ext cx="7632848" cy="1815882"/>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Kaasvastutavad töötlejad tekivad juhtumil, kui kaks või enam vastutavat töötlejat määravad ühiselt kindlaks isikuandmete töötlemise eesmärgid ja vahendid</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980728"/>
          </a:xfrm>
        </p:spPr>
        <p:txBody>
          <a:bodyPr>
            <a:normAutofit fontScale="90000"/>
          </a:bodyPr>
          <a:lstStyle/>
          <a:p>
            <a:pPr algn="l" eaLnBrk="1" hangingPunct="1">
              <a:defRPr/>
            </a:pPr>
            <a:r>
              <a:rPr lang="et-EE" sz="3600" b="1" dirty="0" smtClean="0">
                <a:solidFill>
                  <a:srgbClr val="C00000"/>
                </a:solidFill>
              </a:rPr>
              <a:t>Isikuandmete töötlemise kuus aluspõhimõtet, I</a:t>
            </a:r>
            <a:endParaRPr lang="en-US" sz="3600" b="1" dirty="0" smtClean="0">
              <a:solidFill>
                <a:srgbClr val="C00000"/>
              </a:solidFill>
            </a:endParaRPr>
          </a:p>
        </p:txBody>
      </p:sp>
      <p:sp>
        <p:nvSpPr>
          <p:cNvPr id="4099" name="Text Box 3"/>
          <p:cNvSpPr txBox="1">
            <a:spLocks noChangeArrowheads="1"/>
          </p:cNvSpPr>
          <p:nvPr/>
        </p:nvSpPr>
        <p:spPr bwMode="auto">
          <a:xfrm>
            <a:off x="395536" y="980728"/>
            <a:ext cx="8748464" cy="5866221"/>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a:pPr>
            <a:r>
              <a:rPr lang="et-EE" sz="2800" b="1" dirty="0" smtClean="0">
                <a:solidFill>
                  <a:srgbClr val="0070C0"/>
                </a:solidFill>
                <a:latin typeface="Arial" charset="0"/>
              </a:rPr>
              <a:t>Läbipaistvus.</a:t>
            </a:r>
            <a:r>
              <a:rPr lang="et-EE" sz="2800" dirty="0" smtClean="0">
                <a:latin typeface="Arial" charset="0"/>
              </a:rPr>
              <a:t> Töötlemine peab olema seaduslik, õiglane ja andmesubjektile läbipaistev</a:t>
            </a:r>
          </a:p>
          <a:p>
            <a:pPr marL="514350" indent="-514350">
              <a:spcBef>
                <a:spcPct val="20000"/>
              </a:spcBef>
              <a:buClr>
                <a:schemeClr val="tx1"/>
              </a:buClr>
              <a:buFont typeface="+mj-lt"/>
              <a:buAutoNum type="arabicPeriod"/>
            </a:pPr>
            <a:r>
              <a:rPr lang="et-EE" sz="2800" b="1" dirty="0" smtClean="0">
                <a:solidFill>
                  <a:srgbClr val="0070C0"/>
                </a:solidFill>
                <a:latin typeface="Arial" charset="0"/>
              </a:rPr>
              <a:t>Seaduslikkus ja eesmärgipärasus.</a:t>
            </a:r>
            <a:r>
              <a:rPr lang="et-EE" sz="2800" dirty="0" smtClean="0">
                <a:latin typeface="Arial" charset="0"/>
              </a:rPr>
              <a:t> Isikuandmeid kogutakse täpselt ja selgelt kindlaksmääratud ning õiguspärastel eesmärkidel ning neid ei töödelda hiljem viisil, mis on nende eesmärkidega vastuolus. Eranditeks on siin avalikes huvides toimuv arhiveerimine, teadustöö, ajaloouuriungud või statistilised eesmärgid	</a:t>
            </a:r>
          </a:p>
          <a:p>
            <a:pPr marL="514350" indent="-514350">
              <a:spcBef>
                <a:spcPct val="20000"/>
              </a:spcBef>
              <a:buClr>
                <a:schemeClr val="tx1"/>
              </a:buClr>
              <a:buFont typeface="+mj-lt"/>
              <a:buAutoNum type="arabicPeriod"/>
            </a:pPr>
            <a:r>
              <a:rPr lang="et-EE" sz="2800" b="1" dirty="0" smtClean="0">
                <a:solidFill>
                  <a:srgbClr val="0070C0"/>
                </a:solidFill>
                <a:latin typeface="Arial" charset="0"/>
              </a:rPr>
              <a:t>Minimaalsus. </a:t>
            </a:r>
            <a:r>
              <a:rPr lang="et-EE" sz="2800" dirty="0" smtClean="0">
                <a:latin typeface="Arial" charset="0"/>
              </a:rPr>
              <a:t>Isikuandmed on asjakohased, olulised ja piiratud sellega, mis on vajalik nende töötlemise eesmärgi seisukohalt.  (võimalikult väheste andmete kogumine)</a:t>
            </a:r>
            <a:endParaRPr lang="et-EE" sz="2800" b="1" dirty="0">
              <a:latin typeface="Arial"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640960" cy="980728"/>
          </a:xfrm>
        </p:spPr>
        <p:txBody>
          <a:bodyPr>
            <a:normAutofit fontScale="90000"/>
          </a:bodyPr>
          <a:lstStyle/>
          <a:p>
            <a:pPr algn="l" eaLnBrk="1" hangingPunct="1">
              <a:defRPr/>
            </a:pPr>
            <a:r>
              <a:rPr lang="et-EE" sz="3600" b="1" dirty="0" smtClean="0">
                <a:solidFill>
                  <a:srgbClr val="C00000"/>
                </a:solidFill>
              </a:rPr>
              <a:t>Isikuandmete töötlemise kuus aluspõhimõtet, II</a:t>
            </a:r>
            <a:endParaRPr lang="en-US" sz="3600" b="1" dirty="0" smtClean="0">
              <a:solidFill>
                <a:srgbClr val="C00000"/>
              </a:solidFill>
            </a:endParaRPr>
          </a:p>
        </p:txBody>
      </p:sp>
      <p:sp>
        <p:nvSpPr>
          <p:cNvPr id="4099" name="Text Box 3"/>
          <p:cNvSpPr txBox="1">
            <a:spLocks noChangeArrowheads="1"/>
          </p:cNvSpPr>
          <p:nvPr/>
        </p:nvSpPr>
        <p:spPr bwMode="auto">
          <a:xfrm>
            <a:off x="539552" y="1556792"/>
            <a:ext cx="7776864" cy="2246769"/>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4"/>
            </a:pPr>
            <a:r>
              <a:rPr lang="et-EE" sz="2800" b="1" dirty="0" smtClean="0">
                <a:solidFill>
                  <a:srgbClr val="0070C0"/>
                </a:solidFill>
                <a:latin typeface="Arial" charset="0"/>
              </a:rPr>
              <a:t>Õigsus.</a:t>
            </a:r>
            <a:r>
              <a:rPr lang="et-EE" sz="2800" dirty="0" smtClean="0">
                <a:latin typeface="Arial" charset="0"/>
              </a:rPr>
              <a:t> Isikuandmed on õiged ja vajaduse korral ajakohastatud. Kasutada tuleb kõiki mõistlikke meetmeid, et töötlemise eesmärgi seisukohast ebaõiged isikuandmed kustutaks või parandataks viivitamata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640960" cy="980728"/>
          </a:xfrm>
        </p:spPr>
        <p:txBody>
          <a:bodyPr>
            <a:normAutofit fontScale="90000"/>
          </a:bodyPr>
          <a:lstStyle/>
          <a:p>
            <a:pPr algn="l" eaLnBrk="1" hangingPunct="1">
              <a:defRPr/>
            </a:pPr>
            <a:r>
              <a:rPr lang="et-EE" sz="3600" b="1" dirty="0" smtClean="0">
                <a:solidFill>
                  <a:srgbClr val="C00000"/>
                </a:solidFill>
              </a:rPr>
              <a:t>Isikuandmete töötlemise kuus aluspõhimõtet, III</a:t>
            </a:r>
            <a:endParaRPr lang="en-US" sz="3600" b="1" dirty="0" smtClean="0">
              <a:solidFill>
                <a:srgbClr val="C00000"/>
              </a:solidFill>
            </a:endParaRPr>
          </a:p>
        </p:txBody>
      </p:sp>
      <p:sp>
        <p:nvSpPr>
          <p:cNvPr id="4099" name="Text Box 3"/>
          <p:cNvSpPr txBox="1">
            <a:spLocks noChangeArrowheads="1"/>
          </p:cNvSpPr>
          <p:nvPr/>
        </p:nvSpPr>
        <p:spPr bwMode="auto">
          <a:xfrm>
            <a:off x="395536" y="980728"/>
            <a:ext cx="8748464" cy="4918269"/>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5"/>
            </a:pPr>
            <a:r>
              <a:rPr lang="et-EE" sz="2800" b="1" dirty="0" smtClean="0">
                <a:solidFill>
                  <a:srgbClr val="0070C0"/>
                </a:solidFill>
                <a:latin typeface="Arial" charset="0"/>
              </a:rPr>
              <a:t>Isikustatult säilitamise piirang. </a:t>
            </a:r>
            <a:r>
              <a:rPr lang="et-EE" sz="2800" dirty="0" smtClean="0">
                <a:latin typeface="Arial" charset="0"/>
              </a:rPr>
              <a:t>Isikuandmeid säilitatakse kujul, mis võimaldab andmesubjekte tuvastada ainult seni, kuni see on vajalik selle eesmärgi täitmiseks, milleks isikuandmeid töödeldakse</a:t>
            </a:r>
          </a:p>
          <a:p>
            <a:pPr marL="531813">
              <a:spcBef>
                <a:spcPct val="20000"/>
              </a:spcBef>
              <a:buClr>
                <a:schemeClr val="tx1"/>
              </a:buClr>
            </a:pPr>
            <a:r>
              <a:rPr lang="et-EE" sz="2800" dirty="0" smtClean="0">
                <a:latin typeface="Arial" charset="0"/>
              </a:rPr>
              <a:t>Isikuandmeid võib isikustatavalt kauem säilitada vaid juhul, kui isikuandmeid töödeldakse üksnes avalikes huvides toimuva arhiveerimise, teadus- või ajaloouuringute või statistilisel eesmärgil, eeldusel et andmesubjektide õiguste ja vabaduste kaitseks rakendatakse asjakohaseid meetmeid</a:t>
            </a:r>
            <a:endParaRPr lang="et-EE" sz="2800" b="1" dirty="0">
              <a:latin typeface="Arial"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640960" cy="980728"/>
          </a:xfrm>
        </p:spPr>
        <p:txBody>
          <a:bodyPr>
            <a:normAutofit fontScale="90000"/>
          </a:bodyPr>
          <a:lstStyle/>
          <a:p>
            <a:pPr algn="l" eaLnBrk="1" hangingPunct="1">
              <a:defRPr/>
            </a:pPr>
            <a:r>
              <a:rPr lang="et-EE" sz="3600" b="1" dirty="0" smtClean="0">
                <a:solidFill>
                  <a:srgbClr val="C00000"/>
                </a:solidFill>
              </a:rPr>
              <a:t>Isikuandmete töötlemise kuus aluspõhimõtet, IV</a:t>
            </a:r>
            <a:endParaRPr lang="en-US" sz="3600" b="1" dirty="0" smtClean="0">
              <a:solidFill>
                <a:srgbClr val="C00000"/>
              </a:solidFill>
            </a:endParaRPr>
          </a:p>
        </p:txBody>
      </p:sp>
      <p:sp>
        <p:nvSpPr>
          <p:cNvPr id="4099" name="Text Box 3"/>
          <p:cNvSpPr txBox="1">
            <a:spLocks noChangeArrowheads="1"/>
          </p:cNvSpPr>
          <p:nvPr/>
        </p:nvSpPr>
        <p:spPr bwMode="auto">
          <a:xfrm>
            <a:off x="467544" y="1412776"/>
            <a:ext cx="7776864" cy="4758226"/>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6"/>
            </a:pPr>
            <a:r>
              <a:rPr lang="et-EE" sz="2800" b="1" dirty="0" smtClean="0">
                <a:solidFill>
                  <a:srgbClr val="0070C0"/>
                </a:solidFill>
                <a:latin typeface="Arial" charset="0"/>
              </a:rPr>
              <a:t>Turvalisus </a:t>
            </a:r>
            <a:r>
              <a:rPr lang="et-EE" sz="2800" dirty="0" smtClean="0">
                <a:latin typeface="Arial" charset="0"/>
              </a:rPr>
              <a:t>(ka usaldusväärsus ja konfidentsiaalsus). Isikuandmeid töödeldakse viisil, mis tagab nende asjakohase turvalisuse, sealhulgas kaitseb loata või ebaseadusliku töötlemise eest ning juhusliku kaotamise, hävitamise või kahjustumise eest, kasutades asjakohaseid tehnilisi või korralduslikke</a:t>
            </a: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251520" y="-387424"/>
            <a:ext cx="8210872" cy="1371600"/>
          </a:xfrm>
        </p:spPr>
        <p:txBody>
          <a:bodyPr>
            <a:normAutofit/>
          </a:bodyPr>
          <a:lstStyle/>
          <a:p>
            <a:pPr algn="l" eaLnBrk="1" hangingPunct="1">
              <a:defRPr/>
            </a:pPr>
            <a:r>
              <a:rPr lang="et-EE" sz="3600" b="1" dirty="0" smtClean="0">
                <a:solidFill>
                  <a:srgbClr val="C00000"/>
                </a:solidFill>
              </a:rPr>
              <a:t>Läbipaistvus</a:t>
            </a:r>
            <a:endParaRPr lang="en-US" sz="3600" b="1" dirty="0" smtClean="0">
              <a:solidFill>
                <a:srgbClr val="C00000"/>
              </a:solidFill>
            </a:endParaRPr>
          </a:p>
        </p:txBody>
      </p:sp>
      <p:sp>
        <p:nvSpPr>
          <p:cNvPr id="4099" name="Text Box 3"/>
          <p:cNvSpPr txBox="1">
            <a:spLocks noChangeArrowheads="1"/>
          </p:cNvSpPr>
          <p:nvPr/>
        </p:nvSpPr>
        <p:spPr bwMode="auto">
          <a:xfrm>
            <a:off x="251520" y="2636912"/>
            <a:ext cx="8892480" cy="4887492"/>
          </a:xfrm>
          <a:prstGeom prst="rect">
            <a:avLst/>
          </a:prstGeom>
          <a:noFill/>
          <a:ln w="9525">
            <a:noFill/>
            <a:miter lim="800000"/>
            <a:headEnd/>
            <a:tailEnd/>
          </a:ln>
        </p:spPr>
        <p:txBody>
          <a:bodyPr wrap="square">
            <a:spAutoFit/>
          </a:bodyPr>
          <a:lstStyle/>
          <a:p>
            <a:pPr marL="457200" indent="-457200">
              <a:spcBef>
                <a:spcPct val="20000"/>
              </a:spcBef>
              <a:buClr>
                <a:schemeClr val="tx1"/>
              </a:buClr>
              <a:buFont typeface="Arial" pitchFamily="34" charset="0"/>
              <a:buChar char="•"/>
            </a:pPr>
            <a:r>
              <a:rPr lang="et-EE" sz="2600" dirty="0" smtClean="0">
                <a:latin typeface="Arial" charset="0"/>
              </a:rPr>
              <a:t>Vajaduse korral soovitatakse täiendavalt kasutada visualiseerimist </a:t>
            </a:r>
          </a:p>
          <a:p>
            <a:pPr marL="457200" indent="-457200">
              <a:spcBef>
                <a:spcPct val="20000"/>
              </a:spcBef>
              <a:buClr>
                <a:schemeClr val="tx1"/>
              </a:buClr>
              <a:buFont typeface="Arial" pitchFamily="34" charset="0"/>
              <a:buChar char="•"/>
            </a:pPr>
            <a:r>
              <a:rPr lang="et-EE" sz="2600" dirty="0" smtClean="0">
                <a:latin typeface="Arial" charset="0"/>
              </a:rPr>
              <a:t>Väga vajalik on läbipaistvus olukordades, kus kasutatava tehnoloogia keerukuse tõttu on andmesubjektil raske teada saada ja mõista, kas kogutakse tema isikuandmeid, kes neid kogub ja millisel eesmärgil</a:t>
            </a:r>
          </a:p>
          <a:p>
            <a:pPr marL="457200" indent="-457200">
              <a:spcBef>
                <a:spcPct val="20000"/>
              </a:spcBef>
              <a:buClr>
                <a:schemeClr val="tx1"/>
              </a:buClr>
              <a:buFont typeface="Arial" pitchFamily="34" charset="0"/>
              <a:buChar char="•"/>
            </a:pPr>
            <a:r>
              <a:rPr lang="et-EE" sz="2600" b="1" dirty="0" smtClean="0">
                <a:solidFill>
                  <a:srgbClr val="0070C0"/>
                </a:solidFill>
                <a:latin typeface="Arial" charset="0"/>
              </a:rPr>
              <a:t>Laste isikuandmete töötlemisel kogu teave olema ja suhtlemine toimuma selges ja lihtsas keeles</a:t>
            </a:r>
            <a:endParaRPr lang="et-EE" sz="2600" b="1" dirty="0">
              <a:solidFill>
                <a:srgbClr val="0070C0"/>
              </a:solidFill>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323528" y="692696"/>
            <a:ext cx="8496944" cy="1692771"/>
          </a:xfrm>
          <a:prstGeom prst="rect">
            <a:avLst/>
          </a:prstGeom>
          <a:ln>
            <a:solidFill>
              <a:schemeClr val="tx1"/>
            </a:solidFill>
          </a:ln>
        </p:spPr>
        <p:txBody>
          <a:bodyPr wrap="square">
            <a:spAutoFit/>
          </a:bodyPr>
          <a:lstStyle/>
          <a:p>
            <a:pPr>
              <a:spcBef>
                <a:spcPts val="600"/>
              </a:spcBef>
              <a:buClr>
                <a:schemeClr val="tx1"/>
              </a:buClr>
            </a:pPr>
            <a:r>
              <a:rPr lang="et-EE" sz="2600" b="1" dirty="0" smtClean="0">
                <a:solidFill>
                  <a:srgbClr val="0070C0"/>
                </a:solidFill>
                <a:latin typeface="Arial" charset="0"/>
              </a:rPr>
              <a:t>Läbipaistvus </a:t>
            </a:r>
            <a:r>
              <a:rPr lang="et-EE" sz="2600" dirty="0" smtClean="0">
                <a:latin typeface="Arial" charset="0"/>
              </a:rPr>
              <a:t>(isikuandmete kaitse üldmääruse kontekstis)</a:t>
            </a:r>
            <a:r>
              <a:rPr lang="et-EE" sz="2600" b="1" dirty="0" smtClean="0">
                <a:solidFill>
                  <a:srgbClr val="0070C0"/>
                </a:solidFill>
                <a:latin typeface="Arial" charset="0"/>
              </a:rPr>
              <a:t> tähendab, et isikuandmete töötlemisega seotud teave ja sõnumid on lihtsalt kättesaadavad, arusaadavad ning selgelt ja lihtsalt sõnastatud</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Millal on isikuandmete töötlemine seaduslik?, I</a:t>
            </a:r>
            <a:endParaRPr lang="en-US" sz="3600" b="1" dirty="0" smtClean="0">
              <a:solidFill>
                <a:srgbClr val="C00000"/>
              </a:solidFill>
            </a:endParaRPr>
          </a:p>
        </p:txBody>
      </p:sp>
      <p:sp>
        <p:nvSpPr>
          <p:cNvPr id="4099" name="Text Box 3"/>
          <p:cNvSpPr txBox="1">
            <a:spLocks noChangeArrowheads="1"/>
          </p:cNvSpPr>
          <p:nvPr/>
        </p:nvSpPr>
        <p:spPr bwMode="auto">
          <a:xfrm>
            <a:off x="539552" y="1447800"/>
            <a:ext cx="8604448" cy="4862870"/>
          </a:xfrm>
          <a:prstGeom prst="rect">
            <a:avLst/>
          </a:prstGeom>
          <a:noFill/>
          <a:ln w="9525">
            <a:noFill/>
            <a:miter lim="800000"/>
            <a:headEnd/>
            <a:tailEnd/>
          </a:ln>
        </p:spPr>
        <p:txBody>
          <a:bodyPr wrap="square">
            <a:spAutoFit/>
          </a:bodyPr>
          <a:lstStyle/>
          <a:p>
            <a:pPr marL="457200" indent="-457200">
              <a:spcBef>
                <a:spcPts val="1200"/>
              </a:spcBef>
              <a:buClr>
                <a:schemeClr val="tx1"/>
              </a:buClr>
            </a:pPr>
            <a:r>
              <a:rPr lang="et-EE" sz="2800" dirty="0" smtClean="0">
                <a:latin typeface="Arial" charset="0"/>
              </a:rPr>
              <a:t>Kuus seadusliku töötlemise põhilist varianti:</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Andmesubjekt (isik) on andnud nõusoleku </a:t>
            </a:r>
            <a:r>
              <a:rPr lang="et-EE" sz="2800" dirty="0" smtClean="0">
                <a:latin typeface="Arial" charset="0"/>
              </a:rPr>
              <a:t>töödelda oma isikuandmeid ühel või mitmel konkreetsel eesmärgil</a:t>
            </a:r>
          </a:p>
          <a:p>
            <a:pPr marL="514350" indent="-514350">
              <a:spcBef>
                <a:spcPts val="1200"/>
              </a:spcBef>
              <a:buClr>
                <a:schemeClr val="tx1"/>
              </a:buClr>
              <a:buFont typeface="+mj-lt"/>
              <a:buAutoNum type="arabicPeriod"/>
            </a:pPr>
            <a:r>
              <a:rPr lang="et-EE" sz="2800" dirty="0" smtClean="0">
                <a:latin typeface="Arial" charset="0"/>
              </a:rPr>
              <a:t>Isikuandmete töötlemine on vajalik andmesubjekti osalusel sõlmitud </a:t>
            </a:r>
            <a:r>
              <a:rPr lang="et-EE" sz="2800" b="1" dirty="0" smtClean="0">
                <a:solidFill>
                  <a:srgbClr val="0070C0"/>
                </a:solidFill>
                <a:latin typeface="Arial" charset="0"/>
              </a:rPr>
              <a:t>lepingu täitmiseks </a:t>
            </a:r>
            <a:r>
              <a:rPr lang="et-EE" sz="2800" dirty="0" smtClean="0">
                <a:latin typeface="Arial" charset="0"/>
              </a:rPr>
              <a:t>või </a:t>
            </a:r>
            <a:r>
              <a:rPr lang="et-EE" sz="2800" b="1" dirty="0" smtClean="0">
                <a:solidFill>
                  <a:srgbClr val="0070C0"/>
                </a:solidFill>
                <a:latin typeface="Arial" charset="0"/>
              </a:rPr>
              <a:t>lepingu sõlmimisele eelnevate meetmete võtmiseks </a:t>
            </a:r>
            <a:r>
              <a:rPr lang="et-EE" sz="2800" dirty="0" smtClean="0">
                <a:latin typeface="Arial" charset="0"/>
              </a:rPr>
              <a:t>vastavalt andmesubjekti taotlusele</a:t>
            </a:r>
          </a:p>
          <a:p>
            <a:pPr marL="514350" indent="-514350">
              <a:spcBef>
                <a:spcPts val="1200"/>
              </a:spcBef>
              <a:buClr>
                <a:schemeClr val="tx1"/>
              </a:buClr>
              <a:buFont typeface="+mj-lt"/>
              <a:buAutoNum type="arabicPeriod"/>
            </a:pPr>
            <a:r>
              <a:rPr lang="et-EE" sz="2800" dirty="0" smtClean="0">
                <a:latin typeface="Arial" charset="0"/>
              </a:rPr>
              <a:t>Isikuandmete töötlemine on vajalik </a:t>
            </a:r>
            <a:r>
              <a:rPr lang="et-EE" sz="2800" b="1" dirty="0" smtClean="0">
                <a:solidFill>
                  <a:srgbClr val="0070C0"/>
                </a:solidFill>
                <a:latin typeface="Arial" charset="0"/>
              </a:rPr>
              <a:t>vastutava töötleja juriidilise kohustuse täitmiseks</a:t>
            </a:r>
            <a:endParaRPr lang="et-EE" sz="2800" b="1" dirty="0">
              <a:latin typeface="Arial"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Millal on isikuandmete töötlemine seaduslik?, II</a:t>
            </a:r>
            <a:endParaRPr lang="en-US" sz="3600" b="1" dirty="0" smtClean="0">
              <a:solidFill>
                <a:srgbClr val="C00000"/>
              </a:solidFill>
            </a:endParaRPr>
          </a:p>
        </p:txBody>
      </p:sp>
      <p:sp>
        <p:nvSpPr>
          <p:cNvPr id="4099" name="Text Box 3"/>
          <p:cNvSpPr txBox="1">
            <a:spLocks noChangeArrowheads="1"/>
          </p:cNvSpPr>
          <p:nvPr/>
        </p:nvSpPr>
        <p:spPr bwMode="auto">
          <a:xfrm>
            <a:off x="539552" y="1700808"/>
            <a:ext cx="7776864" cy="4364272"/>
          </a:xfrm>
          <a:prstGeom prst="rect">
            <a:avLst/>
          </a:prstGeom>
          <a:noFill/>
          <a:ln w="9525">
            <a:noFill/>
            <a:miter lim="800000"/>
            <a:headEnd/>
            <a:tailEnd/>
          </a:ln>
        </p:spPr>
        <p:txBody>
          <a:bodyPr wrap="square">
            <a:spAutoFit/>
          </a:bodyPr>
          <a:lstStyle/>
          <a:p>
            <a:pPr marL="457200" indent="-457200">
              <a:spcBef>
                <a:spcPts val="1200"/>
              </a:spcBef>
              <a:buClr>
                <a:schemeClr val="tx1"/>
              </a:buClr>
            </a:pPr>
            <a:r>
              <a:rPr lang="et-EE" sz="2800" dirty="0" smtClean="0">
                <a:latin typeface="Arial" charset="0"/>
              </a:rPr>
              <a:t>Kuus seadusliku töötlemise põhilist varianti:</a:t>
            </a:r>
          </a:p>
          <a:p>
            <a:pPr marL="514350" indent="-514350">
              <a:spcBef>
                <a:spcPts val="1200"/>
              </a:spcBef>
              <a:buClr>
                <a:schemeClr val="tx1"/>
              </a:buClr>
              <a:buFont typeface="+mj-lt"/>
              <a:buAutoNum type="arabicPeriod" startAt="4"/>
            </a:pPr>
            <a:r>
              <a:rPr lang="et-EE" sz="2800" dirty="0" smtClean="0">
                <a:latin typeface="Arial" charset="0"/>
              </a:rPr>
              <a:t>Isikuandmete töötlemine on vajalik </a:t>
            </a:r>
            <a:r>
              <a:rPr lang="et-EE" sz="2800" b="1" dirty="0" smtClean="0">
                <a:solidFill>
                  <a:srgbClr val="0070C0"/>
                </a:solidFill>
                <a:latin typeface="Arial" charset="0"/>
              </a:rPr>
              <a:t>andmesubjekti või mõne muu füüsilise isiku eluliste huvide kaitsmiseks</a:t>
            </a:r>
          </a:p>
          <a:p>
            <a:pPr marL="514350" indent="-514350">
              <a:spcBef>
                <a:spcPts val="1200"/>
              </a:spcBef>
              <a:buClr>
                <a:schemeClr val="tx1"/>
              </a:buClr>
              <a:buFont typeface="+mj-lt"/>
              <a:buAutoNum type="arabicPeriod" startAt="4"/>
            </a:pPr>
            <a:r>
              <a:rPr lang="et-EE" sz="2800" dirty="0" smtClean="0">
                <a:latin typeface="Arial" charset="0"/>
              </a:rPr>
              <a:t>Isikuandmete töötlemine on vajalik </a:t>
            </a:r>
            <a:r>
              <a:rPr lang="et-EE" sz="2800" b="1" dirty="0" smtClean="0">
                <a:solidFill>
                  <a:srgbClr val="0070C0"/>
                </a:solidFill>
                <a:latin typeface="Arial" charset="0"/>
              </a:rPr>
              <a:t>avalikes huvides oleva ülesande täitmiseks </a:t>
            </a:r>
            <a:r>
              <a:rPr lang="et-EE" sz="2800" dirty="0" smtClean="0">
                <a:latin typeface="Arial" charset="0"/>
              </a:rPr>
              <a:t>või </a:t>
            </a:r>
            <a:r>
              <a:rPr lang="et-EE" sz="2800" b="1" dirty="0" smtClean="0">
                <a:solidFill>
                  <a:srgbClr val="0070C0"/>
                </a:solidFill>
                <a:latin typeface="Arial" charset="0"/>
              </a:rPr>
              <a:t>vastutava töötleja avaliku võimu teostamiseks</a:t>
            </a: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Millal on isikuandmete töötlemine seaduslik?, III</a:t>
            </a:r>
            <a:endParaRPr lang="en-US" sz="3600" b="1" dirty="0" smtClean="0">
              <a:solidFill>
                <a:srgbClr val="C00000"/>
              </a:solidFill>
            </a:endParaRPr>
          </a:p>
        </p:txBody>
      </p:sp>
      <p:sp>
        <p:nvSpPr>
          <p:cNvPr id="4099" name="Text Box 3"/>
          <p:cNvSpPr txBox="1">
            <a:spLocks noChangeArrowheads="1"/>
          </p:cNvSpPr>
          <p:nvPr/>
        </p:nvSpPr>
        <p:spPr bwMode="auto">
          <a:xfrm>
            <a:off x="539552" y="1447800"/>
            <a:ext cx="8604448" cy="6444841"/>
          </a:xfrm>
          <a:prstGeom prst="rect">
            <a:avLst/>
          </a:prstGeom>
          <a:noFill/>
          <a:ln w="9525">
            <a:noFill/>
            <a:miter lim="800000"/>
            <a:headEnd/>
            <a:tailEnd/>
          </a:ln>
        </p:spPr>
        <p:txBody>
          <a:bodyPr wrap="square">
            <a:spAutoFit/>
          </a:bodyPr>
          <a:lstStyle/>
          <a:p>
            <a:pPr marL="457200" indent="-457200">
              <a:spcBef>
                <a:spcPts val="1200"/>
              </a:spcBef>
              <a:buClr>
                <a:schemeClr val="tx1"/>
              </a:buClr>
            </a:pPr>
            <a:r>
              <a:rPr lang="et-EE" sz="2800" dirty="0" smtClean="0">
                <a:latin typeface="Arial" charset="0"/>
              </a:rPr>
              <a:t>Kuus seadusliku töötlemise põhilist varianti:</a:t>
            </a:r>
          </a:p>
          <a:p>
            <a:pPr marL="514350" indent="-514350">
              <a:spcBef>
                <a:spcPts val="1200"/>
              </a:spcBef>
              <a:buClr>
                <a:schemeClr val="tx1"/>
              </a:buClr>
              <a:buFont typeface="+mj-lt"/>
              <a:buAutoNum type="arabicPeriod" startAt="6"/>
            </a:pPr>
            <a:r>
              <a:rPr lang="et-EE" sz="2800" dirty="0" smtClean="0">
                <a:latin typeface="Arial" charset="0"/>
              </a:rPr>
              <a:t>Isikuandmete töötlemine on vajalik </a:t>
            </a:r>
            <a:r>
              <a:rPr lang="et-EE" sz="2800" b="1" dirty="0" smtClean="0">
                <a:solidFill>
                  <a:srgbClr val="0070C0"/>
                </a:solidFill>
                <a:latin typeface="Arial" charset="0"/>
              </a:rPr>
              <a:t>vastutava töötleja või kolmanda isiku õigustatud huvi korral</a:t>
            </a:r>
            <a:endParaRPr lang="et-EE" sz="2800" dirty="0" smtClean="0">
              <a:latin typeface="Arial" charset="0"/>
            </a:endParaRPr>
          </a:p>
          <a:p>
            <a:pPr marL="514350" indent="17463">
              <a:spcBef>
                <a:spcPts val="1200"/>
              </a:spcBef>
              <a:buClr>
                <a:schemeClr val="tx1"/>
              </a:buClr>
            </a:pPr>
            <a:r>
              <a:rPr lang="et-EE" sz="2800" dirty="0" smtClean="0">
                <a:latin typeface="Arial" charset="0"/>
              </a:rPr>
              <a:t>See variant on välistatud juhtumitel, kui sellise huvi kaaluvad üles andmesubjekti huvid või põhiõigused ja -vabadused, mille nimel tuleb kaitsta isikuandmeid. Eriti tuleb eranditena vaatluse alla võtta sellised juhtumid, kui andmesubjekt on laps.</a:t>
            </a:r>
          </a:p>
          <a:p>
            <a:pPr marL="457200" indent="-457200">
              <a:spcBef>
                <a:spcPct val="20000"/>
              </a:spcBef>
              <a:buClr>
                <a:schemeClr val="tx1"/>
              </a:buClr>
            </a:pPr>
            <a:endParaRPr lang="et-EE" sz="2800" dirty="0">
              <a:latin typeface="Arial" charset="0"/>
            </a:endParaRP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subTitle" idx="1"/>
          </p:nvPr>
        </p:nvSpPr>
        <p:spPr>
          <a:xfrm>
            <a:off x="179512" y="1196752"/>
            <a:ext cx="8820472" cy="5328592"/>
          </a:xfrm>
        </p:spPr>
        <p:txBody>
          <a:bodyPr>
            <a:normAutofit/>
          </a:bodyPr>
          <a:lstStyle/>
          <a:p>
            <a:pPr marL="609600" indent="-609600" algn="l" eaLnBrk="1" hangingPunct="1">
              <a:spcBef>
                <a:spcPts val="1200"/>
              </a:spcBef>
              <a:buClr>
                <a:schemeClr val="tx1"/>
              </a:buClr>
              <a:buSzTx/>
              <a:buFontTx/>
              <a:buChar char="•"/>
            </a:pPr>
            <a:r>
              <a:rPr lang="et-EE" sz="2800" dirty="0" smtClean="0">
                <a:solidFill>
                  <a:schemeClr val="tx1"/>
                </a:solidFill>
                <a:latin typeface="Arial" charset="0"/>
              </a:rPr>
              <a:t>Erinevate seadmete (klientide) jagamine erinevatesse</a:t>
            </a:r>
            <a:r>
              <a:rPr lang="et-EE" sz="2800" b="1" dirty="0" smtClean="0">
                <a:solidFill>
                  <a:srgbClr val="0070C0"/>
                </a:solidFill>
                <a:latin typeface="Arial" charset="0"/>
              </a:rPr>
              <a:t> virtuaalsetesse privaatvõrkudesse (VLANidesse)</a:t>
            </a:r>
          </a:p>
          <a:p>
            <a:pPr marL="609600" indent="-609600" algn="l" eaLnBrk="1" hangingPunct="1">
              <a:spcBef>
                <a:spcPts val="1200"/>
              </a:spcBef>
              <a:buClr>
                <a:schemeClr val="tx1"/>
              </a:buClr>
              <a:buSzTx/>
              <a:buFontTx/>
              <a:buChar char="•"/>
            </a:pPr>
            <a:r>
              <a:rPr lang="et-EE" sz="2800" b="1" dirty="0" smtClean="0">
                <a:solidFill>
                  <a:srgbClr val="0070C0"/>
                </a:solidFill>
                <a:latin typeface="Arial" charset="0"/>
              </a:rPr>
              <a:t>IDS/IPS</a:t>
            </a:r>
            <a:r>
              <a:rPr lang="et-EE" sz="2800" dirty="0" smtClean="0">
                <a:solidFill>
                  <a:schemeClr val="tx1"/>
                </a:solidFill>
                <a:latin typeface="Arial" charset="0"/>
              </a:rPr>
              <a:t> – sissetungi tuvastussüsteem, tuvastab tuntud ründeid. Tavaliselt tulemüüri sisse ehitatud</a:t>
            </a:r>
          </a:p>
          <a:p>
            <a:pPr marL="609600" indent="-609600" algn="l" eaLnBrk="1" hangingPunct="1">
              <a:spcBef>
                <a:spcPts val="1200"/>
              </a:spcBef>
              <a:buClr>
                <a:schemeClr val="tx1"/>
              </a:buClr>
              <a:buSzTx/>
              <a:buFontTx/>
              <a:buChar char="•"/>
            </a:pPr>
            <a:r>
              <a:rPr lang="et-EE" sz="2800" b="1" dirty="0" smtClean="0">
                <a:solidFill>
                  <a:srgbClr val="0070C0"/>
                </a:solidFill>
                <a:latin typeface="Arial" charset="0"/>
              </a:rPr>
              <a:t>MAC-aadressi ja IP-aadressi põhised piirangud</a:t>
            </a:r>
          </a:p>
          <a:p>
            <a:pPr marL="609600" indent="-609600" algn="l" eaLnBrk="1" hangingPunct="1">
              <a:spcBef>
                <a:spcPts val="1200"/>
              </a:spcBef>
              <a:buClr>
                <a:schemeClr val="tx1"/>
              </a:buClr>
              <a:buSzTx/>
              <a:buFontTx/>
              <a:buChar char="•"/>
            </a:pPr>
            <a:r>
              <a:rPr lang="et-EE" sz="2800" b="1" dirty="0" smtClean="0">
                <a:solidFill>
                  <a:srgbClr val="0070C0"/>
                </a:solidFill>
                <a:latin typeface="Arial" charset="0"/>
              </a:rPr>
              <a:t>MAC-aadressi sidumine IP aadressiga</a:t>
            </a:r>
            <a:r>
              <a:rPr lang="et-EE" sz="2800" dirty="0" smtClean="0">
                <a:solidFill>
                  <a:schemeClr val="tx1"/>
                </a:solidFill>
                <a:latin typeface="Arial" charset="0"/>
              </a:rPr>
              <a:t> -  kaasajal on üldlevinud DHCP, kus kliendid saavad oma IP </a:t>
            </a:r>
            <a:r>
              <a:rPr lang="et-EE" sz="2800" dirty="0" err="1" smtClean="0">
                <a:solidFill>
                  <a:schemeClr val="tx1"/>
                </a:solidFill>
                <a:latin typeface="Arial" charset="0"/>
              </a:rPr>
              <a:t>dümaamiliselt</a:t>
            </a:r>
            <a:r>
              <a:rPr lang="et-EE" sz="2800" dirty="0" smtClean="0">
                <a:solidFill>
                  <a:schemeClr val="tx1"/>
                </a:solidFill>
                <a:latin typeface="Arial" charset="0"/>
              </a:rPr>
              <a:t> ja automaatselt</a:t>
            </a:r>
          </a:p>
          <a:p>
            <a:pPr marL="609600" indent="-609600" algn="l" eaLnBrk="1" hangingPunct="1">
              <a:spcBef>
                <a:spcPts val="1200"/>
              </a:spcBef>
              <a:buClr>
                <a:schemeClr val="tx1"/>
              </a:buClr>
              <a:buSzTx/>
              <a:buFontTx/>
              <a:buChar char="•"/>
            </a:pPr>
            <a:r>
              <a:rPr lang="et-EE" sz="2800" b="1" dirty="0" smtClean="0">
                <a:solidFill>
                  <a:srgbClr val="0070C0"/>
                </a:solidFill>
                <a:latin typeface="Arial" charset="0"/>
              </a:rPr>
              <a:t>Autentimisserverid</a:t>
            </a:r>
            <a:r>
              <a:rPr lang="et-EE" sz="2800" b="1" dirty="0" smtClean="0">
                <a:solidFill>
                  <a:schemeClr val="tx1"/>
                </a:solidFill>
                <a:latin typeface="Arial" charset="0"/>
              </a:rPr>
              <a:t> </a:t>
            </a:r>
            <a:r>
              <a:rPr lang="et-EE" sz="2800" dirty="0" smtClean="0">
                <a:solidFill>
                  <a:schemeClr val="tx1"/>
                </a:solidFill>
                <a:latin typeface="Arial" charset="0"/>
              </a:rPr>
              <a:t>(RADIUS, </a:t>
            </a:r>
            <a:r>
              <a:rPr lang="et-EE" sz="2800" dirty="0" err="1" smtClean="0">
                <a:solidFill>
                  <a:schemeClr val="tx1"/>
                </a:solidFill>
                <a:latin typeface="Arial" charset="0"/>
              </a:rPr>
              <a:t>Active</a:t>
            </a:r>
            <a:r>
              <a:rPr lang="et-EE" sz="2800" dirty="0" smtClean="0">
                <a:solidFill>
                  <a:schemeClr val="tx1"/>
                </a:solidFill>
                <a:latin typeface="Arial" charset="0"/>
              </a:rPr>
              <a:t> </a:t>
            </a:r>
            <a:r>
              <a:rPr lang="et-EE" sz="2800" dirty="0" err="1" smtClean="0">
                <a:solidFill>
                  <a:schemeClr val="tx1"/>
                </a:solidFill>
                <a:latin typeface="Arial" charset="0"/>
              </a:rPr>
              <a:t>Directory</a:t>
            </a:r>
            <a:r>
              <a:rPr lang="et-EE" sz="2800" dirty="0" smtClean="0">
                <a:solidFill>
                  <a:schemeClr val="tx1"/>
                </a:solidFill>
                <a:latin typeface="Arial" charset="0"/>
              </a:rPr>
              <a:t>)</a:t>
            </a:r>
            <a:endParaRPr lang="en-US" sz="2800" dirty="0" smtClean="0">
              <a:solidFill>
                <a:srgbClr val="0070C0"/>
              </a:solidFill>
              <a:latin typeface="Arial" charset="0"/>
            </a:endParaRPr>
          </a:p>
        </p:txBody>
      </p:sp>
      <p:sp>
        <p:nvSpPr>
          <p:cNvPr id="1346563" name="Rectangle 3"/>
          <p:cNvSpPr>
            <a:spLocks noChangeArrowheads="1"/>
          </p:cNvSpPr>
          <p:nvPr/>
        </p:nvSpPr>
        <p:spPr bwMode="auto">
          <a:xfrm>
            <a:off x="228600" y="0"/>
            <a:ext cx="8915400" cy="685800"/>
          </a:xfrm>
          <a:prstGeom prst="rect">
            <a:avLst/>
          </a:prstGeom>
          <a:noFill/>
          <a:ln w="9525">
            <a:noFill/>
            <a:miter lim="800000"/>
            <a:headEnd/>
            <a:tailEnd/>
          </a:ln>
          <a:effectLst>
            <a:outerShdw dist="107763" dir="2700000" algn="ctr" rotWithShape="0">
              <a:schemeClr val="bg2"/>
            </a:outerShdw>
          </a:effectLst>
        </p:spPr>
        <p:txBody>
          <a:bodyPr lIns="92075" tIns="46038" rIns="92075" bIns="46038" anchor="b"/>
          <a:lstStyle/>
          <a:p>
            <a:pPr>
              <a:defRPr/>
            </a:pPr>
            <a:r>
              <a:rPr lang="et-EE" sz="3600" b="1" dirty="0" smtClean="0">
                <a:solidFill>
                  <a:srgbClr val="C00000"/>
                </a:solidFill>
                <a:effectLst>
                  <a:outerShdw blurRad="38100" dist="38100" dir="2700000" algn="tl">
                    <a:srgbClr val="000000"/>
                  </a:outerShdw>
                </a:effectLst>
                <a:latin typeface="Arial" charset="0"/>
              </a:rPr>
              <a:t>Võrguturbe laialt levinud lisameetmed</a:t>
            </a:r>
            <a:endParaRPr lang="en-US" sz="3600" b="1" dirty="0">
              <a:solidFill>
                <a:srgbClr val="C00000"/>
              </a:solidFill>
              <a:effectLst>
                <a:outerShdw blurRad="38100" dist="38100" dir="2700000" algn="tl">
                  <a:srgbClr val="000000"/>
                </a:outerShdw>
              </a:effectLst>
              <a:latin typeface="Arial"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0"/>
            <a:ext cx="8511480" cy="1143000"/>
          </a:xfrm>
        </p:spPr>
        <p:txBody>
          <a:bodyPr>
            <a:noAutofit/>
          </a:bodyPr>
          <a:lstStyle/>
          <a:p>
            <a:pPr algn="l" eaLnBrk="1" hangingPunct="1">
              <a:defRPr/>
            </a:pPr>
            <a:r>
              <a:rPr lang="et-EE" sz="3600" b="1" dirty="0" smtClean="0">
                <a:solidFill>
                  <a:srgbClr val="C00000"/>
                </a:solidFill>
              </a:rPr>
              <a:t>Andmesubjekti nõusolek, I</a:t>
            </a:r>
            <a:endParaRPr lang="en-US" sz="3600" b="1" dirty="0" smtClean="0">
              <a:solidFill>
                <a:srgbClr val="C00000"/>
              </a:solidFill>
            </a:endParaRPr>
          </a:p>
        </p:txBody>
      </p:sp>
      <p:sp>
        <p:nvSpPr>
          <p:cNvPr id="29699" name="Text Box 3"/>
          <p:cNvSpPr txBox="1">
            <a:spLocks noChangeArrowheads="1"/>
          </p:cNvSpPr>
          <p:nvPr/>
        </p:nvSpPr>
        <p:spPr bwMode="auto">
          <a:xfrm>
            <a:off x="179512" y="3140968"/>
            <a:ext cx="8748464" cy="3570208"/>
          </a:xfrm>
          <a:prstGeom prst="rect">
            <a:avLst/>
          </a:prstGeom>
          <a:noFill/>
          <a:ln w="9525">
            <a:noFill/>
            <a:miter lim="800000"/>
            <a:headEnd/>
            <a:tailEnd/>
          </a:ln>
        </p:spPr>
        <p:txBody>
          <a:bodyPr wrap="square">
            <a:spAutoFit/>
          </a:bodyPr>
          <a:lstStyle/>
          <a:p>
            <a:pPr marL="457200" indent="-457200">
              <a:spcBef>
                <a:spcPts val="1200"/>
              </a:spcBef>
              <a:buFont typeface="+mj-lt"/>
              <a:buAutoNum type="arabicPeriod"/>
            </a:pPr>
            <a:r>
              <a:rPr lang="et-EE" sz="2400" dirty="0" smtClean="0"/>
              <a:t>Kui töötlemine põhineb nõusolekul, peab vastutaval töötlejal olema võimalik tõendada, et andmesubjekt on nõustunud oma isikuandmete töötlemisega</a:t>
            </a:r>
          </a:p>
          <a:p>
            <a:pPr marL="457200" indent="-457200">
              <a:spcBef>
                <a:spcPts val="1200"/>
              </a:spcBef>
              <a:buFont typeface="+mj-lt"/>
              <a:buAutoNum type="arabicPeriod"/>
            </a:pPr>
            <a:r>
              <a:rPr lang="et-EE" sz="2400" dirty="0" smtClean="0"/>
              <a:t>Kui andmesubjekt annab nõusoleku kirjaliku kinnitusena, mis puudutab ka muid küsimusi, esitatakse nõusoleku taotlus viisil, mis on muudest küsimustest selgelt eristatav, ning arusaadaval ja lihtsasti kättesaadaval kujul, kasutades selget ja lihtsat keelt. Sellise kinnituse mis tahes osa, mille puhul on tegemist käesoleva määruse rikkumisega, ei ole siduv</a:t>
            </a:r>
          </a:p>
        </p:txBody>
      </p:sp>
      <p:sp>
        <p:nvSpPr>
          <p:cNvPr id="4" name="Rectangle 3"/>
          <p:cNvSpPr/>
          <p:nvPr/>
        </p:nvSpPr>
        <p:spPr>
          <a:xfrm>
            <a:off x="467544" y="980728"/>
            <a:ext cx="8568952" cy="1938992"/>
          </a:xfrm>
          <a:prstGeom prst="rect">
            <a:avLst/>
          </a:prstGeom>
          <a:ln>
            <a:solidFill>
              <a:schemeClr val="tx1"/>
            </a:solidFill>
          </a:ln>
        </p:spPr>
        <p:txBody>
          <a:bodyPr wrap="square">
            <a:spAutoFit/>
          </a:bodyPr>
          <a:lstStyle/>
          <a:p>
            <a:pPr>
              <a:spcBef>
                <a:spcPts val="600"/>
              </a:spcBef>
              <a:buClr>
                <a:schemeClr val="tx1"/>
              </a:buClr>
            </a:pPr>
            <a:r>
              <a:rPr lang="et-EE" sz="2400" b="1" dirty="0" smtClean="0">
                <a:solidFill>
                  <a:srgbClr val="0070C0"/>
                </a:solidFill>
                <a:latin typeface="Arial" charset="0"/>
              </a:rPr>
              <a:t>Andmesubjekti nõusolek oma isikuandmete töötlemiseks on vabatahtlik, konkreetne, teadlik ja ühemõtteline tahteavaldus, millega andmesubjekt kas avalduse vormis või selge nõusolekut väljendava tegevusega nõustub tema kohta käivate isikuandmete töötlemisega</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506" name="Rectangle 2"/>
          <p:cNvSpPr>
            <a:spLocks noGrp="1" noChangeArrowheads="1"/>
          </p:cNvSpPr>
          <p:nvPr>
            <p:ph type="ctrTitle"/>
          </p:nvPr>
        </p:nvSpPr>
        <p:spPr>
          <a:xfrm>
            <a:off x="251520" y="0"/>
            <a:ext cx="8511480" cy="1143000"/>
          </a:xfrm>
        </p:spPr>
        <p:txBody>
          <a:bodyPr>
            <a:noAutofit/>
          </a:bodyPr>
          <a:lstStyle/>
          <a:p>
            <a:pPr algn="l" eaLnBrk="1" hangingPunct="1">
              <a:defRPr/>
            </a:pPr>
            <a:r>
              <a:rPr lang="et-EE" sz="3600" b="1" dirty="0" smtClean="0">
                <a:solidFill>
                  <a:srgbClr val="C00000"/>
                </a:solidFill>
              </a:rPr>
              <a:t>Andmesubjekti nõusolek, II</a:t>
            </a:r>
            <a:endParaRPr lang="en-US" sz="3600" b="1" dirty="0" smtClean="0">
              <a:solidFill>
                <a:srgbClr val="C00000"/>
              </a:solidFill>
            </a:endParaRPr>
          </a:p>
        </p:txBody>
      </p:sp>
      <p:sp>
        <p:nvSpPr>
          <p:cNvPr id="29699" name="Text Box 3"/>
          <p:cNvSpPr txBox="1">
            <a:spLocks noChangeArrowheads="1"/>
          </p:cNvSpPr>
          <p:nvPr/>
        </p:nvSpPr>
        <p:spPr bwMode="auto">
          <a:xfrm>
            <a:off x="251520" y="1124744"/>
            <a:ext cx="8424936" cy="6093976"/>
          </a:xfrm>
          <a:prstGeom prst="rect">
            <a:avLst/>
          </a:prstGeom>
          <a:noFill/>
          <a:ln w="9525">
            <a:noFill/>
            <a:miter lim="800000"/>
            <a:headEnd/>
            <a:tailEnd/>
          </a:ln>
        </p:spPr>
        <p:txBody>
          <a:bodyPr wrap="square">
            <a:spAutoFit/>
          </a:bodyPr>
          <a:lstStyle/>
          <a:p>
            <a:pPr marL="514350" indent="-514350">
              <a:spcBef>
                <a:spcPts val="1200"/>
              </a:spcBef>
              <a:buFont typeface="+mj-lt"/>
              <a:buAutoNum type="arabicPeriod" startAt="3"/>
            </a:pPr>
            <a:r>
              <a:rPr lang="et-EE" sz="2600" b="1" dirty="0" smtClean="0">
                <a:solidFill>
                  <a:srgbClr val="0070C0"/>
                </a:solidFill>
              </a:rPr>
              <a:t>Andmesubjektil on õigus oma nõusolek igal ajal tagasi võtta. </a:t>
            </a:r>
            <a:r>
              <a:rPr lang="et-EE" sz="2600" dirty="0" smtClean="0"/>
              <a:t>Nõusoleku tagasivõtmine ei mõjuta enne tagasivõtmist nõusoleku alusel toimunud töötlemise seaduslikkust. Andmesubjekti teavitatakse sellest enne nõusoleku andmist. Nõusoleku tagasivõtmine on sama lihtne kui selle andmine</a:t>
            </a:r>
          </a:p>
          <a:p>
            <a:pPr marL="514350" indent="-514350">
              <a:spcBef>
                <a:spcPts val="1200"/>
              </a:spcBef>
              <a:buFont typeface="+mj-lt"/>
              <a:buAutoNum type="arabicPeriod" startAt="3"/>
            </a:pPr>
            <a:r>
              <a:rPr lang="et-EE" sz="2600" dirty="0" smtClean="0"/>
              <a:t>Selle hindamisel, kas nõusolek anti vabatahtlikult, tuleb võimalikult suurel määral võtta arvesse asjaolu, kas lepingu täitmise, sealhulgas teenuse osutamise tingimuseks on muu hulgas seatud nõusoleku isikuandmine andmete töötlemiseks, mis ei ole vajalik kõnealuse lepingu täitmiseks</a:t>
            </a:r>
          </a:p>
          <a:p>
            <a:pPr marL="457200" indent="-457200">
              <a:spcBef>
                <a:spcPts val="1200"/>
              </a:spcBef>
              <a:buFont typeface="+mj-lt"/>
              <a:buAutoNum type="arabicPeriod" startAt="3"/>
            </a:pPr>
            <a:endParaRPr lang="et-EE" sz="2400" dirty="0" smtClean="0"/>
          </a:p>
          <a:p>
            <a:pPr marL="358775" indent="-358775">
              <a:spcBef>
                <a:spcPts val="1200"/>
              </a:spcBef>
              <a:buFont typeface="Arial" pitchFamily="34" charset="0"/>
              <a:buChar char="•"/>
            </a:pPr>
            <a:endParaRPr lang="et-EE" sz="2400" dirty="0" smtClean="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980728"/>
          </a:xfrm>
        </p:spPr>
        <p:txBody>
          <a:bodyPr>
            <a:normAutofit/>
          </a:bodyPr>
          <a:lstStyle/>
          <a:p>
            <a:pPr algn="l" eaLnBrk="1" hangingPunct="1">
              <a:defRPr/>
            </a:pPr>
            <a:r>
              <a:rPr lang="et-EE" sz="3600" b="1" dirty="0" smtClean="0">
                <a:solidFill>
                  <a:srgbClr val="C00000"/>
                </a:solidFill>
              </a:rPr>
              <a:t>Isikuandmete eriliigid</a:t>
            </a:r>
            <a:endParaRPr lang="en-US" sz="3600" b="1" dirty="0" smtClean="0">
              <a:solidFill>
                <a:srgbClr val="C00000"/>
              </a:solidFill>
            </a:endParaRPr>
          </a:p>
        </p:txBody>
      </p:sp>
      <p:sp>
        <p:nvSpPr>
          <p:cNvPr id="4099" name="Text Box 3"/>
          <p:cNvSpPr txBox="1">
            <a:spLocks noChangeArrowheads="1"/>
          </p:cNvSpPr>
          <p:nvPr/>
        </p:nvSpPr>
        <p:spPr bwMode="auto">
          <a:xfrm>
            <a:off x="395536" y="980728"/>
            <a:ext cx="8748464" cy="7205049"/>
          </a:xfrm>
          <a:prstGeom prst="rect">
            <a:avLst/>
          </a:prstGeom>
          <a:noFill/>
          <a:ln w="9525">
            <a:noFill/>
            <a:miter lim="800000"/>
            <a:headEnd/>
            <a:tailEnd/>
          </a:ln>
        </p:spPr>
        <p:txBody>
          <a:bodyPr wrap="square">
            <a:spAutoFit/>
          </a:bodyPr>
          <a:lstStyle/>
          <a:p>
            <a:pPr>
              <a:spcBef>
                <a:spcPct val="20000"/>
              </a:spcBef>
              <a:buClr>
                <a:schemeClr val="tx1"/>
              </a:buClr>
            </a:pPr>
            <a:r>
              <a:rPr lang="et-EE" sz="2500" b="1" dirty="0" smtClean="0">
                <a:solidFill>
                  <a:srgbClr val="0070C0"/>
                </a:solidFill>
                <a:latin typeface="Arial" charset="0"/>
              </a:rPr>
              <a:t>Isikuandmete </a:t>
            </a:r>
            <a:r>
              <a:rPr lang="et-EE" sz="2500" b="1" dirty="0" smtClean="0">
                <a:solidFill>
                  <a:srgbClr val="0070C0"/>
                </a:solidFill>
                <a:latin typeface="Arial" charset="0"/>
              </a:rPr>
              <a:t>eriliikide </a:t>
            </a:r>
            <a:r>
              <a:rPr lang="et-EE" sz="2500" dirty="0" smtClean="0">
                <a:latin typeface="Arial" charset="0"/>
              </a:rPr>
              <a:t>mõiste hakkab asendama praegu kehtivaid delikaatsid isikuandmeid.</a:t>
            </a:r>
            <a:r>
              <a:rPr lang="et-EE" sz="2500" b="1" dirty="0" smtClean="0">
                <a:solidFill>
                  <a:srgbClr val="0070C0"/>
                </a:solidFill>
                <a:latin typeface="Arial" charset="0"/>
              </a:rPr>
              <a:t> </a:t>
            </a:r>
            <a:r>
              <a:rPr lang="et-EE" sz="2500" dirty="0" smtClean="0">
                <a:latin typeface="Arial" charset="0"/>
              </a:rPr>
              <a:t>Need on defineeritud väga lakooniliselt kaheksa liigina:</a:t>
            </a:r>
          </a:p>
          <a:p>
            <a:pPr marL="457200" indent="-457200">
              <a:spcBef>
                <a:spcPct val="20000"/>
              </a:spcBef>
              <a:buClr>
                <a:schemeClr val="tx1"/>
              </a:buClr>
              <a:buFont typeface="Arial" pitchFamily="34" charset="0"/>
              <a:buChar char="•"/>
            </a:pPr>
            <a:r>
              <a:rPr lang="et-EE" sz="2500" b="1" dirty="0" smtClean="0">
                <a:solidFill>
                  <a:srgbClr val="0070C0"/>
                </a:solidFill>
                <a:latin typeface="Arial" charset="0"/>
              </a:rPr>
              <a:t>rassiline või etniline päritolu </a:t>
            </a:r>
          </a:p>
          <a:p>
            <a:pPr marL="457200" indent="-457200">
              <a:spcBef>
                <a:spcPct val="20000"/>
              </a:spcBef>
              <a:buClr>
                <a:schemeClr val="tx1"/>
              </a:buClr>
              <a:buFont typeface="Arial" pitchFamily="34" charset="0"/>
              <a:buChar char="•"/>
            </a:pPr>
            <a:r>
              <a:rPr lang="et-EE" sz="2500" b="1" dirty="0" smtClean="0">
                <a:solidFill>
                  <a:srgbClr val="0070C0"/>
                </a:solidFill>
                <a:latin typeface="Arial" charset="0"/>
              </a:rPr>
              <a:t>poliitilised vaated</a:t>
            </a:r>
          </a:p>
          <a:p>
            <a:pPr marL="457200" indent="-457200">
              <a:spcBef>
                <a:spcPct val="20000"/>
              </a:spcBef>
              <a:buClr>
                <a:schemeClr val="tx1"/>
              </a:buClr>
              <a:buFont typeface="Arial" pitchFamily="34" charset="0"/>
              <a:buChar char="•"/>
            </a:pPr>
            <a:r>
              <a:rPr lang="et-EE" sz="2500" b="1" dirty="0" smtClean="0">
                <a:solidFill>
                  <a:srgbClr val="0070C0"/>
                </a:solidFill>
                <a:latin typeface="Arial" charset="0"/>
              </a:rPr>
              <a:t>usulised või filosoofilised veendumused </a:t>
            </a:r>
          </a:p>
          <a:p>
            <a:pPr marL="457200" indent="-457200">
              <a:spcBef>
                <a:spcPct val="20000"/>
              </a:spcBef>
              <a:buClr>
                <a:schemeClr val="tx1"/>
              </a:buClr>
              <a:buFont typeface="Arial" pitchFamily="34" charset="0"/>
              <a:buChar char="•"/>
            </a:pPr>
            <a:r>
              <a:rPr lang="et-EE" sz="2500" b="1" dirty="0" smtClean="0">
                <a:solidFill>
                  <a:srgbClr val="0070C0"/>
                </a:solidFill>
                <a:latin typeface="Arial" charset="0"/>
              </a:rPr>
              <a:t>ametiühingusse kuulumine </a:t>
            </a:r>
          </a:p>
          <a:p>
            <a:pPr marL="457200" indent="-457200">
              <a:spcBef>
                <a:spcPct val="20000"/>
              </a:spcBef>
              <a:buClr>
                <a:schemeClr val="tx1"/>
              </a:buClr>
              <a:buFont typeface="Arial" pitchFamily="34" charset="0"/>
              <a:buChar char="•"/>
            </a:pPr>
            <a:r>
              <a:rPr lang="et-EE" sz="2500" b="1" dirty="0" smtClean="0">
                <a:solidFill>
                  <a:srgbClr val="0070C0"/>
                </a:solidFill>
                <a:latin typeface="Arial" charset="0"/>
              </a:rPr>
              <a:t>geneetilised andmed</a:t>
            </a:r>
          </a:p>
          <a:p>
            <a:pPr marL="457200" indent="-457200">
              <a:spcBef>
                <a:spcPct val="20000"/>
              </a:spcBef>
              <a:buClr>
                <a:schemeClr val="tx1"/>
              </a:buClr>
              <a:buFont typeface="Arial" pitchFamily="34" charset="0"/>
              <a:buChar char="•"/>
            </a:pPr>
            <a:r>
              <a:rPr lang="et-EE" sz="2500" b="1" dirty="0" smtClean="0">
                <a:solidFill>
                  <a:srgbClr val="0070C0"/>
                </a:solidFill>
                <a:latin typeface="Arial" charset="0"/>
              </a:rPr>
              <a:t>füüsilise isiku kordumatuks tuvastamiseks kasutatavad biomeetrilised andmed </a:t>
            </a:r>
          </a:p>
          <a:p>
            <a:pPr marL="457200" indent="-457200">
              <a:spcBef>
                <a:spcPct val="20000"/>
              </a:spcBef>
              <a:buClr>
                <a:schemeClr val="tx1"/>
              </a:buClr>
              <a:buFont typeface="Arial" pitchFamily="34" charset="0"/>
              <a:buChar char="•"/>
            </a:pPr>
            <a:r>
              <a:rPr lang="et-EE" sz="2500" b="1" dirty="0" smtClean="0">
                <a:solidFill>
                  <a:srgbClr val="0070C0"/>
                </a:solidFill>
                <a:latin typeface="Arial" charset="0"/>
              </a:rPr>
              <a:t>terviseandmed </a:t>
            </a:r>
          </a:p>
          <a:p>
            <a:pPr marL="457200" indent="-457200">
              <a:spcBef>
                <a:spcPct val="20000"/>
              </a:spcBef>
              <a:buClr>
                <a:schemeClr val="tx1"/>
              </a:buClr>
              <a:buFont typeface="Arial" pitchFamily="34" charset="0"/>
              <a:buChar char="•"/>
            </a:pPr>
            <a:r>
              <a:rPr lang="et-EE" sz="2500" b="1" dirty="0" smtClean="0">
                <a:solidFill>
                  <a:srgbClr val="0070C0"/>
                </a:solidFill>
                <a:latin typeface="Arial" charset="0"/>
              </a:rPr>
              <a:t>andmed füüsilise isiku seksuaalelu ja seksuaalse sättumuse kohta</a:t>
            </a:r>
          </a:p>
          <a:p>
            <a:pPr marL="457200" indent="-457200">
              <a:spcBef>
                <a:spcPct val="20000"/>
              </a:spcBef>
              <a:buClr>
                <a:schemeClr val="tx1"/>
              </a:buClr>
              <a:buFont typeface="Wingdings" pitchFamily="2" charset="2"/>
              <a:buAutoNum type="arabicPeriod"/>
            </a:pPr>
            <a:endParaRPr lang="et-EE" sz="25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Kuidas võib töödelda eriliikide alla lahterdatavaid isikuandmeid?</a:t>
            </a:r>
            <a:endParaRPr lang="en-US" sz="3600" b="1" dirty="0" smtClean="0">
              <a:solidFill>
                <a:srgbClr val="C00000"/>
              </a:solidFill>
            </a:endParaRPr>
          </a:p>
        </p:txBody>
      </p:sp>
      <p:sp>
        <p:nvSpPr>
          <p:cNvPr id="4099" name="Text Box 3"/>
          <p:cNvSpPr txBox="1">
            <a:spLocks noChangeArrowheads="1"/>
          </p:cNvSpPr>
          <p:nvPr/>
        </p:nvSpPr>
        <p:spPr bwMode="auto">
          <a:xfrm>
            <a:off x="539552" y="3573016"/>
            <a:ext cx="7488832" cy="3865674"/>
          </a:xfrm>
          <a:prstGeom prst="rect">
            <a:avLst/>
          </a:prstGeom>
          <a:noFill/>
          <a:ln w="9525">
            <a:noFill/>
            <a:miter lim="800000"/>
            <a:headEnd/>
            <a:tailEnd/>
          </a:ln>
        </p:spPr>
        <p:txBody>
          <a:bodyPr wrap="square">
            <a:spAutoFit/>
          </a:bodyPr>
          <a:lstStyle/>
          <a:p>
            <a:pPr marL="457200" indent="-457200">
              <a:spcBef>
                <a:spcPts val="1200"/>
              </a:spcBef>
              <a:buClr>
                <a:schemeClr val="tx1"/>
              </a:buClr>
              <a:buFont typeface="Arial" pitchFamily="34" charset="0"/>
              <a:buChar char="•"/>
            </a:pPr>
            <a:r>
              <a:rPr lang="et-EE" sz="2800" dirty="0" smtClean="0">
                <a:latin typeface="Arial" charset="0"/>
              </a:rPr>
              <a:t>Nn “tavapäraste” isikuandmete kuus põhireeglit isikuandmete eriliikide korral ei kehti, siin kehtivad eraldiseisvad reeglid</a:t>
            </a:r>
          </a:p>
          <a:p>
            <a:pPr marL="457200" indent="-457200">
              <a:spcBef>
                <a:spcPts val="1200"/>
              </a:spcBef>
              <a:buClr>
                <a:schemeClr val="tx1"/>
              </a:buClr>
              <a:buFont typeface="Arial" pitchFamily="34" charset="0"/>
              <a:buChar char="•"/>
            </a:pPr>
            <a:r>
              <a:rPr lang="et-EE" sz="2800" dirty="0" smtClean="0">
                <a:latin typeface="Arial" charset="0"/>
              </a:rPr>
              <a:t>EU liikmesriigid võivad rakendada isikuandmete eriliikide korral täiendavaid piiranguid </a:t>
            </a: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539552" y="1484784"/>
            <a:ext cx="7992888" cy="1815882"/>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Isikuandmete eriliikide töötlemine  on sätestatud ülejäänud isikuandmetest erineva reeglistuga. Lubatud on vaid kümme spetsiaalselt sätestatud töötlemisjuhtumit</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Isikuandmete eriliikide kümme lubatavat töötlemisjuhtumit, I</a:t>
            </a:r>
            <a:endParaRPr lang="en-US" sz="3600" b="1" dirty="0" smtClean="0">
              <a:solidFill>
                <a:srgbClr val="C00000"/>
              </a:solidFill>
            </a:endParaRPr>
          </a:p>
        </p:txBody>
      </p:sp>
      <p:sp>
        <p:nvSpPr>
          <p:cNvPr id="4099" name="Text Box 3"/>
          <p:cNvSpPr txBox="1">
            <a:spLocks noChangeArrowheads="1"/>
          </p:cNvSpPr>
          <p:nvPr/>
        </p:nvSpPr>
        <p:spPr bwMode="auto">
          <a:xfrm>
            <a:off x="539552" y="1447800"/>
            <a:ext cx="8604448" cy="5890843"/>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a:pPr>
            <a:r>
              <a:rPr lang="et-EE" sz="2600" b="1" dirty="0" smtClean="0">
                <a:solidFill>
                  <a:srgbClr val="0070C0"/>
                </a:solidFill>
                <a:latin typeface="Arial" charset="0"/>
              </a:rPr>
              <a:t>Andmesubjekt on andnud selgesõnalise nõusoleku nende isikuandmete töötlemiseks ühel või mitmel konkreetsel eesmärgil. </a:t>
            </a:r>
            <a:r>
              <a:rPr lang="et-EE" sz="2600" dirty="0" smtClean="0">
                <a:latin typeface="Arial" charset="0"/>
              </a:rPr>
              <a:t>See juhtum ei kehti olukorras, kus EU või liikmesriigi õiguse kohaselt ei saa andmesubjekt nimetatud keeldu tühistada</a:t>
            </a:r>
          </a:p>
          <a:p>
            <a:pPr marL="514350" indent="-514350">
              <a:spcBef>
                <a:spcPct val="20000"/>
              </a:spcBef>
              <a:buClr>
                <a:schemeClr val="tx1"/>
              </a:buClr>
              <a:buFont typeface="+mj-lt"/>
              <a:buAutoNum type="arabicPeriod"/>
            </a:pPr>
            <a:r>
              <a:rPr lang="et-EE" sz="2600" b="1" dirty="0" smtClean="0">
                <a:solidFill>
                  <a:srgbClr val="0070C0"/>
                </a:solidFill>
                <a:latin typeface="Arial" charset="0"/>
              </a:rPr>
              <a:t>Töötlemine on vajalik seoses töötleja või andmesubjekti tööõigusest ning sotsiaalkindlustuse ja sotsiaalkaitse valdkonna õigusest tulenevate kohustuste ja eriõigustega </a:t>
            </a:r>
            <a:r>
              <a:rPr lang="et-EE" sz="2600" dirty="0" smtClean="0">
                <a:latin typeface="Arial" charset="0"/>
              </a:rPr>
              <a:t>(kuivõrd see on vastava valdkonna kollektiivlepinguga millega kehtestatakse asjakohased meetmed andmesubjekti põhiõiguste ja huvide kaitseks)</a:t>
            </a:r>
          </a:p>
          <a:p>
            <a:pPr marL="457200" indent="-457200">
              <a:spcBef>
                <a:spcPct val="20000"/>
              </a:spcBef>
              <a:buClr>
                <a:schemeClr val="tx1"/>
              </a:buClr>
            </a:pPr>
            <a:endParaRPr lang="et-EE" sz="2800" dirty="0" smtClean="0">
              <a:latin typeface="Arial" charset="0"/>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Isikuandmete eriliikide kümme lubatavat töötlemisjuhtumit, II</a:t>
            </a:r>
            <a:endParaRPr lang="en-US" sz="3600" b="1" dirty="0" smtClean="0">
              <a:solidFill>
                <a:srgbClr val="C00000"/>
              </a:solidFill>
            </a:endParaRPr>
          </a:p>
        </p:txBody>
      </p:sp>
      <p:sp>
        <p:nvSpPr>
          <p:cNvPr id="4099" name="Text Box 3"/>
          <p:cNvSpPr txBox="1">
            <a:spLocks noChangeArrowheads="1"/>
          </p:cNvSpPr>
          <p:nvPr/>
        </p:nvSpPr>
        <p:spPr bwMode="auto">
          <a:xfrm>
            <a:off x="251520" y="1484784"/>
            <a:ext cx="8892480" cy="5349157"/>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3"/>
            </a:pPr>
            <a:r>
              <a:rPr lang="et-EE" sz="2800" b="1" dirty="0" smtClean="0">
                <a:solidFill>
                  <a:srgbClr val="0070C0"/>
                </a:solidFill>
                <a:latin typeface="Arial" charset="0"/>
              </a:rPr>
              <a:t>Töötlemine on vajalik selleks, et kaitsta andmesubjekti või teise füüsilise isiku elulisi huve ning andmesubjekt on füüsiliselt või õiguslikult võimetu nõusolekut andma</a:t>
            </a:r>
          </a:p>
          <a:p>
            <a:pPr marL="514350" indent="-514350">
              <a:spcBef>
                <a:spcPct val="20000"/>
              </a:spcBef>
              <a:buClr>
                <a:schemeClr val="tx1"/>
              </a:buClr>
              <a:buFont typeface="+mj-lt"/>
              <a:buAutoNum type="arabicPeriod" startAt="3"/>
            </a:pPr>
            <a:r>
              <a:rPr lang="et-EE" sz="2800" b="1" dirty="0" smtClean="0">
                <a:solidFill>
                  <a:srgbClr val="0070C0"/>
                </a:solidFill>
                <a:latin typeface="Arial" charset="0"/>
              </a:rPr>
              <a:t>Andmeid töödeldakse poliitilise, filosoofilise, religioosse või ametiühingulise suunitlusega ühenduse õiguspärase tegevuse raames</a:t>
            </a:r>
            <a:r>
              <a:rPr lang="et-EE" sz="2800" dirty="0" smtClean="0">
                <a:latin typeface="Arial" charset="0"/>
              </a:rPr>
              <a:t>, mille suhtes kohaldatakse vajalikke kaitsemeetmeid, ning tingimusel, et töötlemine käsitleb ainult asjaomase ühingu liikmeid või endisi liikmeid või seotud isikuid ning isikuandmeid ei avalikustata väljaspool seda ühingut ilma andmesubjekti nõusolekuta</a:t>
            </a:r>
            <a:endParaRPr lang="et-EE" sz="2800" b="1" dirty="0">
              <a:latin typeface="Arial" charset="0"/>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Isikuandmete eriliikide kümme lubatavat töötlemisjuhtumit, III</a:t>
            </a:r>
            <a:endParaRPr lang="en-US" sz="3600" b="1" dirty="0" smtClean="0">
              <a:solidFill>
                <a:srgbClr val="C00000"/>
              </a:solidFill>
            </a:endParaRPr>
          </a:p>
        </p:txBody>
      </p:sp>
      <p:sp>
        <p:nvSpPr>
          <p:cNvPr id="4099" name="Text Box 3"/>
          <p:cNvSpPr txBox="1">
            <a:spLocks noChangeArrowheads="1"/>
          </p:cNvSpPr>
          <p:nvPr/>
        </p:nvSpPr>
        <p:spPr bwMode="auto">
          <a:xfrm>
            <a:off x="251520" y="1268760"/>
            <a:ext cx="8892480" cy="5244513"/>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5"/>
            </a:pPr>
            <a:r>
              <a:rPr lang="et-EE" sz="2700" b="1" dirty="0" smtClean="0">
                <a:solidFill>
                  <a:srgbClr val="0070C0"/>
                </a:solidFill>
                <a:latin typeface="Arial" charset="0"/>
              </a:rPr>
              <a:t>Töödeldakse isikuandmeid, mille andmesubjekt on ilmselgelt ise avalikustanud</a:t>
            </a:r>
          </a:p>
          <a:p>
            <a:pPr marL="514350" indent="-514350">
              <a:spcBef>
                <a:spcPct val="20000"/>
              </a:spcBef>
              <a:buClr>
                <a:schemeClr val="tx1"/>
              </a:buClr>
              <a:buFont typeface="+mj-lt"/>
              <a:buAutoNum type="arabicPeriod" startAt="5"/>
            </a:pPr>
            <a:r>
              <a:rPr lang="et-EE" sz="2700" b="1" dirty="0" smtClean="0">
                <a:solidFill>
                  <a:srgbClr val="0070C0"/>
                </a:solidFill>
                <a:latin typeface="Arial" charset="0"/>
              </a:rPr>
              <a:t>Töötlemine on vajalik õigusnõude koostamiseks, esitamiseks või kaitsmiseks </a:t>
            </a:r>
            <a:r>
              <a:rPr lang="et-EE" sz="2700" dirty="0" smtClean="0">
                <a:latin typeface="Arial" charset="0"/>
              </a:rPr>
              <a:t>või juhul, kui kohtud täidavad oma õigust mõistvat funktsiooni</a:t>
            </a:r>
          </a:p>
          <a:p>
            <a:pPr marL="514350" indent="-514350">
              <a:spcBef>
                <a:spcPct val="20000"/>
              </a:spcBef>
              <a:buClr>
                <a:schemeClr val="tx1"/>
              </a:buClr>
              <a:buFont typeface="+mj-lt"/>
              <a:buAutoNum type="arabicPeriod" startAt="5"/>
            </a:pPr>
            <a:r>
              <a:rPr lang="et-EE" sz="2700" b="1" dirty="0" smtClean="0">
                <a:solidFill>
                  <a:srgbClr val="0070C0"/>
                </a:solidFill>
                <a:latin typeface="Arial" charset="0"/>
              </a:rPr>
              <a:t>Töötlemine on vajalik olulise avaliku huviga seotud põhjustel liidu või liikmesriigi õiguse alusel. </a:t>
            </a:r>
            <a:r>
              <a:rPr lang="et-EE" sz="2700" dirty="0" smtClean="0">
                <a:latin typeface="Arial" charset="0"/>
              </a:rPr>
              <a:t>Töötlemine peab sel juhul olema proportsionaalne saavutatava eesmärgiga, austama isikuandmete kaitse õiguse olemust ja tagada tuleb sobivad ja konkreetsed meetmed andmesubjekti põhiõiguste ja huvide kaitseks</a:t>
            </a:r>
            <a:endParaRPr lang="et-EE" sz="2800" b="1" dirty="0">
              <a:latin typeface="Arial" charset="0"/>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Isikuandmete eriliikide kümme lubatavat töötlemisjuhtumit, IV</a:t>
            </a:r>
            <a:endParaRPr lang="en-US" sz="3600" b="1" dirty="0" smtClean="0">
              <a:solidFill>
                <a:srgbClr val="C00000"/>
              </a:solidFill>
            </a:endParaRPr>
          </a:p>
        </p:txBody>
      </p:sp>
      <p:sp>
        <p:nvSpPr>
          <p:cNvPr id="4099" name="Text Box 3"/>
          <p:cNvSpPr txBox="1">
            <a:spLocks noChangeArrowheads="1"/>
          </p:cNvSpPr>
          <p:nvPr/>
        </p:nvSpPr>
        <p:spPr bwMode="auto">
          <a:xfrm>
            <a:off x="251520" y="1268760"/>
            <a:ext cx="8892480" cy="5693866"/>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8"/>
            </a:pPr>
            <a:r>
              <a:rPr lang="et-EE" sz="2800" b="1" dirty="0" smtClean="0">
                <a:solidFill>
                  <a:srgbClr val="0070C0"/>
                </a:solidFill>
                <a:latin typeface="Arial" charset="0"/>
              </a:rPr>
              <a:t>Töötlemine on vajalik andmesubjekti tervisega tagamisega seotult.</a:t>
            </a:r>
            <a:r>
              <a:rPr lang="et-EE" sz="2800" dirty="0" smtClean="0">
                <a:latin typeface="Arial" charset="0"/>
              </a:rPr>
              <a:t> Täpsemalt käivad siia alla ennetava meditsiini või töömeditsiiniga seotud põhjusted, töötaja töövõime hindamised, meditsiinilise diagnoosi panemised, tervishoiuteenuste või sotsiaalhoolekande või ravi võimaldamised või tervishoiu- või sotsiaalhoolekandesüsteemi ja -teenuste korraldamised. Siin tuleb tugineda liidu või liikmesriigi õigusele või tervishoiutöötajaga sõlmitud lepingule ja eeldusele kaitsemeetmed on kehtestatud. Samuti peab olema siin tagatud ametisaladuse hoidmise kohustus</a:t>
            </a:r>
            <a:endParaRPr lang="et-EE" sz="2800" b="1" dirty="0">
              <a:latin typeface="Arial" charset="0"/>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Isikuandmete eriliikide kümme lubatavat töötlemisjuhtumit, V</a:t>
            </a:r>
            <a:endParaRPr lang="en-US" sz="3600" b="1" dirty="0" smtClean="0">
              <a:solidFill>
                <a:srgbClr val="C00000"/>
              </a:solidFill>
            </a:endParaRPr>
          </a:p>
        </p:txBody>
      </p:sp>
      <p:sp>
        <p:nvSpPr>
          <p:cNvPr id="4099" name="Text Box 3"/>
          <p:cNvSpPr txBox="1">
            <a:spLocks noChangeArrowheads="1"/>
          </p:cNvSpPr>
          <p:nvPr/>
        </p:nvSpPr>
        <p:spPr bwMode="auto">
          <a:xfrm>
            <a:off x="251520" y="1268760"/>
            <a:ext cx="8892480" cy="6774162"/>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9"/>
            </a:pPr>
            <a:r>
              <a:rPr lang="et-EE" sz="2500" b="1" dirty="0" smtClean="0">
                <a:solidFill>
                  <a:srgbClr val="0070C0"/>
                </a:solidFill>
                <a:latin typeface="Arial" charset="0"/>
              </a:rPr>
              <a:t>Töötlemine on vajalik rahvatervise valdkonna avalikes huvides</a:t>
            </a:r>
            <a:r>
              <a:rPr lang="et-EE" sz="2500" dirty="0" smtClean="0">
                <a:latin typeface="Arial" charset="0"/>
              </a:rPr>
              <a:t>, nagu kaitse suure piiriülese terviseohu korral või kõrgete kvaliteedi- ja ohutusnõuete tagamine tervishoiu ning ravimite või meditsiiniseadmete puhul. Siin tulkeb tugineda tuginedes liidu või liikmesriigi õigusele, millega nähakse ette sobivad ja konkreetsed meetmed andmesubjekti õiguste ja vabaduste kaitseks 	</a:t>
            </a:r>
          </a:p>
          <a:p>
            <a:pPr marL="514350" indent="-514350">
              <a:spcBef>
                <a:spcPct val="20000"/>
              </a:spcBef>
              <a:buClr>
                <a:schemeClr val="tx1"/>
              </a:buClr>
              <a:buFont typeface="+mj-lt"/>
              <a:buAutoNum type="arabicPeriod" startAt="9"/>
            </a:pPr>
            <a:r>
              <a:rPr lang="et-EE" sz="2500" b="1" dirty="0" smtClean="0">
                <a:solidFill>
                  <a:srgbClr val="0070C0"/>
                </a:solidFill>
                <a:latin typeface="Arial" charset="0"/>
              </a:rPr>
              <a:t>Töötlemine on vajalik avalikes huvides toimuva arhiveerimise, teadus- või ajaloouuringute või statistilisel eesmärgil. </a:t>
            </a:r>
            <a:r>
              <a:rPr lang="et-EE" sz="2500" dirty="0" smtClean="0">
                <a:latin typeface="Arial" charset="0"/>
              </a:rPr>
              <a:t>Siin peab töötlemine olema proportsionaalne saavutatava eesmärgiga, austama isikuandmete kaitse õiguse olemust ning tagatud peavad olema sobivad ja konkreetsed meetmed andmesubjekti põhiõiguste ja huvide kaitseks</a:t>
            </a:r>
            <a:endParaRPr lang="et-EE" sz="2500" dirty="0">
              <a:latin typeface="Arial" charset="0"/>
            </a:endParaRPr>
          </a:p>
          <a:p>
            <a:pPr marL="457200" indent="-457200">
              <a:spcBef>
                <a:spcPct val="20000"/>
              </a:spcBef>
              <a:buClr>
                <a:schemeClr val="tx1"/>
              </a:buClr>
              <a:buFont typeface="Wingdings" pitchFamily="2" charset="2"/>
              <a:buAutoNum type="arabicPeriod" startAt="9"/>
            </a:pPr>
            <a:endParaRPr lang="et-EE" sz="1000" b="1" dirty="0">
              <a:latin typeface="Arial" charset="0"/>
            </a:endParaRPr>
          </a:p>
          <a:p>
            <a:pPr marL="457200" indent="-457200">
              <a:spcBef>
                <a:spcPct val="20000"/>
              </a:spcBef>
              <a:buClr>
                <a:schemeClr val="tx1"/>
              </a:buClr>
              <a:buFont typeface="Wingdings" pitchFamily="2" charset="2"/>
              <a:buAutoNum type="arabicPeriod" startAt="9"/>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467544" y="332656"/>
            <a:ext cx="8210872" cy="1371600"/>
          </a:xfrm>
        </p:spPr>
        <p:txBody>
          <a:bodyPr>
            <a:normAutofit fontScale="90000"/>
          </a:bodyPr>
          <a:lstStyle/>
          <a:p>
            <a:pPr algn="l">
              <a:defRPr/>
            </a:pPr>
            <a:r>
              <a:rPr lang="et-EE" sz="3600" b="1" dirty="0" smtClean="0">
                <a:solidFill>
                  <a:srgbClr val="C00000"/>
                </a:solidFill>
              </a:rPr>
              <a:t>Töötleja kohustus teatada isikuandmete parandamisest, kustutamisest või isikuandmete töötlemise piiramisest</a:t>
            </a:r>
            <a:endParaRPr lang="en-US" sz="3600" b="1" dirty="0" smtClean="0">
              <a:solidFill>
                <a:srgbClr val="C00000"/>
              </a:solidFill>
            </a:endParaRPr>
          </a:p>
        </p:txBody>
      </p:sp>
      <p:sp>
        <p:nvSpPr>
          <p:cNvPr id="4099" name="Text Box 3"/>
          <p:cNvSpPr txBox="1">
            <a:spLocks noChangeArrowheads="1"/>
          </p:cNvSpPr>
          <p:nvPr/>
        </p:nvSpPr>
        <p:spPr bwMode="auto">
          <a:xfrm>
            <a:off x="539552" y="4293096"/>
            <a:ext cx="8604448" cy="3551742"/>
          </a:xfrm>
          <a:prstGeom prst="rect">
            <a:avLst/>
          </a:prstGeom>
          <a:noFill/>
          <a:ln w="9525">
            <a:noFill/>
            <a:miter lim="800000"/>
            <a:headEnd/>
            <a:tailEnd/>
          </a:ln>
        </p:spPr>
        <p:txBody>
          <a:bodyPr wrap="square">
            <a:spAutoFit/>
          </a:bodyPr>
          <a:lstStyle/>
          <a:p>
            <a:pPr marL="457200" indent="-457200">
              <a:spcBef>
                <a:spcPct val="20000"/>
              </a:spcBef>
              <a:buClr>
                <a:schemeClr val="tx1"/>
              </a:buClr>
              <a:buFont typeface="Arial" pitchFamily="34" charset="0"/>
              <a:buChar char="•"/>
            </a:pPr>
            <a:r>
              <a:rPr lang="et-EE" sz="2800" dirty="0" smtClean="0">
                <a:latin typeface="Arial" charset="0"/>
              </a:rPr>
              <a:t>Selline teabe edastamine pole kohustuslik, kui see osutub võimatuks või nõuab ebaproportsionaalseid jõupingutusi </a:t>
            </a:r>
          </a:p>
          <a:p>
            <a:pPr marL="457200" indent="-457200">
              <a:spcBef>
                <a:spcPct val="20000"/>
              </a:spcBef>
              <a:buClr>
                <a:schemeClr val="tx1"/>
              </a:buClr>
              <a:buFont typeface="Arial" pitchFamily="34" charset="0"/>
              <a:buChar char="•"/>
            </a:pPr>
            <a:r>
              <a:rPr lang="et-EE" sz="2800" dirty="0" smtClean="0">
                <a:latin typeface="Arial" charset="0"/>
              </a:rPr>
              <a:t>Vastutav töötleja teavitab andmesubjekti nendest vastuvõtjatest vaid andmesubjekti taotlusel</a:t>
            </a:r>
            <a:endParaRPr lang="et-EE" sz="2800" dirty="0">
              <a:latin typeface="Arial" charset="0"/>
            </a:endParaRP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611560" y="1916832"/>
            <a:ext cx="8280920" cy="2246769"/>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Vastutav töötleja edastab teabe isikuandmete parandamise, kustutamise või isikuandmete töötlemise piiramise kohta kõigile vastuvõtjatele, kellele isikuandmed on avaldatud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subTitle" idx="1"/>
          </p:nvPr>
        </p:nvSpPr>
        <p:spPr>
          <a:xfrm>
            <a:off x="323528" y="1143000"/>
            <a:ext cx="8820472" cy="4086200"/>
          </a:xfrm>
        </p:spPr>
        <p:txBody>
          <a:bodyPr>
            <a:normAutofit lnSpcReduction="10000"/>
          </a:bodyPr>
          <a:lstStyle/>
          <a:p>
            <a:pPr marL="609600" indent="-609600" algn="l" eaLnBrk="1" hangingPunct="1">
              <a:spcBef>
                <a:spcPts val="1200"/>
              </a:spcBef>
              <a:buClr>
                <a:schemeClr val="tx1"/>
              </a:buClr>
              <a:buSzTx/>
              <a:buFontTx/>
              <a:buChar char="•"/>
            </a:pPr>
            <a:r>
              <a:rPr lang="et-EE" sz="2800" b="1" dirty="0" smtClean="0">
                <a:solidFill>
                  <a:srgbClr val="0070C0"/>
                </a:solidFill>
                <a:latin typeface="Arial" charset="0"/>
              </a:rPr>
              <a:t>Võtmehaldus</a:t>
            </a:r>
            <a:r>
              <a:rPr lang="et-EE" sz="2800" dirty="0" smtClean="0">
                <a:solidFill>
                  <a:schemeClr val="tx1"/>
                </a:solidFill>
                <a:latin typeface="Arial" charset="0"/>
              </a:rPr>
              <a:t> - kes genereerib, kuidas hoitakse, milline on side paroolidega jne</a:t>
            </a:r>
          </a:p>
          <a:p>
            <a:pPr marL="609600" indent="-609600" algn="l" eaLnBrk="1" hangingPunct="1">
              <a:spcBef>
                <a:spcPts val="1200"/>
              </a:spcBef>
              <a:buClr>
                <a:schemeClr val="tx1"/>
              </a:buClr>
              <a:buSzTx/>
              <a:buFontTx/>
              <a:buChar char="•"/>
            </a:pPr>
            <a:r>
              <a:rPr lang="et-EE" sz="2800" b="1" dirty="0" smtClean="0">
                <a:solidFill>
                  <a:srgbClr val="0070C0"/>
                </a:solidFill>
                <a:latin typeface="Arial" charset="0"/>
              </a:rPr>
              <a:t>Autentimisvahendid</a:t>
            </a:r>
            <a:r>
              <a:rPr lang="et-EE" sz="2800" dirty="0" smtClean="0">
                <a:solidFill>
                  <a:schemeClr val="tx1"/>
                </a:solidFill>
                <a:latin typeface="Arial" charset="0"/>
              </a:rPr>
              <a:t> -  kuidas füüsiline kasutaja ligi saab - krüptoomadustega kiipkaardid, magnetkaardid, nende seos paroolidega, võtmetega jne</a:t>
            </a:r>
          </a:p>
          <a:p>
            <a:pPr marL="609600" indent="-609600" algn="l">
              <a:spcBef>
                <a:spcPts val="1200"/>
              </a:spcBef>
              <a:buClr>
                <a:schemeClr val="tx1"/>
              </a:buClr>
              <a:buFontTx/>
              <a:buChar char="•"/>
            </a:pPr>
            <a:r>
              <a:rPr lang="et-EE" sz="2800" b="1" dirty="0" smtClean="0">
                <a:solidFill>
                  <a:srgbClr val="0070C0"/>
                </a:solidFill>
                <a:latin typeface="Arial" charset="0"/>
              </a:rPr>
              <a:t>Paroolihaldus</a:t>
            </a:r>
            <a:r>
              <a:rPr lang="en-US" sz="2800" dirty="0" smtClean="0">
                <a:solidFill>
                  <a:schemeClr val="tx1"/>
                </a:solidFill>
                <a:latin typeface="Arial" charset="0"/>
              </a:rPr>
              <a:t> </a:t>
            </a:r>
            <a:r>
              <a:rPr lang="et-EE" sz="2800" dirty="0" smtClean="0">
                <a:solidFill>
                  <a:schemeClr val="tx1"/>
                </a:solidFill>
                <a:latin typeface="Arial" charset="0"/>
              </a:rPr>
              <a:t> - nõuded paroolidele, kes genereerib, kuidas hoitakse, kuidas teisendatakse ja kasutatakse, miinimumnõudes neile jne</a:t>
            </a:r>
          </a:p>
          <a:p>
            <a:pPr marL="609600" indent="-609600" algn="l" eaLnBrk="1" hangingPunct="1">
              <a:buClr>
                <a:schemeClr val="tx1"/>
              </a:buClr>
              <a:buSzTx/>
              <a:buFontTx/>
              <a:buChar char="•"/>
            </a:pPr>
            <a:endParaRPr lang="en-US" sz="2800" dirty="0" smtClean="0">
              <a:solidFill>
                <a:schemeClr val="tx1"/>
              </a:solidFill>
              <a:latin typeface="Arial" charset="0"/>
            </a:endParaRPr>
          </a:p>
        </p:txBody>
      </p:sp>
      <p:sp>
        <p:nvSpPr>
          <p:cNvPr id="1346563" name="Rectangle 3"/>
          <p:cNvSpPr>
            <a:spLocks noChangeArrowheads="1"/>
          </p:cNvSpPr>
          <p:nvPr/>
        </p:nvSpPr>
        <p:spPr bwMode="auto">
          <a:xfrm>
            <a:off x="0" y="260648"/>
            <a:ext cx="8915400" cy="685800"/>
          </a:xfrm>
          <a:prstGeom prst="rect">
            <a:avLst/>
          </a:prstGeom>
          <a:noFill/>
          <a:ln w="9525">
            <a:noFill/>
            <a:miter lim="800000"/>
            <a:headEnd/>
            <a:tailEnd/>
          </a:ln>
          <a:effectLst>
            <a:outerShdw dist="107763" dir="2700000" algn="ctr" rotWithShape="0">
              <a:schemeClr val="bg2"/>
            </a:outerShdw>
          </a:effectLst>
        </p:spPr>
        <p:txBody>
          <a:bodyPr lIns="92075" tIns="46038" rIns="92075" bIns="46038" anchor="b"/>
          <a:lstStyle/>
          <a:p>
            <a:pPr algn="ctr">
              <a:defRPr/>
            </a:pPr>
            <a:r>
              <a:rPr lang="et-EE" sz="3600" b="1" dirty="0">
                <a:solidFill>
                  <a:srgbClr val="C00000"/>
                </a:solidFill>
                <a:effectLst>
                  <a:outerShdw blurRad="38100" dist="38100" dir="2700000" algn="tl">
                    <a:srgbClr val="000000"/>
                  </a:outerShdw>
                </a:effectLst>
                <a:latin typeface="Arial" charset="0"/>
              </a:rPr>
              <a:t>Hädavajalikud </a:t>
            </a:r>
            <a:r>
              <a:rPr lang="et-EE" sz="3600" b="1" dirty="0" smtClean="0">
                <a:solidFill>
                  <a:srgbClr val="C00000"/>
                </a:solidFill>
                <a:effectLst>
                  <a:outerShdw blurRad="38100" dist="38100" dir="2700000" algn="tl">
                    <a:srgbClr val="000000"/>
                  </a:outerShdw>
                </a:effectLst>
                <a:latin typeface="Arial" charset="0"/>
              </a:rPr>
              <a:t> võrguturbe lisavahendid</a:t>
            </a:r>
            <a:endParaRPr lang="en-US" sz="3600" b="1" dirty="0">
              <a:solidFill>
                <a:srgbClr val="C00000"/>
              </a:solidFill>
              <a:effectLst>
                <a:outerShdw blurRad="38100" dist="38100" dir="2700000" algn="tl">
                  <a:srgbClr val="000000"/>
                </a:outerShdw>
              </a:effectLst>
              <a:latin typeface="Arial" charset="0"/>
            </a:endParaRPr>
          </a:p>
        </p:txBody>
      </p:sp>
      <p:sp>
        <p:nvSpPr>
          <p:cNvPr id="1346565" name="Text Box 5"/>
          <p:cNvSpPr txBox="1">
            <a:spLocks noChangeArrowheads="1"/>
          </p:cNvSpPr>
          <p:nvPr/>
        </p:nvSpPr>
        <p:spPr bwMode="auto">
          <a:xfrm>
            <a:off x="304800" y="5638800"/>
            <a:ext cx="8229600" cy="984250"/>
          </a:xfrm>
          <a:prstGeom prst="rect">
            <a:avLst/>
          </a:prstGeom>
          <a:noFill/>
          <a:ln w="38100" cmpd="dbl">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t-EE" sz="2800" b="1" dirty="0" smtClean="0">
                <a:solidFill>
                  <a:srgbClr val="0070C0"/>
                </a:solidFill>
                <a:latin typeface="Arial" charset="0"/>
              </a:rPr>
              <a:t>TLS </a:t>
            </a:r>
            <a:r>
              <a:rPr lang="et-EE" sz="2800" b="1" dirty="0">
                <a:solidFill>
                  <a:srgbClr val="0070C0"/>
                </a:solidFill>
                <a:latin typeface="Arial" charset="0"/>
              </a:rPr>
              <a:t>(SSL) vajab autentimisfaasis reeglina lisateavet</a:t>
            </a:r>
            <a:endParaRPr lang="en-GB" sz="2800" b="1" dirty="0">
              <a:solidFill>
                <a:srgbClr val="0070C0"/>
              </a:solidFill>
              <a:latin typeface="Arial"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Andmesubjekti õigus “olla unustatud” ja selle tähendus andmetöötleja jaoks, I</a:t>
            </a:r>
            <a:endParaRPr lang="en-US" sz="3600" b="1" dirty="0" smtClean="0">
              <a:solidFill>
                <a:srgbClr val="C00000"/>
              </a:solidFill>
            </a:endParaRPr>
          </a:p>
        </p:txBody>
      </p:sp>
      <p:sp>
        <p:nvSpPr>
          <p:cNvPr id="4099" name="Text Box 3"/>
          <p:cNvSpPr txBox="1">
            <a:spLocks noChangeArrowheads="1"/>
          </p:cNvSpPr>
          <p:nvPr/>
        </p:nvSpPr>
        <p:spPr bwMode="auto">
          <a:xfrm>
            <a:off x="539552" y="1556792"/>
            <a:ext cx="8604448" cy="4708981"/>
          </a:xfrm>
          <a:prstGeom prst="rect">
            <a:avLst/>
          </a:prstGeom>
          <a:noFill/>
          <a:ln w="9525">
            <a:noFill/>
            <a:miter lim="800000"/>
            <a:headEnd/>
            <a:tailEnd/>
          </a:ln>
        </p:spPr>
        <p:txBody>
          <a:bodyPr wrap="square">
            <a:spAutoFit/>
          </a:bodyPr>
          <a:lstStyle/>
          <a:p>
            <a:pPr>
              <a:spcBef>
                <a:spcPts val="1200"/>
              </a:spcBef>
              <a:buClr>
                <a:schemeClr val="tx1"/>
              </a:buClr>
            </a:pPr>
            <a:r>
              <a:rPr lang="et-EE" sz="2600" dirty="0" smtClean="0">
                <a:latin typeface="Arial" charset="0"/>
              </a:rPr>
              <a:t>Töötleja </a:t>
            </a:r>
            <a:r>
              <a:rPr lang="et-EE" sz="2600" b="1" dirty="0" smtClean="0">
                <a:solidFill>
                  <a:srgbClr val="0070C0"/>
                </a:solidFill>
                <a:latin typeface="Arial" charset="0"/>
              </a:rPr>
              <a:t>peab kustutama põhjendamatu viivituseta  andmesubjekti isikuandmed</a:t>
            </a:r>
            <a:r>
              <a:rPr lang="et-EE" sz="2600" dirty="0" smtClean="0">
                <a:latin typeface="Arial" charset="0"/>
              </a:rPr>
              <a:t> järgmistel juhtumitel:</a:t>
            </a:r>
          </a:p>
          <a:p>
            <a:pPr marL="514350" indent="-514350">
              <a:spcBef>
                <a:spcPts val="1200"/>
              </a:spcBef>
              <a:buClr>
                <a:schemeClr val="tx1"/>
              </a:buClr>
              <a:buFont typeface="+mj-lt"/>
              <a:buAutoNum type="arabicPeriod"/>
            </a:pPr>
            <a:r>
              <a:rPr lang="et-EE" sz="2600" dirty="0" smtClean="0">
                <a:latin typeface="Arial" charset="0"/>
              </a:rPr>
              <a:t>Andmeid ei ole enam vaja sellel eesmärgil, millega seoses need on kogutud </a:t>
            </a:r>
          </a:p>
          <a:p>
            <a:pPr marL="514350" indent="-514350">
              <a:spcBef>
                <a:spcPts val="1200"/>
              </a:spcBef>
              <a:buClr>
                <a:schemeClr val="tx1"/>
              </a:buClr>
              <a:buFont typeface="+mj-lt"/>
              <a:buAutoNum type="arabicPeriod"/>
            </a:pPr>
            <a:r>
              <a:rPr lang="et-EE" sz="2600" dirty="0" smtClean="0">
                <a:latin typeface="Arial" charset="0"/>
              </a:rPr>
              <a:t>Andmesubjekt võtab töötlemiseks antud nõusoleku tagasi ning puudub muu õiguslik alus isikuandmete töötlemiseks</a:t>
            </a:r>
          </a:p>
          <a:p>
            <a:pPr marL="514350" indent="-514350">
              <a:spcBef>
                <a:spcPts val="1200"/>
              </a:spcBef>
              <a:buClr>
                <a:schemeClr val="tx1"/>
              </a:buClr>
              <a:buFont typeface="+mj-lt"/>
              <a:buAutoNum type="arabicPeriod"/>
            </a:pPr>
            <a:r>
              <a:rPr lang="et-EE" sz="2600" dirty="0" smtClean="0">
                <a:latin typeface="Arial" charset="0"/>
              </a:rPr>
              <a:t>Andmesubjekt esitab vastuväite isikuandmete töötlemise ja töötlemiseks pole ülekaalukaid õiguspäraseid põhjuseid </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Andmesubjekti õigus “olla unustatud” ja selle tähendus andmetöötleja jaoks, II</a:t>
            </a:r>
            <a:endParaRPr lang="en-US" sz="3600" b="1" dirty="0" smtClean="0">
              <a:solidFill>
                <a:srgbClr val="C00000"/>
              </a:solidFill>
            </a:endParaRPr>
          </a:p>
        </p:txBody>
      </p:sp>
      <p:sp>
        <p:nvSpPr>
          <p:cNvPr id="4099" name="Text Box 3"/>
          <p:cNvSpPr txBox="1">
            <a:spLocks noChangeArrowheads="1"/>
          </p:cNvSpPr>
          <p:nvPr/>
        </p:nvSpPr>
        <p:spPr bwMode="auto">
          <a:xfrm>
            <a:off x="539552" y="1628800"/>
            <a:ext cx="7992888" cy="4789003"/>
          </a:xfrm>
          <a:prstGeom prst="rect">
            <a:avLst/>
          </a:prstGeom>
          <a:noFill/>
          <a:ln w="9525">
            <a:noFill/>
            <a:miter lim="800000"/>
            <a:headEnd/>
            <a:tailEnd/>
          </a:ln>
        </p:spPr>
        <p:txBody>
          <a:bodyPr wrap="square">
            <a:spAutoFit/>
          </a:bodyPr>
          <a:lstStyle/>
          <a:p>
            <a:pPr>
              <a:spcBef>
                <a:spcPts val="1200"/>
              </a:spcBef>
              <a:buClr>
                <a:schemeClr val="tx1"/>
              </a:buClr>
            </a:pPr>
            <a:r>
              <a:rPr lang="et-EE" sz="2600" dirty="0" smtClean="0">
                <a:latin typeface="Arial" charset="0"/>
              </a:rPr>
              <a:t>Töötleja </a:t>
            </a:r>
            <a:r>
              <a:rPr lang="et-EE" sz="2600" b="1" dirty="0" smtClean="0">
                <a:solidFill>
                  <a:srgbClr val="0070C0"/>
                </a:solidFill>
                <a:latin typeface="Arial" charset="0"/>
              </a:rPr>
              <a:t>peab kustutama põhjendamatu viivituseta  andmesubjekti isikuandmed</a:t>
            </a:r>
            <a:r>
              <a:rPr lang="et-EE" sz="2600" dirty="0" smtClean="0">
                <a:latin typeface="Arial" charset="0"/>
              </a:rPr>
              <a:t> järgmistel juhtumitel:</a:t>
            </a:r>
          </a:p>
          <a:p>
            <a:pPr marL="514350" indent="-514350">
              <a:spcBef>
                <a:spcPts val="1200"/>
              </a:spcBef>
              <a:buClr>
                <a:schemeClr val="tx1"/>
              </a:buClr>
              <a:buFont typeface="+mj-lt"/>
              <a:buAutoNum type="arabicPeriod" startAt="4"/>
            </a:pPr>
            <a:r>
              <a:rPr lang="et-EE" sz="2600" dirty="0" smtClean="0">
                <a:latin typeface="Arial" charset="0"/>
              </a:rPr>
              <a:t>Isikuandmeid on töödeldud ebaseaduslikult</a:t>
            </a:r>
          </a:p>
          <a:p>
            <a:pPr marL="514350" indent="-514350">
              <a:spcBef>
                <a:spcPts val="1200"/>
              </a:spcBef>
              <a:buClr>
                <a:schemeClr val="tx1"/>
              </a:buClr>
              <a:buFont typeface="+mj-lt"/>
              <a:buAutoNum type="arabicPeriod" startAt="4"/>
            </a:pPr>
            <a:r>
              <a:rPr lang="et-EE" sz="2600" dirty="0" smtClean="0">
                <a:latin typeface="Arial" charset="0"/>
              </a:rPr>
              <a:t>Isikuandmed tuleb kustutada selleks, et täita töötleja suhtes mingit õiguslikku kohustust</a:t>
            </a:r>
          </a:p>
          <a:p>
            <a:pPr marL="514350" indent="-514350">
              <a:spcBef>
                <a:spcPts val="1200"/>
              </a:spcBef>
              <a:buClr>
                <a:schemeClr val="tx1"/>
              </a:buClr>
              <a:buFont typeface="+mj-lt"/>
              <a:buAutoNum type="arabicPeriod" startAt="4"/>
            </a:pPr>
            <a:r>
              <a:rPr lang="et-EE" sz="2600" dirty="0" smtClean="0">
                <a:latin typeface="Arial" charset="0"/>
              </a:rPr>
              <a:t>Isikuandmeid koguti seoses infoühiskonna teenuste pakkumisega</a:t>
            </a:r>
            <a:endParaRPr lang="et-EE" sz="2600" dirty="0">
              <a:latin typeface="Arial" charset="0"/>
            </a:endParaRPr>
          </a:p>
          <a:p>
            <a:pPr marL="457200" indent="-457200">
              <a:spcBef>
                <a:spcPct val="20000"/>
              </a:spcBef>
              <a:buClr>
                <a:schemeClr val="tx1"/>
              </a:buClr>
              <a:buFont typeface="Wingdings" pitchFamily="2" charset="2"/>
              <a:buAutoNum type="arabicPeriod" startAt="4"/>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Millal ei rakendu õigus “olla unustatud”, I</a:t>
            </a:r>
            <a:endParaRPr lang="en-US" sz="3600" b="1" dirty="0" smtClean="0">
              <a:solidFill>
                <a:srgbClr val="C00000"/>
              </a:solidFill>
            </a:endParaRPr>
          </a:p>
        </p:txBody>
      </p:sp>
      <p:sp>
        <p:nvSpPr>
          <p:cNvPr id="4099" name="Text Box 3"/>
          <p:cNvSpPr txBox="1">
            <a:spLocks noChangeArrowheads="1"/>
          </p:cNvSpPr>
          <p:nvPr/>
        </p:nvSpPr>
        <p:spPr bwMode="auto">
          <a:xfrm>
            <a:off x="395536" y="1268760"/>
            <a:ext cx="8604448" cy="5109091"/>
          </a:xfrm>
          <a:prstGeom prst="rect">
            <a:avLst/>
          </a:prstGeom>
          <a:noFill/>
          <a:ln w="9525">
            <a:noFill/>
            <a:miter lim="800000"/>
            <a:headEnd/>
            <a:tailEnd/>
          </a:ln>
        </p:spPr>
        <p:txBody>
          <a:bodyPr wrap="square">
            <a:spAutoFit/>
          </a:bodyPr>
          <a:lstStyle/>
          <a:p>
            <a:pPr>
              <a:spcBef>
                <a:spcPts val="1200"/>
              </a:spcBef>
              <a:buClr>
                <a:schemeClr val="tx1"/>
              </a:buClr>
            </a:pPr>
            <a:r>
              <a:rPr lang="et-EE" sz="2600" dirty="0" smtClean="0">
                <a:latin typeface="Arial" charset="0"/>
              </a:rPr>
              <a:t>Kuus juhtumit, millal ei rakendu:</a:t>
            </a:r>
          </a:p>
          <a:p>
            <a:pPr marL="514350" indent="-514350">
              <a:spcBef>
                <a:spcPts val="1200"/>
              </a:spcBef>
              <a:buClr>
                <a:schemeClr val="tx1"/>
              </a:buClr>
              <a:buFont typeface="+mj-lt"/>
              <a:buAutoNum type="arabicPeriod"/>
            </a:pPr>
            <a:r>
              <a:rPr lang="et-EE" sz="2600" dirty="0" smtClean="0">
                <a:latin typeface="Arial" charset="0"/>
              </a:rPr>
              <a:t>Kui isikuandmete töötlemine on vajalik sõna- ja teabevabaduse õiguse teostamiseks;</a:t>
            </a:r>
          </a:p>
          <a:p>
            <a:pPr marL="514350" indent="-514350">
              <a:spcBef>
                <a:spcPts val="1200"/>
              </a:spcBef>
              <a:buClr>
                <a:schemeClr val="tx1"/>
              </a:buClr>
              <a:buFont typeface="+mj-lt"/>
              <a:buAutoNum type="arabicPeriod"/>
            </a:pPr>
            <a:r>
              <a:rPr lang="et-EE" sz="2600" dirty="0" smtClean="0">
                <a:latin typeface="Arial" charset="0"/>
              </a:rPr>
              <a:t>Kui isikuandmete töötlemine on vajalik selleks, et täita töötleja suhtes õigusega sätestatud kohustust, mis, mis näeb omakorda ette isikuandmete töötlemise</a:t>
            </a:r>
          </a:p>
          <a:p>
            <a:pPr marL="514350" indent="-514350">
              <a:spcBef>
                <a:spcPts val="1200"/>
              </a:spcBef>
              <a:buClr>
                <a:schemeClr val="tx1"/>
              </a:buClr>
              <a:buFont typeface="+mj-lt"/>
              <a:buAutoNum type="arabicPeriod"/>
            </a:pPr>
            <a:r>
              <a:rPr lang="et-EE" sz="2600" dirty="0" smtClean="0">
                <a:latin typeface="Arial" charset="0"/>
              </a:rPr>
              <a:t>Kui isikuandmete töötlemine on vajalik avalikes huvides oleva ülesande täitmiseks või töötleja avalikku võimu realiseerimiseks</a:t>
            </a:r>
          </a:p>
          <a:p>
            <a:pPr marL="514350" indent="-514350">
              <a:spcBef>
                <a:spcPts val="1200"/>
              </a:spcBef>
              <a:buClr>
                <a:schemeClr val="tx1"/>
              </a:buClr>
              <a:buFont typeface="+mj-lt"/>
              <a:buAutoNum type="arabicPeriod"/>
            </a:pPr>
            <a:r>
              <a:rPr lang="et-EE" sz="2600" dirty="0" smtClean="0">
                <a:latin typeface="Arial" charset="0"/>
              </a:rPr>
              <a:t>Kui isikuandmete töötlemine on vajalik rahvatervise valdkonnas avaliku huviga seotud põhjustel </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Millal ei rakendu õigus “olla unustatud”, II</a:t>
            </a:r>
            <a:endParaRPr lang="en-US" sz="3600" b="1" dirty="0" smtClean="0">
              <a:solidFill>
                <a:srgbClr val="C00000"/>
              </a:solidFill>
            </a:endParaRPr>
          </a:p>
        </p:txBody>
      </p:sp>
      <p:sp>
        <p:nvSpPr>
          <p:cNvPr id="4099" name="Text Box 3"/>
          <p:cNvSpPr txBox="1">
            <a:spLocks noChangeArrowheads="1"/>
          </p:cNvSpPr>
          <p:nvPr/>
        </p:nvSpPr>
        <p:spPr bwMode="auto">
          <a:xfrm>
            <a:off x="539552" y="1556792"/>
            <a:ext cx="8208912" cy="4001095"/>
          </a:xfrm>
          <a:prstGeom prst="rect">
            <a:avLst/>
          </a:prstGeom>
          <a:noFill/>
          <a:ln w="9525">
            <a:noFill/>
            <a:miter lim="800000"/>
            <a:headEnd/>
            <a:tailEnd/>
          </a:ln>
        </p:spPr>
        <p:txBody>
          <a:bodyPr wrap="square">
            <a:spAutoFit/>
          </a:bodyPr>
          <a:lstStyle/>
          <a:p>
            <a:pPr>
              <a:spcBef>
                <a:spcPts val="1200"/>
              </a:spcBef>
              <a:buClr>
                <a:schemeClr val="tx1"/>
              </a:buClr>
            </a:pPr>
            <a:r>
              <a:rPr lang="et-EE" sz="2600" dirty="0" smtClean="0">
                <a:latin typeface="Arial" charset="0"/>
              </a:rPr>
              <a:t>Kuus juhtumit, millal ei rakendu:</a:t>
            </a:r>
          </a:p>
          <a:p>
            <a:pPr marL="514350" indent="-514350">
              <a:spcBef>
                <a:spcPts val="1200"/>
              </a:spcBef>
              <a:buClr>
                <a:schemeClr val="tx1"/>
              </a:buClr>
              <a:buFont typeface="+mj-lt"/>
              <a:buAutoNum type="arabicPeriod" startAt="5"/>
            </a:pPr>
            <a:r>
              <a:rPr lang="et-EE" sz="2600" dirty="0" smtClean="0">
                <a:latin typeface="Arial" charset="0"/>
              </a:rPr>
              <a:t>Kui isikuandmete töötlemine on vajalik avalikes huvides toimuva arhiveerimise, teadus- või ajaloouuringute või statistilisel  eesmärgil (kustutamine muudaks töötlemise eesmärgi saavutamise võimatuks või häiriks seda suurel määral</a:t>
            </a:r>
          </a:p>
          <a:p>
            <a:pPr marL="514350" indent="-514350">
              <a:spcBef>
                <a:spcPts val="1200"/>
              </a:spcBef>
              <a:buClr>
                <a:schemeClr val="tx1"/>
              </a:buClr>
              <a:buFont typeface="+mj-lt"/>
              <a:buAutoNum type="arabicPeriod" startAt="5"/>
            </a:pPr>
            <a:r>
              <a:rPr lang="et-EE" sz="2600" dirty="0" smtClean="0">
                <a:latin typeface="Arial" charset="0"/>
              </a:rPr>
              <a:t>Kui isikuandmete töötlemine on vajalik õigusnõuete koostamiseks, esitamiseks või kaitsmiseks</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052736"/>
          </a:xfrm>
        </p:spPr>
        <p:txBody>
          <a:bodyPr>
            <a:normAutofit fontScale="90000"/>
          </a:bodyPr>
          <a:lstStyle/>
          <a:p>
            <a:pPr algn="l" eaLnBrk="1" hangingPunct="1">
              <a:defRPr/>
            </a:pPr>
            <a:r>
              <a:rPr lang="et-EE" sz="3600" b="1" dirty="0" smtClean="0">
                <a:solidFill>
                  <a:srgbClr val="C00000"/>
                </a:solidFill>
              </a:rPr>
              <a:t>Kaheksa kohustuslikku nõuet isikuandmete volitatud töötlejale, I</a:t>
            </a:r>
          </a:p>
        </p:txBody>
      </p:sp>
      <p:sp>
        <p:nvSpPr>
          <p:cNvPr id="4099" name="Text Box 3"/>
          <p:cNvSpPr txBox="1">
            <a:spLocks noChangeArrowheads="1"/>
          </p:cNvSpPr>
          <p:nvPr/>
        </p:nvSpPr>
        <p:spPr bwMode="auto">
          <a:xfrm>
            <a:off x="539552" y="1196752"/>
            <a:ext cx="8604448" cy="5435334"/>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a:pPr>
            <a:r>
              <a:rPr lang="et-EE" sz="2800" b="1" dirty="0" smtClean="0">
                <a:solidFill>
                  <a:srgbClr val="0070C0"/>
                </a:solidFill>
                <a:latin typeface="Arial" charset="0"/>
              </a:rPr>
              <a:t>Isikuandmeid võib volitatud töötleja töödelda ainult vastutava töötleja dokumenteeritud juhiste alusel </a:t>
            </a:r>
            <a:r>
              <a:rPr lang="et-EE" sz="2800" dirty="0" smtClean="0">
                <a:latin typeface="Arial" charset="0"/>
              </a:rPr>
              <a:t>(erandi võib teha töötlemisele õigusakti põhjal)</a:t>
            </a:r>
          </a:p>
          <a:p>
            <a:pPr marL="514350" indent="-514350">
              <a:spcBef>
                <a:spcPct val="20000"/>
              </a:spcBef>
              <a:buClr>
                <a:schemeClr val="tx1"/>
              </a:buClr>
              <a:buFont typeface="+mj-lt"/>
              <a:buAutoNum type="arabicPeriod"/>
            </a:pPr>
            <a:r>
              <a:rPr lang="et-EE" sz="2800" b="1" dirty="0" smtClean="0">
                <a:solidFill>
                  <a:srgbClr val="0070C0"/>
                </a:solidFill>
                <a:latin typeface="Arial" charset="0"/>
              </a:rPr>
              <a:t>Volitatud töötleja kohustus on tagada, et isikuandmeid töötlevad isikud on kohustunud järgima konfidentsiaalsusnõuet </a:t>
            </a:r>
            <a:r>
              <a:rPr lang="et-EE" sz="2800" dirty="0" smtClean="0">
                <a:latin typeface="Arial" charset="0"/>
              </a:rPr>
              <a:t>või nende suhtes kehtib muu asjakohane põhikirjajärgne konfidentsiaalsuskohustus</a:t>
            </a:r>
          </a:p>
          <a:p>
            <a:pPr marL="514350" indent="-514350">
              <a:spcBef>
                <a:spcPct val="20000"/>
              </a:spcBef>
              <a:buClr>
                <a:schemeClr val="tx1"/>
              </a:buClr>
              <a:buFont typeface="+mj-lt"/>
              <a:buAutoNum type="arabicPeriod"/>
            </a:pPr>
            <a:r>
              <a:rPr lang="et-EE" sz="2800" b="1" dirty="0" smtClean="0">
                <a:solidFill>
                  <a:srgbClr val="0070C0"/>
                </a:solidFill>
                <a:latin typeface="Arial" charset="0"/>
              </a:rPr>
              <a:t>Volitatud töötleja on kohustatud jälgima kõiki andmekaitse määruses sätestatud tehnilisi turvameetmeid</a:t>
            </a:r>
            <a:endParaRPr lang="et-EE" sz="2800" b="1" dirty="0">
              <a:latin typeface="Arial"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052736"/>
          </a:xfrm>
        </p:spPr>
        <p:txBody>
          <a:bodyPr>
            <a:normAutofit fontScale="90000"/>
          </a:bodyPr>
          <a:lstStyle/>
          <a:p>
            <a:pPr algn="l" eaLnBrk="1" hangingPunct="1">
              <a:defRPr/>
            </a:pPr>
            <a:r>
              <a:rPr lang="et-EE" sz="3600" b="1" dirty="0" smtClean="0">
                <a:solidFill>
                  <a:srgbClr val="C00000"/>
                </a:solidFill>
              </a:rPr>
              <a:t>Kaheksa kohustuslikku nõuet isikuandmete volitatud töötlejale, II</a:t>
            </a:r>
          </a:p>
        </p:txBody>
      </p:sp>
      <p:sp>
        <p:nvSpPr>
          <p:cNvPr id="4099" name="Text Box 3"/>
          <p:cNvSpPr txBox="1">
            <a:spLocks noChangeArrowheads="1"/>
          </p:cNvSpPr>
          <p:nvPr/>
        </p:nvSpPr>
        <p:spPr bwMode="auto">
          <a:xfrm>
            <a:off x="539552" y="1196752"/>
            <a:ext cx="8604448" cy="5435334"/>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4"/>
            </a:pPr>
            <a:r>
              <a:rPr lang="et-EE" sz="2800" b="1" dirty="0" smtClean="0">
                <a:solidFill>
                  <a:srgbClr val="0070C0"/>
                </a:solidFill>
                <a:latin typeface="Arial" charset="0"/>
              </a:rPr>
              <a:t>Volitatud töötlejal on lubatud kaasata teisi volitatud töötajaid</a:t>
            </a:r>
            <a:r>
              <a:rPr lang="et-EE" sz="2800" dirty="0" smtClean="0">
                <a:latin typeface="Arial" charset="0"/>
              </a:rPr>
              <a:t>, kuid sellega kaasneb rida halduslikke turvanõudeid</a:t>
            </a:r>
          </a:p>
          <a:p>
            <a:pPr marL="514350" indent="-514350">
              <a:spcBef>
                <a:spcPct val="20000"/>
              </a:spcBef>
              <a:buClr>
                <a:schemeClr val="tx1"/>
              </a:buClr>
              <a:buFont typeface="+mj-lt"/>
              <a:buAutoNum type="arabicPeriod" startAt="4"/>
            </a:pPr>
            <a:r>
              <a:rPr lang="et-EE" sz="2800" dirty="0" smtClean="0">
                <a:latin typeface="Arial" charset="0"/>
              </a:rPr>
              <a:t>Volitatud töötleja peab võimaluse piires (võttes arvesse isikuandmete töötlemise laadi) </a:t>
            </a:r>
            <a:r>
              <a:rPr lang="et-EE" sz="2800" b="1" dirty="0" smtClean="0">
                <a:solidFill>
                  <a:srgbClr val="0070C0"/>
                </a:solidFill>
                <a:latin typeface="Arial" charset="0"/>
              </a:rPr>
              <a:t>aitama vastutaval töötlejal asjakohaste tehniliste ja korralduslike meetmete abil täita vastutava töötleja kohustust vastata andmesubjekti taotliustele teostamiseks</a:t>
            </a:r>
          </a:p>
          <a:p>
            <a:pPr marL="514350" indent="-514350">
              <a:spcBef>
                <a:spcPct val="20000"/>
              </a:spcBef>
              <a:buClr>
                <a:schemeClr val="tx1"/>
              </a:buClr>
              <a:buFont typeface="+mj-lt"/>
              <a:buAutoNum type="arabicPeriod" startAt="4"/>
            </a:pPr>
            <a:r>
              <a:rPr lang="et-EE" sz="2800" dirty="0" smtClean="0">
                <a:latin typeface="Arial" charset="0"/>
              </a:rPr>
              <a:t>Volitatud töötleja peab aitama vastutaval töötlejal </a:t>
            </a:r>
            <a:r>
              <a:rPr lang="et-EE" sz="2800" b="1" dirty="0" smtClean="0">
                <a:solidFill>
                  <a:srgbClr val="0070C0"/>
                </a:solidFill>
                <a:latin typeface="Arial" charset="0"/>
              </a:rPr>
              <a:t>täita isikuandmete turvameetmete rikkumiste dokumeteerimisega seotud kohustusi</a:t>
            </a:r>
            <a:endParaRPr lang="et-EE" sz="2800" b="1" dirty="0">
              <a:latin typeface="Arial" charset="0"/>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052736"/>
          </a:xfrm>
        </p:spPr>
        <p:txBody>
          <a:bodyPr>
            <a:normAutofit fontScale="90000"/>
          </a:bodyPr>
          <a:lstStyle/>
          <a:p>
            <a:pPr algn="l" eaLnBrk="1" hangingPunct="1">
              <a:defRPr/>
            </a:pPr>
            <a:r>
              <a:rPr lang="et-EE" sz="3600" b="1" dirty="0" smtClean="0">
                <a:solidFill>
                  <a:srgbClr val="C00000"/>
                </a:solidFill>
              </a:rPr>
              <a:t>Kaheksa kohustuslikku nõuet isikuandmete volitatud töötlejale, III</a:t>
            </a:r>
          </a:p>
        </p:txBody>
      </p:sp>
      <p:sp>
        <p:nvSpPr>
          <p:cNvPr id="4099" name="Text Box 3"/>
          <p:cNvSpPr txBox="1">
            <a:spLocks noChangeArrowheads="1"/>
          </p:cNvSpPr>
          <p:nvPr/>
        </p:nvSpPr>
        <p:spPr bwMode="auto">
          <a:xfrm>
            <a:off x="539552" y="1196752"/>
            <a:ext cx="8604448" cy="6192464"/>
          </a:xfrm>
          <a:prstGeom prst="rect">
            <a:avLst/>
          </a:prstGeom>
          <a:noFill/>
          <a:ln w="9525">
            <a:noFill/>
            <a:miter lim="800000"/>
            <a:headEnd/>
            <a:tailEnd/>
          </a:ln>
        </p:spPr>
        <p:txBody>
          <a:bodyPr wrap="square">
            <a:spAutoFit/>
          </a:bodyPr>
          <a:lstStyle/>
          <a:p>
            <a:pPr marL="514350" indent="-514350">
              <a:spcBef>
                <a:spcPct val="20000"/>
              </a:spcBef>
              <a:buClr>
                <a:schemeClr val="tx1"/>
              </a:buClr>
              <a:buFont typeface="+mj-lt"/>
              <a:buAutoNum type="arabicPeriod" startAt="7"/>
            </a:pPr>
            <a:r>
              <a:rPr lang="et-EE" sz="2600" dirty="0" smtClean="0">
                <a:latin typeface="Arial" charset="0"/>
              </a:rPr>
              <a:t>Volitatud töötleja peab pärast andmetöötlusteenuste osutamise lõppu </a:t>
            </a:r>
            <a:r>
              <a:rPr lang="et-EE" sz="2600" b="1" dirty="0" smtClean="0">
                <a:solidFill>
                  <a:srgbClr val="0070C0"/>
                </a:solidFill>
                <a:latin typeface="Arial" charset="0"/>
              </a:rPr>
              <a:t>kustutama või tagastama vastutavale töötlejale vastutava töötleja valikul kõik isikuandmed ja kustutama olemasolevad koopiad </a:t>
            </a:r>
            <a:r>
              <a:rPr lang="et-EE" sz="2600" dirty="0" smtClean="0">
                <a:latin typeface="Arial" charset="0"/>
              </a:rPr>
              <a:t>(välja arvatud juhul, kui liidu või liikmesriigi õiguse kohaselt nõutakse andmete säilitamist)</a:t>
            </a:r>
          </a:p>
          <a:p>
            <a:pPr marL="514350" indent="-514350">
              <a:spcBef>
                <a:spcPct val="20000"/>
              </a:spcBef>
              <a:buClr>
                <a:schemeClr val="tx1"/>
              </a:buClr>
              <a:buFont typeface="+mj-lt"/>
              <a:buAutoNum type="arabicPeriod" startAt="7"/>
            </a:pPr>
            <a:r>
              <a:rPr lang="et-EE" sz="2600" b="1" dirty="0" smtClean="0">
                <a:solidFill>
                  <a:srgbClr val="0070C0"/>
                </a:solidFill>
                <a:latin typeface="Arial" charset="0"/>
              </a:rPr>
              <a:t>Volitatud töötleja  peab tegema vastutavale töötlejale kättesaadavaks kogu teabe</a:t>
            </a:r>
            <a:r>
              <a:rPr lang="et-EE" sz="2600" dirty="0" smtClean="0">
                <a:latin typeface="Arial" charset="0"/>
              </a:rPr>
              <a:t>, mis on vajalik käesolevas artiklis sätestatud kohustuste täitmise tõendamiseks, ning võimaldab vastutaval töötlejal või tema poolt volitatud muul audiitoril teha auditeid, sealhulgas kontrolle, ja panustab sellesse</a:t>
            </a:r>
            <a:endParaRPr lang="et-EE" sz="2600" dirty="0">
              <a:latin typeface="Arial" charset="0"/>
            </a:endParaRPr>
          </a:p>
          <a:p>
            <a:pPr marL="457200" indent="-457200">
              <a:spcBef>
                <a:spcPct val="20000"/>
              </a:spcBef>
              <a:buClr>
                <a:schemeClr val="tx1"/>
              </a:buClr>
              <a:buFont typeface="Wingdings" pitchFamily="2" charset="2"/>
              <a:buAutoNum type="arabicPeriod" startAt="7"/>
            </a:pPr>
            <a:endParaRPr lang="et-EE" sz="1000" b="1" dirty="0">
              <a:latin typeface="Arial" charset="0"/>
            </a:endParaRPr>
          </a:p>
          <a:p>
            <a:pPr marL="457200" indent="-457200">
              <a:spcBef>
                <a:spcPct val="20000"/>
              </a:spcBef>
              <a:buClr>
                <a:schemeClr val="tx1"/>
              </a:buClr>
              <a:buFont typeface="Wingdings" pitchFamily="2" charset="2"/>
              <a:buAutoNum type="arabicPeriod" startAt="7"/>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820472" cy="1371600"/>
          </a:xfrm>
        </p:spPr>
        <p:txBody>
          <a:bodyPr>
            <a:normAutofit/>
          </a:bodyPr>
          <a:lstStyle/>
          <a:p>
            <a:pPr algn="l" eaLnBrk="1" hangingPunct="1">
              <a:defRPr/>
            </a:pPr>
            <a:r>
              <a:rPr lang="et-EE" sz="3600" b="1" dirty="0" smtClean="0">
                <a:solidFill>
                  <a:srgbClr val="C00000"/>
                </a:solidFill>
              </a:rPr>
              <a:t>Isikuandmete töötlemise registreerimine, I</a:t>
            </a:r>
            <a:endParaRPr lang="en-US" sz="3600" b="1" dirty="0" smtClean="0">
              <a:solidFill>
                <a:srgbClr val="C00000"/>
              </a:solidFill>
            </a:endParaRPr>
          </a:p>
        </p:txBody>
      </p:sp>
      <p:sp>
        <p:nvSpPr>
          <p:cNvPr id="4099" name="Text Box 3"/>
          <p:cNvSpPr txBox="1">
            <a:spLocks noChangeArrowheads="1"/>
          </p:cNvSpPr>
          <p:nvPr/>
        </p:nvSpPr>
        <p:spPr bwMode="auto">
          <a:xfrm>
            <a:off x="323528" y="1196752"/>
            <a:ext cx="8604448" cy="4862870"/>
          </a:xfrm>
          <a:prstGeom prst="rect">
            <a:avLst/>
          </a:prstGeom>
          <a:noFill/>
          <a:ln w="9525">
            <a:noFill/>
            <a:miter lim="800000"/>
            <a:headEnd/>
            <a:tailEnd/>
          </a:ln>
        </p:spPr>
        <p:txBody>
          <a:bodyPr wrap="square">
            <a:spAutoFit/>
          </a:bodyPr>
          <a:lstStyle/>
          <a:p>
            <a:pPr marL="92075" indent="-92075">
              <a:spcBef>
                <a:spcPts val="1200"/>
              </a:spcBef>
              <a:buClr>
                <a:schemeClr val="tx1"/>
              </a:buClr>
            </a:pPr>
            <a:r>
              <a:rPr lang="et-EE" sz="2800" dirty="0" smtClean="0">
                <a:latin typeface="Arial" charset="0"/>
              </a:rPr>
              <a:t>Isikuandmete töötleja </a:t>
            </a:r>
            <a:r>
              <a:rPr lang="et-EE" sz="2800" b="1" dirty="0" smtClean="0">
                <a:solidFill>
                  <a:srgbClr val="0070C0"/>
                </a:solidFill>
                <a:latin typeface="Arial" charset="0"/>
              </a:rPr>
              <a:t>peab enda juures pidama </a:t>
            </a:r>
            <a:r>
              <a:rPr lang="et-EE" sz="2800" dirty="0" smtClean="0">
                <a:latin typeface="Arial" charset="0"/>
              </a:rPr>
              <a:t>järgmise seitsme valdkonna andmeid dokumenteerituna:</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Vastutava töötleja </a:t>
            </a:r>
            <a:r>
              <a:rPr lang="et-EE" sz="2800" dirty="0" smtClean="0">
                <a:latin typeface="Arial" charset="0"/>
              </a:rPr>
              <a:t>ning asjakohasel juhul kaasvastutava töötleja, vastutava töötleja </a:t>
            </a:r>
            <a:r>
              <a:rPr lang="et-EE" sz="2800" b="1" dirty="0" smtClean="0">
                <a:solidFill>
                  <a:srgbClr val="0070C0"/>
                </a:solidFill>
                <a:latin typeface="Arial" charset="0"/>
              </a:rPr>
              <a:t>esindaja ja andmekaitseametniku nimi </a:t>
            </a:r>
            <a:r>
              <a:rPr lang="et-EE" sz="2800" dirty="0" smtClean="0">
                <a:latin typeface="Arial" charset="0"/>
              </a:rPr>
              <a:t>ja </a:t>
            </a:r>
            <a:r>
              <a:rPr lang="et-EE" sz="2800" b="1" dirty="0" smtClean="0">
                <a:solidFill>
                  <a:srgbClr val="0070C0"/>
                </a:solidFill>
                <a:latin typeface="Arial" charset="0"/>
              </a:rPr>
              <a:t>kontaktandmed</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Töötlemise eesmärgid</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Andmesubjektide kategooriate ja isikuandmete liikide kirjeldus</a:t>
            </a:r>
            <a:endParaRPr lang="et-EE" sz="2800" b="1" dirty="0">
              <a:latin typeface="Arial"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467544" y="-315416"/>
            <a:ext cx="8820472" cy="1371600"/>
          </a:xfrm>
        </p:spPr>
        <p:txBody>
          <a:bodyPr>
            <a:normAutofit/>
          </a:bodyPr>
          <a:lstStyle/>
          <a:p>
            <a:pPr algn="l" eaLnBrk="1" hangingPunct="1">
              <a:defRPr/>
            </a:pPr>
            <a:r>
              <a:rPr lang="et-EE" sz="3600" b="1" dirty="0" smtClean="0">
                <a:solidFill>
                  <a:srgbClr val="C00000"/>
                </a:solidFill>
              </a:rPr>
              <a:t>Isikuandmete töötlemise registreerimine, II</a:t>
            </a:r>
            <a:endParaRPr lang="en-US" sz="3600" b="1" dirty="0" smtClean="0">
              <a:solidFill>
                <a:srgbClr val="C00000"/>
              </a:solidFill>
            </a:endParaRPr>
          </a:p>
        </p:txBody>
      </p:sp>
      <p:sp>
        <p:nvSpPr>
          <p:cNvPr id="4099" name="Text Box 3"/>
          <p:cNvSpPr txBox="1">
            <a:spLocks noChangeArrowheads="1"/>
          </p:cNvSpPr>
          <p:nvPr/>
        </p:nvSpPr>
        <p:spPr bwMode="auto">
          <a:xfrm>
            <a:off x="251520" y="980728"/>
            <a:ext cx="8604448" cy="5866221"/>
          </a:xfrm>
          <a:prstGeom prst="rect">
            <a:avLst/>
          </a:prstGeom>
          <a:noFill/>
          <a:ln w="9525">
            <a:noFill/>
            <a:miter lim="800000"/>
            <a:headEnd/>
            <a:tailEnd/>
          </a:ln>
        </p:spPr>
        <p:txBody>
          <a:bodyPr wrap="square">
            <a:spAutoFit/>
          </a:bodyPr>
          <a:lstStyle/>
          <a:p>
            <a:pPr marL="92075" indent="-92075">
              <a:spcBef>
                <a:spcPts val="1200"/>
              </a:spcBef>
              <a:buClr>
                <a:schemeClr val="tx1"/>
              </a:buClr>
            </a:pPr>
            <a:r>
              <a:rPr lang="et-EE" sz="2800" dirty="0" smtClean="0">
                <a:latin typeface="Arial" charset="0"/>
              </a:rPr>
              <a:t>Isikuandmete töötleja peab enda juures pidama järgmise seitsme valdkonna andmeid dokumenteerituna:</a:t>
            </a:r>
          </a:p>
          <a:p>
            <a:pPr marL="514350" indent="-514350">
              <a:spcBef>
                <a:spcPct val="20000"/>
              </a:spcBef>
              <a:buClr>
                <a:schemeClr val="tx1"/>
              </a:buClr>
              <a:buFont typeface="+mj-lt"/>
              <a:buAutoNum type="arabicPeriod" startAt="4"/>
            </a:pPr>
            <a:r>
              <a:rPr lang="et-EE" sz="2800" b="1" dirty="0" smtClean="0">
                <a:solidFill>
                  <a:srgbClr val="0070C0"/>
                </a:solidFill>
                <a:latin typeface="Arial" charset="0"/>
              </a:rPr>
              <a:t>Isikuandmete vastuvõtjate kategooriad, kellele isikuandmeid on avalikustatud </a:t>
            </a:r>
            <a:r>
              <a:rPr lang="et-EE" sz="2800" dirty="0" smtClean="0">
                <a:latin typeface="Arial" charset="0"/>
              </a:rPr>
              <a:t>või avalikustatakse, sealhulgas kolmandates riikides olevad vastuvõtjad ja rahvusvahelised organisatsioonid</a:t>
            </a:r>
          </a:p>
          <a:p>
            <a:pPr marL="514350" indent="-514350">
              <a:spcBef>
                <a:spcPct val="20000"/>
              </a:spcBef>
              <a:buClr>
                <a:schemeClr val="tx1"/>
              </a:buClr>
              <a:buFont typeface="+mj-lt"/>
              <a:buAutoNum type="arabicPeriod" startAt="4"/>
            </a:pPr>
            <a:r>
              <a:rPr lang="et-EE" sz="2800" b="1" dirty="0" smtClean="0">
                <a:solidFill>
                  <a:srgbClr val="0070C0"/>
                </a:solidFill>
                <a:latin typeface="Arial" charset="0"/>
              </a:rPr>
              <a:t>Kui isikuandmeid edastatakse kolmandale riigile või rahvusvahelisele organisatsioonile, siis andmed selle kohta </a:t>
            </a:r>
            <a:r>
              <a:rPr lang="et-EE" sz="2800" dirty="0" smtClean="0">
                <a:latin typeface="Arial" charset="0"/>
              </a:rPr>
              <a:t>(teatud juhtumitel ka vastuvõtjate juures rakendatud turvameetmete kirjeldused)</a:t>
            </a:r>
            <a:endParaRPr lang="et-EE" sz="2800" b="1" dirty="0">
              <a:latin typeface="Arial" charset="0"/>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467544" y="-315416"/>
            <a:ext cx="8820472" cy="1371600"/>
          </a:xfrm>
        </p:spPr>
        <p:txBody>
          <a:bodyPr>
            <a:normAutofit/>
          </a:bodyPr>
          <a:lstStyle/>
          <a:p>
            <a:pPr algn="l" eaLnBrk="1" hangingPunct="1">
              <a:defRPr/>
            </a:pPr>
            <a:r>
              <a:rPr lang="et-EE" sz="3600" b="1" dirty="0" smtClean="0">
                <a:solidFill>
                  <a:srgbClr val="C00000"/>
                </a:solidFill>
              </a:rPr>
              <a:t>Isikuandmete töötlemise registreerimine, III</a:t>
            </a:r>
            <a:endParaRPr lang="en-US" sz="3600" b="1" dirty="0" smtClean="0">
              <a:solidFill>
                <a:srgbClr val="C00000"/>
              </a:solidFill>
            </a:endParaRPr>
          </a:p>
        </p:txBody>
      </p:sp>
      <p:sp>
        <p:nvSpPr>
          <p:cNvPr id="4099" name="Text Box 3"/>
          <p:cNvSpPr txBox="1">
            <a:spLocks noChangeArrowheads="1"/>
          </p:cNvSpPr>
          <p:nvPr/>
        </p:nvSpPr>
        <p:spPr bwMode="auto">
          <a:xfrm>
            <a:off x="539552" y="836712"/>
            <a:ext cx="8604448" cy="6875728"/>
          </a:xfrm>
          <a:prstGeom prst="rect">
            <a:avLst/>
          </a:prstGeom>
          <a:noFill/>
          <a:ln w="9525">
            <a:noFill/>
            <a:miter lim="800000"/>
            <a:headEnd/>
            <a:tailEnd/>
          </a:ln>
        </p:spPr>
        <p:txBody>
          <a:bodyPr wrap="square">
            <a:spAutoFit/>
          </a:bodyPr>
          <a:lstStyle/>
          <a:p>
            <a:pPr marL="92075" indent="-92075">
              <a:spcBef>
                <a:spcPts val="1200"/>
              </a:spcBef>
              <a:buClr>
                <a:schemeClr val="tx1"/>
              </a:buClr>
            </a:pPr>
            <a:r>
              <a:rPr lang="et-EE" sz="2800" dirty="0" smtClean="0">
                <a:latin typeface="Arial" charset="0"/>
              </a:rPr>
              <a:t>Isikuandmete töötleja peab enda juures pidama järgmise seitsme valdkonna andmeid dokumenteerituna:</a:t>
            </a:r>
          </a:p>
          <a:p>
            <a:pPr marL="514350" indent="-514350">
              <a:spcBef>
                <a:spcPts val="1200"/>
              </a:spcBef>
              <a:buClr>
                <a:schemeClr val="tx1"/>
              </a:buClr>
              <a:buFont typeface="+mj-lt"/>
              <a:buAutoNum type="arabicPeriod" startAt="6"/>
            </a:pPr>
            <a:r>
              <a:rPr lang="et-EE" sz="2800" dirty="0" smtClean="0">
                <a:latin typeface="Arial" charset="0"/>
              </a:rPr>
              <a:t>Võimaluse korral </a:t>
            </a:r>
            <a:r>
              <a:rPr lang="et-EE" sz="2800" b="1" dirty="0" smtClean="0">
                <a:solidFill>
                  <a:srgbClr val="0070C0"/>
                </a:solidFill>
                <a:latin typeface="Arial" charset="0"/>
              </a:rPr>
              <a:t>eri andmeliikide kustutamiseks ette nähtud tähtajad</a:t>
            </a:r>
          </a:p>
          <a:p>
            <a:pPr marL="514350" indent="-514350">
              <a:spcBef>
                <a:spcPts val="1200"/>
              </a:spcBef>
              <a:buClr>
                <a:schemeClr val="tx1"/>
              </a:buClr>
              <a:buFont typeface="+mj-lt"/>
              <a:buAutoNum type="arabicPeriod" startAt="6"/>
            </a:pPr>
            <a:r>
              <a:rPr lang="et-EE" sz="2800" dirty="0" smtClean="0">
                <a:latin typeface="Arial" charset="0"/>
              </a:rPr>
              <a:t>Võimaluse korral enda pool rakendatud tehniliste ja korralduslike turvameetmete üldine kirjeldus. </a:t>
            </a:r>
            <a:r>
              <a:rPr lang="et-EE" sz="2800" b="1" dirty="0" smtClean="0">
                <a:solidFill>
                  <a:srgbClr val="0070C0"/>
                </a:solidFill>
                <a:latin typeface="Arial" charset="0"/>
              </a:rPr>
              <a:t>Selle punkti osas on kummalisel kombel Eestis kehtiv isikuandmete kaitse seadus palju rangem, selle dokumnteerimine on seni kohustuslik!</a:t>
            </a:r>
          </a:p>
          <a:p>
            <a:pPr marL="92075" indent="-92075">
              <a:spcBef>
                <a:spcPct val="20000"/>
              </a:spcBef>
              <a:buClr>
                <a:schemeClr val="tx1"/>
              </a:buClr>
            </a:pPr>
            <a:endParaRPr lang="et-EE" sz="2800" dirty="0">
              <a:latin typeface="Arial" charset="0"/>
            </a:endParaRP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subTitle" idx="1"/>
          </p:nvPr>
        </p:nvSpPr>
        <p:spPr>
          <a:xfrm>
            <a:off x="323528" y="3068960"/>
            <a:ext cx="8820472" cy="4086200"/>
          </a:xfrm>
        </p:spPr>
        <p:txBody>
          <a:bodyPr>
            <a:normAutofit fontScale="92500" lnSpcReduction="10000"/>
          </a:bodyPr>
          <a:lstStyle/>
          <a:p>
            <a:pPr marL="609600" indent="-609600" algn="l" eaLnBrk="1" hangingPunct="1">
              <a:spcBef>
                <a:spcPts val="1200"/>
              </a:spcBef>
              <a:buClr>
                <a:schemeClr val="tx1"/>
              </a:buClr>
              <a:buSzTx/>
            </a:pPr>
            <a:r>
              <a:rPr lang="et-EE" sz="2800" b="1" dirty="0" smtClean="0">
                <a:solidFill>
                  <a:srgbClr val="0070C0"/>
                </a:solidFill>
                <a:latin typeface="Arial" charset="0"/>
              </a:rPr>
              <a:t>Laias laastus kolm põlvkonda</a:t>
            </a:r>
          </a:p>
          <a:p>
            <a:pPr marL="609600" indent="-609600" algn="l" eaLnBrk="1" hangingPunct="1">
              <a:spcBef>
                <a:spcPts val="1200"/>
              </a:spcBef>
              <a:buClr>
                <a:schemeClr val="tx1"/>
              </a:buClr>
              <a:buSzTx/>
              <a:buFontTx/>
              <a:buChar char="•"/>
            </a:pPr>
            <a:r>
              <a:rPr lang="et-EE" sz="2800" b="1" dirty="0" smtClean="0">
                <a:solidFill>
                  <a:srgbClr val="0070C0"/>
                </a:solidFill>
                <a:latin typeface="Arial" charset="0"/>
              </a:rPr>
              <a:t>WEP</a:t>
            </a:r>
            <a:r>
              <a:rPr lang="et-EE" sz="2800" dirty="0" smtClean="0">
                <a:solidFill>
                  <a:schemeClr val="tx1"/>
                </a:solidFill>
                <a:latin typeface="Arial" charset="0"/>
              </a:rPr>
              <a:t> – vead </a:t>
            </a:r>
            <a:r>
              <a:rPr lang="et-EE" sz="2800" dirty="0" err="1" smtClean="0">
                <a:solidFill>
                  <a:schemeClr val="tx1"/>
                </a:solidFill>
                <a:latin typeface="Arial" charset="0"/>
              </a:rPr>
              <a:t>krüptopotrokollis</a:t>
            </a:r>
            <a:r>
              <a:rPr lang="et-EE" sz="2800" dirty="0" smtClean="0">
                <a:solidFill>
                  <a:schemeClr val="tx1"/>
                </a:solidFill>
                <a:latin typeface="Arial" charset="0"/>
              </a:rPr>
              <a:t>, ammu lahti murtud, lisaks nõrk jadašiffer RC4. Kaasajal murtakse lahti loetud minutitega (2-10 min)</a:t>
            </a:r>
          </a:p>
          <a:p>
            <a:pPr marL="609600" indent="-609600" algn="l" eaLnBrk="1" hangingPunct="1">
              <a:spcBef>
                <a:spcPts val="1200"/>
              </a:spcBef>
              <a:buClr>
                <a:schemeClr val="tx1"/>
              </a:buClr>
              <a:buSzTx/>
              <a:buFontTx/>
              <a:buChar char="•"/>
            </a:pPr>
            <a:r>
              <a:rPr lang="et-EE" sz="2800" b="1" dirty="0" smtClean="0">
                <a:solidFill>
                  <a:srgbClr val="0070C0"/>
                </a:solidFill>
                <a:latin typeface="Arial" charset="0"/>
              </a:rPr>
              <a:t>WPA</a:t>
            </a:r>
            <a:r>
              <a:rPr lang="et-EE" sz="2800" dirty="0" smtClean="0">
                <a:solidFill>
                  <a:schemeClr val="tx1"/>
                </a:solidFill>
                <a:latin typeface="Arial" charset="0"/>
              </a:rPr>
              <a:t> -  tugevam kaitse, kuid puuduste tõttu </a:t>
            </a:r>
            <a:r>
              <a:rPr lang="et-EE" sz="2800" dirty="0" err="1" smtClean="0">
                <a:solidFill>
                  <a:schemeClr val="tx1"/>
                </a:solidFill>
                <a:latin typeface="Arial" charset="0"/>
              </a:rPr>
              <a:t>krõptoprokolols</a:t>
            </a:r>
            <a:r>
              <a:rPr lang="et-EE" sz="2800" dirty="0" smtClean="0">
                <a:solidFill>
                  <a:schemeClr val="tx1"/>
                </a:solidFill>
                <a:latin typeface="Arial" charset="0"/>
              </a:rPr>
              <a:t> loetakse praktikas turvaliseks alles 33-märgi pikkusest </a:t>
            </a:r>
            <a:r>
              <a:rPr lang="et-EE" sz="2800" dirty="0" err="1" smtClean="0">
                <a:solidFill>
                  <a:schemeClr val="tx1"/>
                </a:solidFill>
                <a:latin typeface="Arial" charset="0"/>
              </a:rPr>
              <a:t>paroiolist</a:t>
            </a:r>
            <a:r>
              <a:rPr lang="et-EE" sz="2800" dirty="0" smtClean="0">
                <a:solidFill>
                  <a:schemeClr val="tx1"/>
                </a:solidFill>
                <a:latin typeface="Arial" charset="0"/>
              </a:rPr>
              <a:t> (ebamugav)</a:t>
            </a:r>
          </a:p>
          <a:p>
            <a:pPr marL="609600" indent="-609600" algn="l">
              <a:spcBef>
                <a:spcPts val="1200"/>
              </a:spcBef>
              <a:buClr>
                <a:schemeClr val="tx1"/>
              </a:buClr>
              <a:buFontTx/>
              <a:buChar char="•"/>
            </a:pPr>
            <a:r>
              <a:rPr lang="et-EE" sz="2800" b="1" dirty="0" smtClean="0">
                <a:solidFill>
                  <a:srgbClr val="0070C0"/>
                </a:solidFill>
                <a:latin typeface="Arial" charset="0"/>
              </a:rPr>
              <a:t>WPA2</a:t>
            </a:r>
            <a:r>
              <a:rPr lang="en-US" sz="2800" dirty="0" smtClean="0">
                <a:solidFill>
                  <a:schemeClr val="tx1"/>
                </a:solidFill>
                <a:latin typeface="Arial" charset="0"/>
              </a:rPr>
              <a:t> </a:t>
            </a:r>
            <a:r>
              <a:rPr lang="et-EE" sz="2800" dirty="0" smtClean="0">
                <a:solidFill>
                  <a:schemeClr val="tx1"/>
                </a:solidFill>
                <a:latin typeface="Arial" charset="0"/>
              </a:rPr>
              <a:t> - tugevam ja parem </a:t>
            </a:r>
            <a:r>
              <a:rPr lang="et-EE" sz="2800" dirty="0" err="1" smtClean="0">
                <a:solidFill>
                  <a:schemeClr val="tx1"/>
                </a:solidFill>
                <a:latin typeface="Arial" charset="0"/>
              </a:rPr>
              <a:t>krüpto</a:t>
            </a:r>
            <a:r>
              <a:rPr lang="et-EE" sz="2800" dirty="0" smtClean="0">
                <a:solidFill>
                  <a:schemeClr val="tx1"/>
                </a:solidFill>
                <a:latin typeface="Arial" charset="0"/>
              </a:rPr>
              <a:t>. </a:t>
            </a:r>
            <a:r>
              <a:rPr lang="et-EE" sz="2800" b="1" dirty="0" smtClean="0">
                <a:solidFill>
                  <a:srgbClr val="0070C0"/>
                </a:solidFill>
                <a:latin typeface="Arial" charset="0"/>
              </a:rPr>
              <a:t>Kaasajal praktiliselt ainuvõimalik lahendus</a:t>
            </a:r>
            <a:endParaRPr lang="en-US" sz="2800" b="1" dirty="0" smtClean="0">
              <a:solidFill>
                <a:srgbClr val="0070C0"/>
              </a:solidFill>
              <a:latin typeface="Arial" charset="0"/>
            </a:endParaRPr>
          </a:p>
        </p:txBody>
      </p:sp>
      <p:sp>
        <p:nvSpPr>
          <p:cNvPr id="1346563" name="Rectangle 3"/>
          <p:cNvSpPr>
            <a:spLocks noChangeArrowheads="1"/>
          </p:cNvSpPr>
          <p:nvPr/>
        </p:nvSpPr>
        <p:spPr bwMode="auto">
          <a:xfrm>
            <a:off x="228600" y="0"/>
            <a:ext cx="8915400" cy="685800"/>
          </a:xfrm>
          <a:prstGeom prst="rect">
            <a:avLst/>
          </a:prstGeom>
          <a:noFill/>
          <a:ln w="9525">
            <a:noFill/>
            <a:miter lim="800000"/>
            <a:headEnd/>
            <a:tailEnd/>
          </a:ln>
          <a:effectLst>
            <a:outerShdw dist="107763" dir="2700000" algn="ctr" rotWithShape="0">
              <a:schemeClr val="bg2"/>
            </a:outerShdw>
          </a:effectLst>
        </p:spPr>
        <p:txBody>
          <a:bodyPr lIns="92075" tIns="46038" rIns="92075" bIns="46038" anchor="b"/>
          <a:lstStyle/>
          <a:p>
            <a:pPr>
              <a:defRPr/>
            </a:pPr>
            <a:r>
              <a:rPr lang="et-EE" sz="3600" b="1" dirty="0" err="1" smtClean="0">
                <a:solidFill>
                  <a:srgbClr val="C00000"/>
                </a:solidFill>
                <a:effectLst>
                  <a:outerShdw blurRad="38100" dist="38100" dir="2700000" algn="tl">
                    <a:srgbClr val="000000"/>
                  </a:outerShdw>
                </a:effectLst>
                <a:latin typeface="Arial" charset="0"/>
              </a:rPr>
              <a:t>WiFi</a:t>
            </a:r>
            <a:r>
              <a:rPr lang="et-EE" sz="3600" b="1" dirty="0" smtClean="0">
                <a:solidFill>
                  <a:srgbClr val="C00000"/>
                </a:solidFill>
                <a:effectLst>
                  <a:outerShdw blurRad="38100" dist="38100" dir="2700000" algn="tl">
                    <a:srgbClr val="000000"/>
                  </a:outerShdw>
                </a:effectLst>
                <a:latin typeface="Arial" charset="0"/>
              </a:rPr>
              <a:t> turve</a:t>
            </a:r>
            <a:endParaRPr lang="en-US" sz="3600" b="1" dirty="0">
              <a:solidFill>
                <a:srgbClr val="C00000"/>
              </a:solidFill>
              <a:effectLst>
                <a:outerShdw blurRad="38100" dist="38100" dir="2700000" algn="tl">
                  <a:srgbClr val="000000"/>
                </a:outerShdw>
              </a:effectLst>
              <a:latin typeface="Arial" charset="0"/>
            </a:endParaRPr>
          </a:p>
        </p:txBody>
      </p:sp>
      <p:sp>
        <p:nvSpPr>
          <p:cNvPr id="1346565" name="Text Box 5"/>
          <p:cNvSpPr txBox="1">
            <a:spLocks noChangeArrowheads="1"/>
          </p:cNvSpPr>
          <p:nvPr/>
        </p:nvSpPr>
        <p:spPr bwMode="auto">
          <a:xfrm>
            <a:off x="395536" y="692696"/>
            <a:ext cx="8229600" cy="2246769"/>
          </a:xfrm>
          <a:prstGeom prst="rect">
            <a:avLst/>
          </a:prstGeom>
          <a:noFill/>
          <a:ln w="38100" cmpd="dbl">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t-EE" sz="2800" b="1" dirty="0" err="1" smtClean="0">
                <a:solidFill>
                  <a:srgbClr val="0070C0"/>
                </a:solidFill>
                <a:latin typeface="Arial" charset="0"/>
              </a:rPr>
              <a:t>WiFi</a:t>
            </a:r>
            <a:r>
              <a:rPr lang="et-EE" sz="2800" b="1" dirty="0" smtClean="0">
                <a:solidFill>
                  <a:srgbClr val="0070C0"/>
                </a:solidFill>
                <a:latin typeface="Arial" charset="0"/>
              </a:rPr>
              <a:t> – masslevinud raadiokohtvõrgu protokoll, algne alusstandardstandardile IEEE 802.11. </a:t>
            </a:r>
            <a:r>
              <a:rPr lang="et-EE" sz="2800" dirty="0" smtClean="0">
                <a:solidFill>
                  <a:srgbClr val="0070C0"/>
                </a:solidFill>
                <a:latin typeface="Arial" charset="0"/>
              </a:rPr>
              <a:t>Hiljem  mitmed korrad täiustatud. </a:t>
            </a:r>
            <a:r>
              <a:rPr lang="et-EE" sz="2800" b="1" dirty="0" smtClean="0">
                <a:solidFill>
                  <a:srgbClr val="0070C0"/>
                </a:solidFill>
                <a:latin typeface="Arial" charset="0"/>
              </a:rPr>
              <a:t>Tagab (korralikul </a:t>
            </a:r>
            <a:r>
              <a:rPr lang="et-EE" sz="2800" b="1" dirty="0" err="1" smtClean="0">
                <a:solidFill>
                  <a:srgbClr val="0070C0"/>
                </a:solidFill>
                <a:latin typeface="Arial" charset="0"/>
              </a:rPr>
              <a:t>konfigueerimisel</a:t>
            </a:r>
            <a:r>
              <a:rPr lang="et-EE" sz="2800" b="1" dirty="0" smtClean="0">
                <a:solidFill>
                  <a:srgbClr val="0070C0"/>
                </a:solidFill>
                <a:latin typeface="Arial" charset="0"/>
              </a:rPr>
              <a:t>)  krüpteeritud turvalise side</a:t>
            </a:r>
            <a:endParaRPr lang="en-GB" sz="2800" b="1" dirty="0">
              <a:solidFill>
                <a:srgbClr val="0070C0"/>
              </a:solidFill>
              <a:latin typeface="Arial"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124744"/>
          </a:xfrm>
        </p:spPr>
        <p:txBody>
          <a:bodyPr>
            <a:normAutofit fontScale="90000"/>
          </a:bodyPr>
          <a:lstStyle/>
          <a:p>
            <a:pPr algn="l" eaLnBrk="1" hangingPunct="1">
              <a:defRPr/>
            </a:pPr>
            <a:r>
              <a:rPr lang="et-EE" sz="3600" b="1" dirty="0" smtClean="0">
                <a:solidFill>
                  <a:srgbClr val="C00000"/>
                </a:solidFill>
              </a:rPr>
              <a:t>Kes peavad määrama andmekaitsespetsialisti (andmekaitseametniku)?</a:t>
            </a:r>
            <a:endParaRPr lang="en-US" sz="3600" b="1" dirty="0" smtClean="0">
              <a:solidFill>
                <a:srgbClr val="C00000"/>
              </a:solidFill>
            </a:endParaRPr>
          </a:p>
        </p:txBody>
      </p:sp>
      <p:sp>
        <p:nvSpPr>
          <p:cNvPr id="4099" name="Text Box 3"/>
          <p:cNvSpPr txBox="1">
            <a:spLocks noChangeArrowheads="1"/>
          </p:cNvSpPr>
          <p:nvPr/>
        </p:nvSpPr>
        <p:spPr bwMode="auto">
          <a:xfrm>
            <a:off x="539552" y="1268760"/>
            <a:ext cx="8604448" cy="6866495"/>
          </a:xfrm>
          <a:prstGeom prst="rect">
            <a:avLst/>
          </a:prstGeom>
          <a:noFill/>
          <a:ln w="9525">
            <a:noFill/>
            <a:miter lim="800000"/>
            <a:headEnd/>
            <a:tailEnd/>
          </a:ln>
        </p:spPr>
        <p:txBody>
          <a:bodyPr wrap="square">
            <a:spAutoFit/>
          </a:bodyPr>
          <a:lstStyle/>
          <a:p>
            <a:pPr marL="514350" indent="-514350">
              <a:spcBef>
                <a:spcPts val="600"/>
              </a:spcBef>
              <a:buClr>
                <a:schemeClr val="tx1"/>
              </a:buClr>
            </a:pPr>
            <a:r>
              <a:rPr lang="et-EE" sz="2800" dirty="0" smtClean="0">
                <a:latin typeface="Arial" charset="0"/>
              </a:rPr>
              <a:t>Neli kindlat juhtumit:</a:t>
            </a:r>
          </a:p>
          <a:p>
            <a:pPr marL="514350" indent="-514350">
              <a:spcBef>
                <a:spcPts val="600"/>
              </a:spcBef>
              <a:buClr>
                <a:schemeClr val="tx1"/>
              </a:buClr>
              <a:buFont typeface="+mj-lt"/>
              <a:buAutoNum type="arabicPeriod"/>
            </a:pPr>
            <a:r>
              <a:rPr lang="et-EE" sz="2800" dirty="0" smtClean="0">
                <a:latin typeface="Arial" charset="0"/>
              </a:rPr>
              <a:t>Kõik </a:t>
            </a:r>
            <a:r>
              <a:rPr lang="et-EE" sz="2800" b="1" dirty="0" smtClean="0">
                <a:solidFill>
                  <a:srgbClr val="0070C0"/>
                </a:solidFill>
                <a:latin typeface="Arial" charset="0"/>
              </a:rPr>
              <a:t>avaliku sektori sektori asutused </a:t>
            </a:r>
            <a:r>
              <a:rPr lang="et-EE" sz="2800" dirty="0" smtClean="0">
                <a:latin typeface="Arial" charset="0"/>
              </a:rPr>
              <a:t>ja/või organid, Eesti vaates ka teised </a:t>
            </a:r>
            <a:r>
              <a:rPr lang="et-EE" sz="2800" b="1" dirty="0" smtClean="0">
                <a:solidFill>
                  <a:srgbClr val="0070C0"/>
                </a:solidFill>
                <a:latin typeface="Arial" charset="0"/>
              </a:rPr>
              <a:t>avalike ülesannete täitjad</a:t>
            </a:r>
            <a:r>
              <a:rPr lang="et-EE" sz="2800" dirty="0" smtClean="0">
                <a:latin typeface="Arial" charset="0"/>
              </a:rPr>
              <a:t>. Erandiks on kohtud</a:t>
            </a:r>
          </a:p>
          <a:p>
            <a:pPr marL="514350" indent="-514350">
              <a:spcBef>
                <a:spcPts val="600"/>
              </a:spcBef>
              <a:buClr>
                <a:schemeClr val="tx1"/>
              </a:buClr>
              <a:buFont typeface="+mj-lt"/>
              <a:buAutoNum type="arabicPeriod"/>
            </a:pPr>
            <a:r>
              <a:rPr lang="et-EE" sz="2800" dirty="0" smtClean="0">
                <a:latin typeface="Arial" charset="0"/>
              </a:rPr>
              <a:t>Kõik andmetöötlejad, kelle põhitegevuseks on </a:t>
            </a:r>
            <a:r>
              <a:rPr lang="et-EE" sz="2800" b="1" dirty="0" smtClean="0">
                <a:solidFill>
                  <a:srgbClr val="0070C0"/>
                </a:solidFill>
                <a:latin typeface="Arial" charset="0"/>
              </a:rPr>
              <a:t>ulatuslik andmesubjektide korrapärane ja süstemaatiline jälgimine</a:t>
            </a:r>
            <a:r>
              <a:rPr lang="et-EE" sz="2800" dirty="0" smtClean="0">
                <a:latin typeface="Arial" charset="0"/>
              </a:rPr>
              <a:t> </a:t>
            </a:r>
          </a:p>
          <a:p>
            <a:pPr marL="514350" indent="-514350">
              <a:spcBef>
                <a:spcPts val="600"/>
              </a:spcBef>
              <a:buClr>
                <a:schemeClr val="tx1"/>
              </a:buClr>
              <a:buFont typeface="+mj-lt"/>
              <a:buAutoNum type="arabicPeriod"/>
            </a:pPr>
            <a:r>
              <a:rPr lang="et-EE" sz="2800" dirty="0" smtClean="0">
                <a:latin typeface="Arial" charset="0"/>
              </a:rPr>
              <a:t>Kõik andmetöötlejad, kelle põhitegevuseks on: </a:t>
            </a:r>
          </a:p>
          <a:p>
            <a:pPr marL="890588" indent="-265113">
              <a:spcBef>
                <a:spcPts val="600"/>
              </a:spcBef>
              <a:buClr>
                <a:schemeClr val="tx1"/>
              </a:buClr>
              <a:buFont typeface="Arial" pitchFamily="34" charset="0"/>
              <a:buChar char="•"/>
            </a:pPr>
            <a:r>
              <a:rPr lang="et-EE" sz="2800" b="1" dirty="0" smtClean="0">
                <a:solidFill>
                  <a:srgbClr val="0070C0"/>
                </a:solidFill>
                <a:latin typeface="Arial" charset="0"/>
              </a:rPr>
              <a:t>andmete eriliikide ulatuslik töötlemine  </a:t>
            </a:r>
          </a:p>
          <a:p>
            <a:pPr marL="890588" indent="-265113">
              <a:spcBef>
                <a:spcPts val="600"/>
              </a:spcBef>
              <a:buClr>
                <a:schemeClr val="tx1"/>
              </a:buClr>
              <a:buFont typeface="Arial" pitchFamily="34" charset="0"/>
              <a:buChar char="•"/>
            </a:pPr>
            <a:r>
              <a:rPr lang="et-EE" sz="2800" b="1" dirty="0" smtClean="0">
                <a:solidFill>
                  <a:srgbClr val="0070C0"/>
                </a:solidFill>
                <a:latin typeface="Arial" charset="0"/>
              </a:rPr>
              <a:t>süüdimõistvate kohtuotsuste ja süütegudega seotud isikuandmete ulatuslik töötlemine</a:t>
            </a:r>
            <a:endParaRPr lang="et-EE" sz="2800" b="1" dirty="0">
              <a:solidFill>
                <a:srgbClr val="0070C0"/>
              </a:solidFill>
              <a:latin typeface="Arial" charset="0"/>
            </a:endParaRPr>
          </a:p>
          <a:p>
            <a:pPr marL="890588" indent="-265113">
              <a:spcBef>
                <a:spcPct val="20000"/>
              </a:spcBef>
              <a:buClr>
                <a:schemeClr val="tx1"/>
              </a:buClr>
              <a:buFont typeface="Arial" pitchFamily="34" charset="0"/>
              <a:buChar char="•"/>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fontScale="90000"/>
          </a:bodyPr>
          <a:lstStyle/>
          <a:p>
            <a:pPr algn="l" eaLnBrk="1" hangingPunct="1">
              <a:defRPr/>
            </a:pPr>
            <a:r>
              <a:rPr lang="et-EE" sz="3600" b="1" dirty="0" smtClean="0">
                <a:solidFill>
                  <a:srgbClr val="C00000"/>
                </a:solidFill>
              </a:rPr>
              <a:t>Eesti Andmekaitse Inspektsiooni seisukoht, mis on süstemaatiline  ja korrapärane jälgimine</a:t>
            </a:r>
            <a:endParaRPr lang="en-US" sz="3600" b="1" dirty="0" smtClean="0">
              <a:solidFill>
                <a:srgbClr val="C00000"/>
              </a:solidFill>
            </a:endParaRPr>
          </a:p>
        </p:txBody>
      </p:sp>
      <p:sp>
        <p:nvSpPr>
          <p:cNvPr id="4099" name="Text Box 3"/>
          <p:cNvSpPr txBox="1">
            <a:spLocks noChangeArrowheads="1"/>
          </p:cNvSpPr>
          <p:nvPr/>
        </p:nvSpPr>
        <p:spPr bwMode="auto">
          <a:xfrm>
            <a:off x="755576" y="1478066"/>
            <a:ext cx="8100392" cy="5810822"/>
          </a:xfrm>
          <a:prstGeom prst="rect">
            <a:avLst/>
          </a:prstGeom>
          <a:noFill/>
          <a:ln w="9525">
            <a:noFill/>
            <a:miter lim="800000"/>
            <a:headEnd/>
            <a:tailEnd/>
          </a:ln>
        </p:spPr>
        <p:txBody>
          <a:bodyPr wrap="square">
            <a:spAutoFit/>
          </a:bodyPr>
          <a:lstStyle/>
          <a:p>
            <a:pPr>
              <a:spcBef>
                <a:spcPts val="600"/>
              </a:spcBef>
              <a:buClr>
                <a:schemeClr val="tx1"/>
              </a:buClr>
            </a:pPr>
            <a:r>
              <a:rPr lang="et-EE" sz="2800" b="1" dirty="0" smtClean="0">
                <a:solidFill>
                  <a:srgbClr val="0070C0"/>
                </a:solidFill>
                <a:latin typeface="Arial" charset="0"/>
              </a:rPr>
              <a:t>Süstemaatiline jälgimine </a:t>
            </a:r>
            <a:r>
              <a:rPr lang="et-EE" sz="2800" dirty="0" smtClean="0">
                <a:latin typeface="Arial" charset="0"/>
              </a:rPr>
              <a:t>on jälgimine, mis vastab kolmele kriteeriumile</a:t>
            </a:r>
          </a:p>
          <a:p>
            <a:pPr marL="625475" indent="-358775">
              <a:spcBef>
                <a:spcPts val="600"/>
              </a:spcBef>
              <a:buClr>
                <a:schemeClr val="tx1"/>
              </a:buClr>
              <a:buFont typeface="Arial" pitchFamily="34" charset="0"/>
              <a:buChar char="•"/>
            </a:pPr>
            <a:r>
              <a:rPr lang="et-EE" sz="2800" dirty="0" smtClean="0">
                <a:latin typeface="Arial" charset="0"/>
              </a:rPr>
              <a:t>on eelnevalt planeeritud </a:t>
            </a:r>
          </a:p>
          <a:p>
            <a:pPr marL="625475" indent="-358775">
              <a:spcBef>
                <a:spcPts val="600"/>
              </a:spcBef>
              <a:buClr>
                <a:schemeClr val="tx1"/>
              </a:buClr>
              <a:buFont typeface="Arial" pitchFamily="34" charset="0"/>
              <a:buChar char="•"/>
            </a:pPr>
            <a:r>
              <a:rPr lang="et-EE" sz="2800" dirty="0" smtClean="0">
                <a:latin typeface="Arial" charset="0"/>
              </a:rPr>
              <a:t>selle läbiviimine on organiseeritud ja metoodiline </a:t>
            </a:r>
          </a:p>
          <a:p>
            <a:pPr marL="625475" indent="-358775">
              <a:spcBef>
                <a:spcPts val="600"/>
              </a:spcBef>
              <a:buClr>
                <a:schemeClr val="tx1"/>
              </a:buClr>
              <a:buFont typeface="Arial" pitchFamily="34" charset="0"/>
              <a:buChar char="•"/>
            </a:pPr>
            <a:r>
              <a:rPr lang="et-EE" sz="2800" dirty="0" smtClean="0">
                <a:latin typeface="Arial" charset="0"/>
              </a:rPr>
              <a:t>see on selgelt osa andmetöötleja ärimudelist</a:t>
            </a:r>
          </a:p>
          <a:p>
            <a:pPr marL="625475" indent="-358775">
              <a:spcBef>
                <a:spcPts val="600"/>
              </a:spcBef>
              <a:buClr>
                <a:schemeClr val="tx1"/>
              </a:buClr>
              <a:buFont typeface="Arial" pitchFamily="34" charset="0"/>
              <a:buChar char="•"/>
            </a:pPr>
            <a:endParaRPr lang="et-EE" sz="2800" dirty="0" smtClean="0">
              <a:latin typeface="Arial" charset="0"/>
            </a:endParaRPr>
          </a:p>
          <a:p>
            <a:pPr>
              <a:spcBef>
                <a:spcPts val="600"/>
              </a:spcBef>
              <a:buClr>
                <a:schemeClr val="tx1"/>
              </a:buClr>
            </a:pPr>
            <a:r>
              <a:rPr lang="et-EE" sz="2800" b="1" dirty="0" smtClean="0">
                <a:solidFill>
                  <a:srgbClr val="0070C0"/>
                </a:solidFill>
                <a:latin typeface="Arial" charset="0"/>
              </a:rPr>
              <a:t>Korrapärane jälgimine</a:t>
            </a:r>
            <a:r>
              <a:rPr lang="et-EE" sz="2800" dirty="0" smtClean="0">
                <a:latin typeface="Arial" charset="0"/>
              </a:rPr>
              <a:t> on jälgimine, mis on kas pidev või kindla aja tagant korduv ning ei ole ühekordne toiming</a:t>
            </a:r>
          </a:p>
          <a:p>
            <a:pPr marL="625475" indent="-358775">
              <a:spcBef>
                <a:spcPts val="600"/>
              </a:spcBef>
              <a:buClr>
                <a:schemeClr val="tx1"/>
              </a:buClr>
              <a:buFont typeface="Arial" pitchFamily="34" charset="0"/>
              <a:buChar char="•"/>
            </a:pPr>
            <a:endParaRPr lang="et-EE" sz="2800" dirty="0" smtClean="0">
              <a:latin typeface="Arial" charset="0"/>
            </a:endParaRPr>
          </a:p>
          <a:p>
            <a:pPr marL="457200" indent="-457200">
              <a:spcBef>
                <a:spcPct val="20000"/>
              </a:spcBef>
              <a:buClr>
                <a:schemeClr val="tx1"/>
              </a:buClr>
            </a:pPr>
            <a:endParaRPr lang="et-EE" sz="2800" dirty="0" smtClean="0">
              <a:latin typeface="Arial" charset="0"/>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Kes võib olla andmekaitsespetsialist?</a:t>
            </a:r>
            <a:endParaRPr lang="en-US" sz="3600" b="1" dirty="0" smtClean="0">
              <a:solidFill>
                <a:srgbClr val="C00000"/>
              </a:solidFill>
            </a:endParaRPr>
          </a:p>
        </p:txBody>
      </p:sp>
      <p:sp>
        <p:nvSpPr>
          <p:cNvPr id="4099" name="Text Box 3"/>
          <p:cNvSpPr txBox="1">
            <a:spLocks noChangeArrowheads="1"/>
          </p:cNvSpPr>
          <p:nvPr/>
        </p:nvSpPr>
        <p:spPr bwMode="auto">
          <a:xfrm>
            <a:off x="539552" y="1124744"/>
            <a:ext cx="8604448" cy="4056495"/>
          </a:xfrm>
          <a:prstGeom prst="rect">
            <a:avLst/>
          </a:prstGeom>
          <a:noFill/>
          <a:ln w="9525">
            <a:noFill/>
            <a:miter lim="800000"/>
            <a:headEnd/>
            <a:tailEnd/>
          </a:ln>
        </p:spPr>
        <p:txBody>
          <a:bodyPr wrap="square">
            <a:spAutoFit/>
          </a:bodyPr>
          <a:lstStyle/>
          <a:p>
            <a:pPr marL="457200" indent="-457200">
              <a:spcBef>
                <a:spcPct val="20000"/>
              </a:spcBef>
              <a:buClr>
                <a:schemeClr val="tx1"/>
              </a:buClr>
            </a:pPr>
            <a:r>
              <a:rPr lang="et-EE" sz="2800" dirty="0" smtClean="0">
                <a:latin typeface="Arial" charset="0"/>
              </a:rPr>
              <a:t>Andmekaitsespetsialist võib olla</a:t>
            </a:r>
          </a:p>
          <a:p>
            <a:pPr marL="457200" indent="-457200">
              <a:spcBef>
                <a:spcPct val="20000"/>
              </a:spcBef>
              <a:buClr>
                <a:schemeClr val="tx1"/>
              </a:buClr>
              <a:buFont typeface="Arial" pitchFamily="34" charset="0"/>
              <a:buChar char="•"/>
            </a:pPr>
            <a:r>
              <a:rPr lang="et-EE" sz="2800" dirty="0" smtClean="0">
                <a:latin typeface="Arial" charset="0"/>
              </a:rPr>
              <a:t>andmetöötleja koosseisuline töötaja (ametikoht),</a:t>
            </a:r>
          </a:p>
          <a:p>
            <a:pPr marL="457200" indent="-457200">
              <a:spcBef>
                <a:spcPct val="20000"/>
              </a:spcBef>
              <a:buClr>
                <a:schemeClr val="tx1"/>
              </a:buClr>
              <a:buFont typeface="Arial" pitchFamily="34" charset="0"/>
              <a:buChar char="•"/>
            </a:pPr>
            <a:r>
              <a:rPr lang="et-EE" sz="2800" dirty="0" smtClean="0">
                <a:latin typeface="Arial" charset="0"/>
              </a:rPr>
              <a:t>andmetöötleja eraldisesev allüksus (nt osakond) </a:t>
            </a:r>
          </a:p>
          <a:p>
            <a:pPr marL="457200" indent="-457200">
              <a:spcBef>
                <a:spcPct val="20000"/>
              </a:spcBef>
              <a:buClr>
                <a:schemeClr val="tx1"/>
              </a:buClr>
              <a:buFont typeface="Arial" pitchFamily="34" charset="0"/>
              <a:buChar char="•"/>
            </a:pPr>
            <a:r>
              <a:rPr lang="et-EE" sz="2800" dirty="0" smtClean="0">
                <a:latin typeface="Arial" charset="0"/>
              </a:rPr>
              <a:t>väline juriidiline isik (nt väljasttellimise lepingu alusel).</a:t>
            </a:r>
          </a:p>
          <a:p>
            <a:pPr marL="457200" indent="-457200">
              <a:spcBef>
                <a:spcPct val="20000"/>
              </a:spcBef>
              <a:buClr>
                <a:schemeClr val="tx1"/>
              </a:buClr>
            </a:pPr>
            <a:endParaRPr lang="et-EE" sz="2800" dirty="0" smtClean="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4"/>
          <p:cNvSpPr>
            <a:spLocks noChangeArrowheads="1"/>
          </p:cNvSpPr>
          <p:nvPr/>
        </p:nvSpPr>
        <p:spPr bwMode="auto">
          <a:xfrm>
            <a:off x="467544" y="3933056"/>
            <a:ext cx="8153400" cy="2677656"/>
          </a:xfrm>
          <a:prstGeom prst="rect">
            <a:avLst/>
          </a:prstGeom>
          <a:noFill/>
          <a:ln w="38100" cmpd="dbl">
            <a:solidFill>
              <a:schemeClr val="tx1"/>
            </a:solidFill>
            <a:miter lim="800000"/>
            <a:headEnd/>
            <a:tailEnd/>
          </a:ln>
        </p:spPr>
        <p:txBody>
          <a:bodyPr>
            <a:spAutoFit/>
          </a:bodyPr>
          <a:lstStyle/>
          <a:p>
            <a:r>
              <a:rPr lang="et-EE" sz="2800" b="1" dirty="0" smtClean="0">
                <a:solidFill>
                  <a:srgbClr val="0070C0"/>
                </a:solidFill>
                <a:latin typeface="Arial" charset="0"/>
              </a:rPr>
              <a:t>Kui andmekaitsespetsialisti ülesandeid täidab andmetöötleja allüksus või mõni muu juriidiline isik, peab kontaktiks avalikkusele ja andmekaitse järelevalveasutusele olema kindlasti üks konkreetne inimene koos kontaktandmetega, kes vastutab</a:t>
            </a:r>
            <a:endParaRPr lang="et-EE" sz="1000" b="1" dirty="0" smtClean="0">
              <a:solidFill>
                <a:srgbClr val="0070C0"/>
              </a:solidFill>
              <a:latin typeface="Arial" charset="0"/>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Andmekaitsespetsialisti ülesanded, I</a:t>
            </a:r>
            <a:endParaRPr lang="en-US" sz="3600" b="1" dirty="0" smtClean="0">
              <a:solidFill>
                <a:srgbClr val="C00000"/>
              </a:solidFill>
            </a:endParaRPr>
          </a:p>
        </p:txBody>
      </p:sp>
      <p:sp>
        <p:nvSpPr>
          <p:cNvPr id="4099" name="Text Box 3"/>
          <p:cNvSpPr txBox="1">
            <a:spLocks noChangeArrowheads="1"/>
          </p:cNvSpPr>
          <p:nvPr/>
        </p:nvSpPr>
        <p:spPr bwMode="auto">
          <a:xfrm>
            <a:off x="539552" y="1196752"/>
            <a:ext cx="8604448" cy="5004447"/>
          </a:xfrm>
          <a:prstGeom prst="rect">
            <a:avLst/>
          </a:prstGeom>
          <a:noFill/>
          <a:ln w="9525">
            <a:noFill/>
            <a:miter lim="800000"/>
            <a:headEnd/>
            <a:tailEnd/>
          </a:ln>
        </p:spPr>
        <p:txBody>
          <a:bodyPr wrap="square">
            <a:spAutoFit/>
          </a:bodyPr>
          <a:lstStyle/>
          <a:p>
            <a:pPr marL="457200" indent="-457200">
              <a:spcBef>
                <a:spcPct val="20000"/>
              </a:spcBef>
              <a:buClr>
                <a:schemeClr val="tx1"/>
              </a:buClr>
              <a:buFont typeface="Wingdings" pitchFamily="2" charset="2"/>
              <a:buAutoNum type="arabicPeriod"/>
            </a:pPr>
            <a:r>
              <a:rPr lang="et-EE" sz="2800" dirty="0" smtClean="0">
                <a:latin typeface="Arial" charset="0"/>
              </a:rPr>
              <a:t>Vastutava ja volitatud töötleja ning nende isikuandmeid töötlevate töötajate teavitamine seoses nende kohustustega, mis tulenevad isikuandmete kaitse üldmäärusest ja muudest valdkonda reguleerivatest õiguaaktidest</a:t>
            </a:r>
          </a:p>
          <a:p>
            <a:pPr marL="457200" indent="-457200">
              <a:spcBef>
                <a:spcPct val="20000"/>
              </a:spcBef>
              <a:buClr>
                <a:schemeClr val="tx1"/>
              </a:buClr>
              <a:buFont typeface="Wingdings" pitchFamily="2" charset="2"/>
              <a:buAutoNum type="arabicPeriod"/>
            </a:pPr>
            <a:r>
              <a:rPr lang="et-EE" sz="2800" dirty="0" smtClean="0">
                <a:latin typeface="Arial" charset="0"/>
              </a:rPr>
              <a:t>Andmeturvet reguleerivate õigusaktide nõuete järgimise jälgimine töötlevas asutuses, sh vastutusvaldkondade jaotamise jälgimine</a:t>
            </a:r>
          </a:p>
          <a:p>
            <a:pPr marL="457200" indent="-457200">
              <a:spcBef>
                <a:spcPct val="20000"/>
              </a:spcBef>
              <a:buClr>
                <a:schemeClr val="tx1"/>
              </a:buClr>
              <a:buFont typeface="Wingdings" pitchFamily="2" charset="2"/>
              <a:buAutoNum type="arabicPeriod"/>
            </a:pPr>
            <a:r>
              <a:rPr lang="et-EE" sz="2800" dirty="0" smtClean="0">
                <a:latin typeface="Arial" charset="0"/>
              </a:rPr>
              <a:t>Töötleja personali isikuandmete alade teadlikkuse suurendamine ja koolitamine ning seonduv sisemine auditeerimine</a:t>
            </a:r>
            <a:endParaRPr lang="et-EE" sz="2800" b="1" dirty="0">
              <a:latin typeface="Arial" charset="0"/>
            </a:endParaRP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251520" y="-243408"/>
            <a:ext cx="8210872" cy="1371600"/>
          </a:xfrm>
        </p:spPr>
        <p:txBody>
          <a:bodyPr>
            <a:normAutofit/>
          </a:bodyPr>
          <a:lstStyle/>
          <a:p>
            <a:pPr algn="l" eaLnBrk="1" hangingPunct="1">
              <a:defRPr/>
            </a:pPr>
            <a:r>
              <a:rPr lang="et-EE" sz="3600" b="1" dirty="0" smtClean="0">
                <a:solidFill>
                  <a:srgbClr val="C00000"/>
                </a:solidFill>
              </a:rPr>
              <a:t>Andmekaitsespetsialisti ülesanded, II</a:t>
            </a:r>
            <a:endParaRPr lang="en-US" sz="3600" b="1" dirty="0" smtClean="0">
              <a:solidFill>
                <a:srgbClr val="C00000"/>
              </a:solidFill>
            </a:endParaRPr>
          </a:p>
        </p:txBody>
      </p:sp>
      <p:sp>
        <p:nvSpPr>
          <p:cNvPr id="4099" name="Text Box 3"/>
          <p:cNvSpPr txBox="1">
            <a:spLocks noChangeArrowheads="1"/>
          </p:cNvSpPr>
          <p:nvPr/>
        </p:nvSpPr>
        <p:spPr bwMode="auto">
          <a:xfrm>
            <a:off x="539552" y="980728"/>
            <a:ext cx="7704856" cy="6124754"/>
          </a:xfrm>
          <a:prstGeom prst="rect">
            <a:avLst/>
          </a:prstGeom>
          <a:noFill/>
          <a:ln w="9525">
            <a:noFill/>
            <a:miter lim="800000"/>
            <a:headEnd/>
            <a:tailEnd/>
          </a:ln>
        </p:spPr>
        <p:txBody>
          <a:bodyPr wrap="square">
            <a:spAutoFit/>
          </a:bodyPr>
          <a:lstStyle/>
          <a:p>
            <a:pPr marL="457200" indent="-457200">
              <a:spcBef>
                <a:spcPct val="20000"/>
              </a:spcBef>
              <a:buClr>
                <a:schemeClr val="tx1"/>
              </a:buClr>
            </a:pPr>
            <a:endParaRPr lang="et-EE" sz="2800" dirty="0" smtClean="0">
              <a:latin typeface="Arial" charset="0"/>
            </a:endParaRPr>
          </a:p>
          <a:p>
            <a:pPr marL="514350" indent="-514350">
              <a:spcBef>
                <a:spcPct val="20000"/>
              </a:spcBef>
              <a:buClr>
                <a:schemeClr val="tx1"/>
              </a:buClr>
              <a:buFont typeface="+mj-lt"/>
              <a:buAutoNum type="arabicPeriod" startAt="4"/>
            </a:pPr>
            <a:r>
              <a:rPr lang="et-EE" sz="2800" dirty="0" smtClean="0">
                <a:latin typeface="Arial" charset="0"/>
              </a:rPr>
              <a:t>Töötlejale nõu andmine seoses andmekaitsealase mõjuhinnanguga ning selle toimimise jälgimine</a:t>
            </a:r>
          </a:p>
          <a:p>
            <a:pPr marL="457200" indent="-457200">
              <a:spcBef>
                <a:spcPct val="20000"/>
              </a:spcBef>
              <a:buClr>
                <a:schemeClr val="tx1"/>
              </a:buClr>
              <a:buFont typeface="Wingdings" pitchFamily="2" charset="2"/>
              <a:buAutoNum type="arabicPeriod" startAt="4"/>
            </a:pPr>
            <a:r>
              <a:rPr lang="et-EE" sz="2800" dirty="0" smtClean="0">
                <a:latin typeface="Arial" charset="0"/>
              </a:rPr>
              <a:t>Koostöö tegemine andmekaitse järelevalveasutusega</a:t>
            </a:r>
          </a:p>
          <a:p>
            <a:pPr marL="457200" indent="-457200">
              <a:spcBef>
                <a:spcPct val="20000"/>
              </a:spcBef>
              <a:buClr>
                <a:schemeClr val="tx1"/>
              </a:buClr>
              <a:buFont typeface="Wingdings" pitchFamily="2" charset="2"/>
              <a:buAutoNum type="arabicPeriod" startAt="4"/>
            </a:pPr>
            <a:r>
              <a:rPr lang="et-EE" sz="2800" dirty="0" smtClean="0">
                <a:latin typeface="Arial" charset="0"/>
              </a:rPr>
              <a:t>Tegutsemine  töötlevas asutuses andmekaitse järelevalveasutuse kontaktsiikuna isikuandmete töötlemise küsimustes, sh vajalike konsulteerimiste osas</a:t>
            </a:r>
            <a:endParaRPr lang="et-EE" sz="1000" b="1" dirty="0">
              <a:latin typeface="Arial" charset="0"/>
            </a:endParaRPr>
          </a:p>
          <a:p>
            <a:pPr marL="457200" indent="-457200">
              <a:spcBef>
                <a:spcPct val="20000"/>
              </a:spcBef>
              <a:buClr>
                <a:schemeClr val="tx1"/>
              </a:buClr>
              <a:buFont typeface="Wingdings" pitchFamily="2" charset="2"/>
              <a:buAutoNum type="arabicPeriod" startAt="4"/>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251520" y="0"/>
            <a:ext cx="8210872" cy="1371600"/>
          </a:xfrm>
        </p:spPr>
        <p:txBody>
          <a:bodyPr>
            <a:normAutofit/>
          </a:bodyPr>
          <a:lstStyle/>
          <a:p>
            <a:pPr algn="l" eaLnBrk="1" hangingPunct="1">
              <a:defRPr/>
            </a:pPr>
            <a:r>
              <a:rPr lang="et-EE" sz="3600" b="1" dirty="0" smtClean="0">
                <a:solidFill>
                  <a:srgbClr val="C00000"/>
                </a:solidFill>
              </a:rPr>
              <a:t>Täiendavad nõuded andmekaitsespetsialistile, I</a:t>
            </a:r>
            <a:endParaRPr lang="en-US" sz="3600" b="1" dirty="0" smtClean="0">
              <a:solidFill>
                <a:srgbClr val="C00000"/>
              </a:solidFill>
            </a:endParaRPr>
          </a:p>
        </p:txBody>
      </p:sp>
      <p:sp>
        <p:nvSpPr>
          <p:cNvPr id="4099" name="Text Box 3"/>
          <p:cNvSpPr txBox="1">
            <a:spLocks noChangeArrowheads="1"/>
          </p:cNvSpPr>
          <p:nvPr/>
        </p:nvSpPr>
        <p:spPr bwMode="auto">
          <a:xfrm>
            <a:off x="539552" y="980728"/>
            <a:ext cx="7992888" cy="5607689"/>
          </a:xfrm>
          <a:prstGeom prst="rect">
            <a:avLst/>
          </a:prstGeom>
          <a:noFill/>
          <a:ln w="9525">
            <a:noFill/>
            <a:miter lim="800000"/>
            <a:headEnd/>
            <a:tailEnd/>
          </a:ln>
        </p:spPr>
        <p:txBody>
          <a:bodyPr wrap="square">
            <a:spAutoFit/>
          </a:bodyPr>
          <a:lstStyle/>
          <a:p>
            <a:pPr marL="457200" indent="-457200">
              <a:spcBef>
                <a:spcPct val="20000"/>
              </a:spcBef>
              <a:buClr>
                <a:schemeClr val="tx1"/>
              </a:buClr>
            </a:pPr>
            <a:endParaRPr lang="et-EE" sz="2800" dirty="0" smtClean="0">
              <a:latin typeface="Arial" charset="0"/>
            </a:endParaRPr>
          </a:p>
          <a:p>
            <a:pPr marL="514350" indent="-514350">
              <a:spcBef>
                <a:spcPct val="20000"/>
              </a:spcBef>
              <a:buClr>
                <a:schemeClr val="tx1"/>
              </a:buClr>
              <a:buFont typeface="+mj-lt"/>
              <a:buAutoNum type="arabicPeriod"/>
            </a:pPr>
            <a:r>
              <a:rPr lang="et-EE" sz="2800" dirty="0" smtClean="0">
                <a:latin typeface="Arial" charset="0"/>
              </a:rPr>
              <a:t>Andmekaitsespetsialist ei tohi saada töötlejalt oma põhiülesannete täitmise osas  äriptrotsessist lähtuvaid suunavaid juhiseid</a:t>
            </a:r>
          </a:p>
          <a:p>
            <a:pPr marL="514350" indent="-514350">
              <a:spcBef>
                <a:spcPct val="20000"/>
              </a:spcBef>
              <a:buClr>
                <a:schemeClr val="tx1"/>
              </a:buClr>
              <a:buFont typeface="+mj-lt"/>
              <a:buAutoNum type="arabicPeriod"/>
            </a:pPr>
            <a:r>
              <a:rPr lang="et-EE" sz="2800" dirty="0" smtClean="0">
                <a:latin typeface="Arial" charset="0"/>
              </a:rPr>
              <a:t>Andmekaitsespetsialisti ei saa töötleja ei saa teda tema ülesannete täitmise eest ametist vabastada ega karistada.</a:t>
            </a:r>
          </a:p>
          <a:p>
            <a:pPr marL="514350" indent="-514350">
              <a:spcBef>
                <a:spcPct val="20000"/>
              </a:spcBef>
              <a:buClr>
                <a:schemeClr val="tx1"/>
              </a:buClr>
              <a:buFont typeface="+mj-lt"/>
              <a:buAutoNum type="arabicPeriod"/>
            </a:pPr>
            <a:r>
              <a:rPr lang="et-EE" sz="2800" dirty="0" smtClean="0">
                <a:latin typeface="Arial" charset="0"/>
              </a:rPr>
              <a:t> Andmekaitsespetsialist peab alluma otse töötleja kõrgeimale juhtimistasandile</a:t>
            </a:r>
          </a:p>
          <a:p>
            <a:pPr marL="514350" indent="-514350">
              <a:spcBef>
                <a:spcPct val="20000"/>
              </a:spcBef>
              <a:buClr>
                <a:schemeClr val="tx1"/>
              </a:buClr>
              <a:buFont typeface="+mj-lt"/>
              <a:buAutoNum type="arabicPeriod"/>
            </a:pPr>
            <a:r>
              <a:rPr lang="et-EE" sz="2800" dirty="0" smtClean="0">
                <a:latin typeface="Arial" charset="0"/>
              </a:rPr>
              <a:t>Andmesubjektid võivad pöörduda otse andmekaitsespetsialisti poole kõigis isikuandmete kaitse küsimustes</a:t>
            </a:r>
            <a:endParaRPr lang="et-EE" sz="2800" b="1" dirty="0">
              <a:latin typeface="Arial" charset="0"/>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251520" y="0"/>
            <a:ext cx="8210872" cy="1371600"/>
          </a:xfrm>
        </p:spPr>
        <p:txBody>
          <a:bodyPr>
            <a:normAutofit/>
          </a:bodyPr>
          <a:lstStyle/>
          <a:p>
            <a:pPr algn="l" eaLnBrk="1" hangingPunct="1">
              <a:defRPr/>
            </a:pPr>
            <a:r>
              <a:rPr lang="et-EE" sz="3600" b="1" dirty="0" smtClean="0">
                <a:solidFill>
                  <a:srgbClr val="C00000"/>
                </a:solidFill>
              </a:rPr>
              <a:t>Täiendavad nõuded andmekaitsespetsialistile, II</a:t>
            </a:r>
            <a:endParaRPr lang="en-US" sz="3600" b="1" dirty="0" smtClean="0">
              <a:solidFill>
                <a:srgbClr val="C00000"/>
              </a:solidFill>
            </a:endParaRPr>
          </a:p>
        </p:txBody>
      </p:sp>
      <p:sp>
        <p:nvSpPr>
          <p:cNvPr id="4099" name="Text Box 3"/>
          <p:cNvSpPr txBox="1">
            <a:spLocks noChangeArrowheads="1"/>
          </p:cNvSpPr>
          <p:nvPr/>
        </p:nvSpPr>
        <p:spPr bwMode="auto">
          <a:xfrm>
            <a:off x="539552" y="980728"/>
            <a:ext cx="7992888" cy="5090624"/>
          </a:xfrm>
          <a:prstGeom prst="rect">
            <a:avLst/>
          </a:prstGeom>
          <a:noFill/>
          <a:ln w="9525">
            <a:noFill/>
            <a:miter lim="800000"/>
            <a:headEnd/>
            <a:tailEnd/>
          </a:ln>
        </p:spPr>
        <p:txBody>
          <a:bodyPr wrap="square">
            <a:spAutoFit/>
          </a:bodyPr>
          <a:lstStyle/>
          <a:p>
            <a:pPr marL="457200" indent="-457200">
              <a:spcBef>
                <a:spcPct val="20000"/>
              </a:spcBef>
              <a:buClr>
                <a:schemeClr val="tx1"/>
              </a:buClr>
            </a:pPr>
            <a:endParaRPr lang="et-EE" sz="2800" dirty="0" smtClean="0">
              <a:latin typeface="Arial" charset="0"/>
            </a:endParaRPr>
          </a:p>
          <a:p>
            <a:pPr marL="514350" indent="-514350">
              <a:spcBef>
                <a:spcPct val="20000"/>
              </a:spcBef>
              <a:buClr>
                <a:schemeClr val="tx1"/>
              </a:buClr>
            </a:pPr>
            <a:r>
              <a:rPr lang="et-EE" sz="2800" dirty="0" smtClean="0">
                <a:latin typeface="Arial" charset="0"/>
              </a:rPr>
              <a:t>5.   Andmekaitsespetsialisti suhtes kehtib tema ülesannete täitmisel vastavalt liidu või liikmesriigi õigusele saladuse hoidmise või konfidentsiaalsuse nõue</a:t>
            </a:r>
          </a:p>
          <a:p>
            <a:pPr marL="514350" indent="-514350">
              <a:spcBef>
                <a:spcPct val="20000"/>
              </a:spcBef>
              <a:buClr>
                <a:schemeClr val="tx1"/>
              </a:buClr>
            </a:pPr>
            <a:r>
              <a:rPr lang="et-EE" sz="2800" dirty="0" smtClean="0">
                <a:latin typeface="Arial" charset="0"/>
              </a:rPr>
              <a:t>6.   Andmekaitseametnik võib täita muid töötleja ülesandeid ja kohustusi. Vastutav töötleja või volitatud töötleja peab tagama, et sellised ülesanded ja kohustused ei põhjustaks huvide konflikti</a:t>
            </a: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820472" cy="1196752"/>
          </a:xfrm>
        </p:spPr>
        <p:txBody>
          <a:bodyPr>
            <a:normAutofit/>
          </a:bodyPr>
          <a:lstStyle/>
          <a:p>
            <a:pPr algn="l" eaLnBrk="1" hangingPunct="1">
              <a:defRPr/>
            </a:pPr>
            <a:r>
              <a:rPr lang="et-EE" sz="3600" b="1" dirty="0" smtClean="0">
                <a:solidFill>
                  <a:srgbClr val="C00000"/>
                </a:solidFill>
              </a:rPr>
              <a:t>Isikuandmete töötlemise (tehniline) turvalisus</a:t>
            </a:r>
            <a:endParaRPr lang="en-US" sz="3600" b="1" dirty="0" smtClean="0">
              <a:solidFill>
                <a:srgbClr val="C00000"/>
              </a:solidFill>
            </a:endParaRPr>
          </a:p>
        </p:txBody>
      </p:sp>
      <p:sp>
        <p:nvSpPr>
          <p:cNvPr id="4099" name="Text Box 3"/>
          <p:cNvSpPr txBox="1">
            <a:spLocks noChangeArrowheads="1"/>
          </p:cNvSpPr>
          <p:nvPr/>
        </p:nvSpPr>
        <p:spPr bwMode="auto">
          <a:xfrm>
            <a:off x="539552" y="1124744"/>
            <a:ext cx="8604448" cy="6303264"/>
          </a:xfrm>
          <a:prstGeom prst="rect">
            <a:avLst/>
          </a:prstGeom>
          <a:noFill/>
          <a:ln w="9525">
            <a:noFill/>
            <a:miter lim="800000"/>
            <a:headEnd/>
            <a:tailEnd/>
          </a:ln>
        </p:spPr>
        <p:txBody>
          <a:bodyPr wrap="square">
            <a:spAutoFit/>
          </a:bodyPr>
          <a:lstStyle/>
          <a:p>
            <a:pPr>
              <a:spcBef>
                <a:spcPct val="20000"/>
              </a:spcBef>
              <a:buClr>
                <a:schemeClr val="tx1"/>
              </a:buClr>
            </a:pPr>
            <a:r>
              <a:rPr lang="et-EE" sz="2500" dirty="0" smtClean="0">
                <a:latin typeface="Arial" charset="0"/>
              </a:rPr>
              <a:t>Üldmäärus fikseerib kohustuslikult rakendatavaid turvameetmeid </a:t>
            </a:r>
            <a:r>
              <a:rPr lang="et-EE" sz="2500" b="1" dirty="0" smtClean="0">
                <a:solidFill>
                  <a:srgbClr val="0070C0"/>
                </a:solidFill>
                <a:latin typeface="Arial" charset="0"/>
              </a:rPr>
              <a:t>neljal tasemel</a:t>
            </a:r>
            <a:r>
              <a:rPr lang="et-EE" sz="2500" dirty="0" smtClean="0">
                <a:latin typeface="Arial" charset="0"/>
              </a:rPr>
              <a:t>, mida tuleb rakendada vastaval vajadustele:</a:t>
            </a:r>
          </a:p>
          <a:p>
            <a:pPr marL="457200" indent="-457200">
              <a:spcBef>
                <a:spcPct val="20000"/>
              </a:spcBef>
              <a:buClr>
                <a:schemeClr val="tx1"/>
              </a:buClr>
              <a:buFont typeface="+mj-lt"/>
              <a:buAutoNum type="arabicPeriod"/>
            </a:pPr>
            <a:r>
              <a:rPr lang="et-EE" sz="2500" b="1" dirty="0" smtClean="0">
                <a:solidFill>
                  <a:srgbClr val="0070C0"/>
                </a:solidFill>
                <a:latin typeface="Arial" charset="0"/>
              </a:rPr>
              <a:t>Isikuandmete pseudonümiseerimine ja krüpteerimine</a:t>
            </a:r>
          </a:p>
          <a:p>
            <a:pPr marL="457200" indent="-457200">
              <a:spcBef>
                <a:spcPct val="20000"/>
              </a:spcBef>
              <a:buClr>
                <a:schemeClr val="tx1"/>
              </a:buClr>
              <a:buFont typeface="+mj-lt"/>
              <a:buAutoNum type="arabicPeriod"/>
            </a:pPr>
            <a:r>
              <a:rPr lang="et-EE" sz="2500" b="1" dirty="0" smtClean="0">
                <a:solidFill>
                  <a:srgbClr val="0070C0"/>
                </a:solidFill>
                <a:latin typeface="Arial" charset="0"/>
              </a:rPr>
              <a:t>Võime tagada isikuandmeid töötlevate süsteemide ja teenuste kestev konfidentsiaalsus, terviklus, kättesaadavus ja vastupidavus</a:t>
            </a:r>
          </a:p>
          <a:p>
            <a:pPr marL="457200" indent="-457200">
              <a:spcBef>
                <a:spcPct val="20000"/>
              </a:spcBef>
              <a:buClr>
                <a:schemeClr val="tx1"/>
              </a:buClr>
              <a:buFont typeface="+mj-lt"/>
              <a:buAutoNum type="arabicPeriod"/>
            </a:pPr>
            <a:r>
              <a:rPr lang="et-EE" sz="2500" b="1" dirty="0" smtClean="0">
                <a:solidFill>
                  <a:srgbClr val="0070C0"/>
                </a:solidFill>
                <a:latin typeface="Arial" charset="0"/>
              </a:rPr>
              <a:t>Võime taastada õigeaegselt isikuandmete kättesaadavus ja juurdepääs andmetele füüsilise või tehnilise vahejuhtumi korral</a:t>
            </a:r>
          </a:p>
          <a:p>
            <a:pPr marL="457200" indent="-457200">
              <a:spcBef>
                <a:spcPct val="20000"/>
              </a:spcBef>
              <a:buClr>
                <a:schemeClr val="tx1"/>
              </a:buClr>
              <a:buFont typeface="+mj-lt"/>
              <a:buAutoNum type="arabicPeriod"/>
            </a:pPr>
            <a:r>
              <a:rPr lang="et-EE" sz="2500" b="1" dirty="0" smtClean="0">
                <a:solidFill>
                  <a:srgbClr val="0070C0"/>
                </a:solidFill>
                <a:latin typeface="Arial" charset="0"/>
              </a:rPr>
              <a:t>Tehniliste ja korralduslike meetmete tõhususe korrapärase testimise ja hindamise kord </a:t>
            </a:r>
            <a:r>
              <a:rPr lang="et-EE" sz="2500" dirty="0" smtClean="0">
                <a:latin typeface="Arial" charset="0"/>
              </a:rPr>
              <a:t>isikuandmete töötlemise turvalisuse tagamiseks.</a:t>
            </a:r>
          </a:p>
          <a:p>
            <a:pPr marL="514350" indent="-514350">
              <a:spcBef>
                <a:spcPct val="20000"/>
              </a:spcBef>
              <a:buClr>
                <a:schemeClr val="accent2"/>
              </a:buClr>
              <a:buSzPct val="80000"/>
              <a:buFont typeface="+mj-lt"/>
              <a:buAutoNum type="arabicPeriod"/>
            </a:pPr>
            <a:endParaRPr lang="et-EE" sz="2800" b="1" dirty="0">
              <a:latin typeface="Arial" charset="0"/>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640960" cy="1371600"/>
          </a:xfrm>
        </p:spPr>
        <p:txBody>
          <a:bodyPr>
            <a:normAutofit fontScale="90000"/>
          </a:bodyPr>
          <a:lstStyle/>
          <a:p>
            <a:pPr algn="l" eaLnBrk="1" hangingPunct="1">
              <a:defRPr/>
            </a:pPr>
            <a:r>
              <a:rPr lang="et-EE" sz="3600" b="1" dirty="0" smtClean="0">
                <a:solidFill>
                  <a:srgbClr val="C00000"/>
                </a:solidFill>
              </a:rPr>
              <a:t>Andmekaitse järelevalveasutuse teavitamise kohustus isikuandmete töötlemise rikkumisest, I</a:t>
            </a:r>
            <a:endParaRPr lang="en-US" sz="3600" b="1" dirty="0" smtClean="0">
              <a:solidFill>
                <a:srgbClr val="C00000"/>
              </a:solidFill>
            </a:endParaRPr>
          </a:p>
        </p:txBody>
      </p:sp>
      <p:sp>
        <p:nvSpPr>
          <p:cNvPr id="4099" name="Text Box 3"/>
          <p:cNvSpPr txBox="1">
            <a:spLocks noChangeArrowheads="1"/>
          </p:cNvSpPr>
          <p:nvPr/>
        </p:nvSpPr>
        <p:spPr bwMode="auto">
          <a:xfrm>
            <a:off x="467544" y="3306258"/>
            <a:ext cx="7992888" cy="3551742"/>
          </a:xfrm>
          <a:prstGeom prst="rect">
            <a:avLst/>
          </a:prstGeom>
          <a:noFill/>
          <a:ln w="9525">
            <a:noFill/>
            <a:miter lim="800000"/>
            <a:headEnd/>
            <a:tailEnd/>
          </a:ln>
        </p:spPr>
        <p:txBody>
          <a:bodyPr wrap="square">
            <a:spAutoFit/>
          </a:bodyPr>
          <a:lstStyle/>
          <a:p>
            <a:pPr marL="457200" indent="-457200">
              <a:spcBef>
                <a:spcPct val="20000"/>
              </a:spcBef>
              <a:buClr>
                <a:schemeClr val="tx1"/>
              </a:buClr>
              <a:buFont typeface="Arial" pitchFamily="34" charset="0"/>
              <a:buChar char="•"/>
            </a:pPr>
            <a:r>
              <a:rPr lang="et-EE" sz="2800" dirty="0" smtClean="0">
                <a:latin typeface="Arial" charset="0"/>
              </a:rPr>
              <a:t>72 tunni piiri ületamisel tuleb põhjendada, miks teavitati nii hilja</a:t>
            </a:r>
          </a:p>
          <a:p>
            <a:pPr marL="457200" indent="-457200">
              <a:spcBef>
                <a:spcPct val="20000"/>
              </a:spcBef>
              <a:buClr>
                <a:schemeClr val="tx1"/>
              </a:buClr>
              <a:buFont typeface="Arial" pitchFamily="34" charset="0"/>
              <a:buChar char="•"/>
            </a:pPr>
            <a:r>
              <a:rPr lang="et-EE" sz="2800" dirty="0" smtClean="0">
                <a:latin typeface="Arial" charset="0"/>
              </a:rPr>
              <a:t>Teavitamiskohustus ei kehti juhul, kui rikkumine ei kujuta endast tõenäoliselt ohtu füüsiliste isikute õigustele ja vabadustele </a:t>
            </a:r>
            <a:endParaRPr lang="et-EE" sz="2800" dirty="0">
              <a:latin typeface="Arial" charset="0"/>
            </a:endParaRPr>
          </a:p>
          <a:p>
            <a:pPr marL="457200" indent="-457200">
              <a:spcBef>
                <a:spcPct val="20000"/>
              </a:spcBef>
              <a:buClr>
                <a:schemeClr val="tx1"/>
              </a:buClr>
              <a:buFont typeface="Arial" pitchFamily="34" charset="0"/>
              <a:buChar char="•"/>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395536" y="1412776"/>
            <a:ext cx="8496944" cy="1692771"/>
          </a:xfrm>
          <a:prstGeom prst="rect">
            <a:avLst/>
          </a:prstGeom>
          <a:ln>
            <a:solidFill>
              <a:schemeClr val="tx1"/>
            </a:solidFill>
          </a:ln>
        </p:spPr>
        <p:txBody>
          <a:bodyPr wrap="square">
            <a:spAutoFit/>
          </a:bodyPr>
          <a:lstStyle/>
          <a:p>
            <a:pPr>
              <a:spcBef>
                <a:spcPts val="600"/>
              </a:spcBef>
              <a:buClr>
                <a:schemeClr val="tx1"/>
              </a:buClr>
            </a:pPr>
            <a:r>
              <a:rPr lang="et-EE" sz="2600" b="1" dirty="0" smtClean="0">
                <a:solidFill>
                  <a:srgbClr val="0070C0"/>
                </a:solidFill>
                <a:latin typeface="Arial" charset="0"/>
              </a:rPr>
              <a:t>Vastutaval töötajal on kohustus on rahvuslikku järelevalveasutust teavitada isikuandmete kaitsealastest rikkumistest 72 tunni (kolme ööpäeva) jooksul pärast sellest teada saamist</a:t>
            </a:r>
            <a:endParaRPr lang="et-EE" sz="2600" dirty="0" smtClean="0">
              <a:latin typeface="Arial" charset="0"/>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640960" cy="1371600"/>
          </a:xfrm>
        </p:spPr>
        <p:txBody>
          <a:bodyPr>
            <a:normAutofit fontScale="90000"/>
          </a:bodyPr>
          <a:lstStyle/>
          <a:p>
            <a:pPr algn="l" eaLnBrk="1" hangingPunct="1">
              <a:defRPr/>
            </a:pPr>
            <a:r>
              <a:rPr lang="et-EE" sz="3600" b="1" dirty="0" smtClean="0">
                <a:solidFill>
                  <a:srgbClr val="C00000"/>
                </a:solidFill>
              </a:rPr>
              <a:t>Andmekaitse järelevalveasutuse teavitamise kohustus isikuandmete töötlemise rikkumisest, II</a:t>
            </a:r>
            <a:endParaRPr lang="en-US" sz="3600" b="1" dirty="0" smtClean="0">
              <a:solidFill>
                <a:srgbClr val="C00000"/>
              </a:solidFill>
            </a:endParaRPr>
          </a:p>
        </p:txBody>
      </p:sp>
      <p:sp>
        <p:nvSpPr>
          <p:cNvPr id="4099" name="Text Box 3"/>
          <p:cNvSpPr txBox="1">
            <a:spLocks noChangeArrowheads="1"/>
          </p:cNvSpPr>
          <p:nvPr/>
        </p:nvSpPr>
        <p:spPr bwMode="auto">
          <a:xfrm>
            <a:off x="395536" y="1268760"/>
            <a:ext cx="7992888" cy="5004447"/>
          </a:xfrm>
          <a:prstGeom prst="rect">
            <a:avLst/>
          </a:prstGeom>
          <a:noFill/>
          <a:ln w="9525">
            <a:noFill/>
            <a:miter lim="800000"/>
            <a:headEnd/>
            <a:tailEnd/>
          </a:ln>
        </p:spPr>
        <p:txBody>
          <a:bodyPr wrap="square">
            <a:spAutoFit/>
          </a:bodyPr>
          <a:lstStyle/>
          <a:p>
            <a:pPr>
              <a:spcBef>
                <a:spcPct val="20000"/>
              </a:spcBef>
              <a:buClr>
                <a:schemeClr val="tx1"/>
              </a:buClr>
            </a:pPr>
            <a:r>
              <a:rPr lang="et-EE" sz="2800" dirty="0" smtClean="0">
                <a:latin typeface="Arial" charset="0"/>
              </a:rPr>
              <a:t>Rikkumisest teavitamine peab sisaldama nelja kohustuslikku elementi:</a:t>
            </a:r>
          </a:p>
          <a:p>
            <a:pPr marL="531813" indent="-439738">
              <a:spcBef>
                <a:spcPct val="20000"/>
              </a:spcBef>
              <a:buClr>
                <a:schemeClr val="tx1"/>
              </a:buClr>
              <a:buFont typeface="+mj-lt"/>
              <a:buAutoNum type="arabicPeriod"/>
            </a:pPr>
            <a:r>
              <a:rPr lang="et-EE" sz="2800" b="1" dirty="0" smtClean="0">
                <a:solidFill>
                  <a:srgbClr val="0070C0"/>
                </a:solidFill>
                <a:latin typeface="Arial" charset="0"/>
              </a:rPr>
              <a:t>Isikuandmetega seotud rikkumise laadi kirjeldust </a:t>
            </a:r>
            <a:r>
              <a:rPr lang="et-EE" sz="2800" dirty="0" smtClean="0">
                <a:latin typeface="Arial" charset="0"/>
              </a:rPr>
              <a:t>ning (võimaluse korral)  </a:t>
            </a:r>
            <a:r>
              <a:rPr lang="et-EE" sz="2800" b="1" dirty="0" smtClean="0">
                <a:solidFill>
                  <a:srgbClr val="0070C0"/>
                </a:solidFill>
                <a:latin typeface="Arial" charset="0"/>
              </a:rPr>
              <a:t>rikkumisega seotud asjaomaste andmesubjektide kategooriaid</a:t>
            </a:r>
            <a:r>
              <a:rPr lang="et-EE" sz="2800" dirty="0" smtClean="0">
                <a:latin typeface="Arial" charset="0"/>
              </a:rPr>
              <a:t>, </a:t>
            </a:r>
            <a:r>
              <a:rPr lang="et-EE" sz="2800" b="1" dirty="0" smtClean="0">
                <a:solidFill>
                  <a:srgbClr val="0070C0"/>
                </a:solidFill>
                <a:latin typeface="Arial" charset="0"/>
              </a:rPr>
              <a:t>ligikaudset arvu</a:t>
            </a:r>
            <a:r>
              <a:rPr lang="et-EE" sz="2800" dirty="0" smtClean="0">
                <a:latin typeface="Arial" charset="0"/>
              </a:rPr>
              <a:t>, samuti isikuandmete asjaomaste kirjete liikeja ligikaudset arvu</a:t>
            </a:r>
          </a:p>
          <a:p>
            <a:pPr marL="531813" indent="-439738">
              <a:spcBef>
                <a:spcPct val="20000"/>
              </a:spcBef>
              <a:buClr>
                <a:schemeClr val="tx1"/>
              </a:buClr>
              <a:buFont typeface="+mj-lt"/>
              <a:buAutoNum type="arabicPeriod"/>
            </a:pPr>
            <a:r>
              <a:rPr lang="et-EE" sz="2800" b="1" dirty="0" smtClean="0">
                <a:solidFill>
                  <a:srgbClr val="0070C0"/>
                </a:solidFill>
                <a:latin typeface="Arial" charset="0"/>
              </a:rPr>
              <a:t>Andmekaitseametniku</a:t>
            </a:r>
            <a:r>
              <a:rPr lang="et-EE" sz="2800" dirty="0" smtClean="0">
                <a:latin typeface="Arial" charset="0"/>
              </a:rPr>
              <a:t> või mõne teise täiendavat teavet andva kontaktisiku </a:t>
            </a:r>
            <a:r>
              <a:rPr lang="et-EE" sz="2800" b="1" dirty="0" smtClean="0">
                <a:solidFill>
                  <a:srgbClr val="0070C0"/>
                </a:solidFill>
                <a:latin typeface="Arial" charset="0"/>
              </a:rPr>
              <a:t>nime ja kontaktandmeid</a:t>
            </a:r>
            <a:endParaRPr lang="et-EE" sz="2800" b="1" dirty="0">
              <a:latin typeface="Arial"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7650" name="Rectangle 2"/>
          <p:cNvSpPr>
            <a:spLocks noGrp="1" noChangeArrowheads="1"/>
          </p:cNvSpPr>
          <p:nvPr>
            <p:ph type="ctrTitle" idx="4294967295"/>
          </p:nvPr>
        </p:nvSpPr>
        <p:spPr>
          <a:xfrm>
            <a:off x="336104" y="836712"/>
            <a:ext cx="8807896" cy="548680"/>
          </a:xfrm>
        </p:spPr>
        <p:txBody>
          <a:bodyPr anchor="b">
            <a:noAutofit/>
          </a:bodyPr>
          <a:lstStyle/>
          <a:p>
            <a:pPr algn="l" eaLnBrk="1" hangingPunct="1">
              <a:defRPr/>
            </a:pPr>
            <a:r>
              <a:rPr lang="et-EE" sz="3600" b="1" dirty="0" smtClean="0">
                <a:solidFill>
                  <a:srgbClr val="C00000"/>
                </a:solidFill>
              </a:rPr>
              <a:t>SABSA klassikaline maatriks ehk kihid ja aspektid üheskoos </a:t>
            </a:r>
            <a:endParaRPr lang="en-US" sz="3600" b="1" dirty="0" smtClean="0">
              <a:solidFill>
                <a:srgbClr val="C00000"/>
              </a:solidFill>
            </a:endParaRPr>
          </a:p>
        </p:txBody>
      </p:sp>
      <p:pic>
        <p:nvPicPr>
          <p:cNvPr id="1026" name="Picture 2"/>
          <p:cNvPicPr>
            <a:picLocks noChangeAspect="1" noChangeArrowheads="1"/>
          </p:cNvPicPr>
          <p:nvPr/>
        </p:nvPicPr>
        <p:blipFill>
          <a:blip r:embed="rId3" cstate="print"/>
          <a:srcRect/>
          <a:stretch>
            <a:fillRect/>
          </a:stretch>
        </p:blipFill>
        <p:spPr bwMode="auto">
          <a:xfrm>
            <a:off x="899592" y="1340768"/>
            <a:ext cx="7056784" cy="5133866"/>
          </a:xfrm>
          <a:prstGeom prst="rect">
            <a:avLst/>
          </a:prstGeom>
          <a:noFill/>
          <a:ln w="9525">
            <a:noFill/>
            <a:miter lim="800000"/>
            <a:headEnd/>
            <a:tailEnd/>
          </a:ln>
        </p:spPr>
      </p:pic>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640960" cy="1371600"/>
          </a:xfrm>
        </p:spPr>
        <p:txBody>
          <a:bodyPr>
            <a:normAutofit fontScale="90000"/>
          </a:bodyPr>
          <a:lstStyle/>
          <a:p>
            <a:pPr algn="l" eaLnBrk="1" hangingPunct="1">
              <a:defRPr/>
            </a:pPr>
            <a:r>
              <a:rPr lang="et-EE" sz="3600" b="1" dirty="0" smtClean="0">
                <a:solidFill>
                  <a:srgbClr val="C00000"/>
                </a:solidFill>
              </a:rPr>
              <a:t>Andmekaitse järelevalveasutuse teavitamise kohustus isikuandmete töötlemise rikkumisest, III</a:t>
            </a:r>
            <a:endParaRPr lang="en-US" sz="3600" b="1" dirty="0" smtClean="0">
              <a:solidFill>
                <a:srgbClr val="C00000"/>
              </a:solidFill>
            </a:endParaRPr>
          </a:p>
        </p:txBody>
      </p:sp>
      <p:sp>
        <p:nvSpPr>
          <p:cNvPr id="4099" name="Text Box 3"/>
          <p:cNvSpPr txBox="1">
            <a:spLocks noChangeArrowheads="1"/>
          </p:cNvSpPr>
          <p:nvPr/>
        </p:nvSpPr>
        <p:spPr bwMode="auto">
          <a:xfrm>
            <a:off x="467544" y="1361111"/>
            <a:ext cx="7992888" cy="5496889"/>
          </a:xfrm>
          <a:prstGeom prst="rect">
            <a:avLst/>
          </a:prstGeom>
          <a:noFill/>
          <a:ln w="9525">
            <a:noFill/>
            <a:miter lim="800000"/>
            <a:headEnd/>
            <a:tailEnd/>
          </a:ln>
        </p:spPr>
        <p:txBody>
          <a:bodyPr wrap="square">
            <a:spAutoFit/>
          </a:bodyPr>
          <a:lstStyle/>
          <a:p>
            <a:pPr>
              <a:spcBef>
                <a:spcPts val="1200"/>
              </a:spcBef>
              <a:buClr>
                <a:schemeClr val="tx1"/>
              </a:buClr>
            </a:pPr>
            <a:r>
              <a:rPr lang="et-EE" sz="2800" dirty="0" smtClean="0">
                <a:latin typeface="Arial" charset="0"/>
              </a:rPr>
              <a:t>Rikkumisest teavitamine peab sisaldama nelja kohustuslikku elementi:</a:t>
            </a:r>
          </a:p>
          <a:p>
            <a:pPr marL="514350" indent="-514350">
              <a:spcBef>
                <a:spcPts val="1200"/>
              </a:spcBef>
              <a:buClr>
                <a:schemeClr val="tx1"/>
              </a:buClr>
              <a:buFont typeface="+mj-lt"/>
              <a:buAutoNum type="arabicPeriod" startAt="3"/>
            </a:pPr>
            <a:r>
              <a:rPr lang="et-EE" sz="2800" b="1" dirty="0" smtClean="0">
                <a:solidFill>
                  <a:srgbClr val="0070C0"/>
                </a:solidFill>
                <a:latin typeface="Arial" charset="0"/>
              </a:rPr>
              <a:t>Isikuandmetega seotud rikkumise võimalike tagajärgede kirjeldust</a:t>
            </a:r>
            <a:endParaRPr lang="et-EE" sz="2800" dirty="0" smtClean="0">
              <a:latin typeface="Arial" charset="0"/>
            </a:endParaRPr>
          </a:p>
          <a:p>
            <a:pPr marL="514350" indent="-514350">
              <a:spcBef>
                <a:spcPts val="1200"/>
              </a:spcBef>
              <a:buClr>
                <a:schemeClr val="tx1"/>
              </a:buClr>
              <a:buFont typeface="+mj-lt"/>
              <a:buAutoNum type="arabicPeriod" startAt="3"/>
            </a:pPr>
            <a:r>
              <a:rPr lang="et-EE" sz="2800" b="1" dirty="0" smtClean="0">
                <a:solidFill>
                  <a:srgbClr val="0070C0"/>
                </a:solidFill>
                <a:latin typeface="Arial" charset="0"/>
              </a:rPr>
              <a:t>Vastutava töötleja poolt rakendatud või rakendada kavatsevate taastemeetmete kirjeldust </a:t>
            </a:r>
            <a:r>
              <a:rPr lang="et-EE" sz="2800" dirty="0" smtClean="0">
                <a:latin typeface="Arial" charset="0"/>
              </a:rPr>
              <a:t>(sealhulgas meetmete kirjeldust vajaduse korral rikkumise võimaliku kahjuliku mõju leevendamiseks)</a:t>
            </a:r>
          </a:p>
          <a:p>
            <a:pPr marL="457200" indent="-457200">
              <a:spcBef>
                <a:spcPct val="20000"/>
              </a:spcBef>
              <a:buClr>
                <a:schemeClr val="tx1"/>
              </a:buClr>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Andmesubjekti teavitamise kohustus isikuandmete töötlemise rikkumisest</a:t>
            </a:r>
            <a:endParaRPr lang="en-US" sz="3600" b="1" dirty="0" smtClean="0">
              <a:solidFill>
                <a:srgbClr val="C00000"/>
              </a:solidFill>
            </a:endParaRPr>
          </a:p>
        </p:txBody>
      </p:sp>
      <p:sp>
        <p:nvSpPr>
          <p:cNvPr id="4099" name="Text Box 3"/>
          <p:cNvSpPr txBox="1">
            <a:spLocks noChangeArrowheads="1"/>
          </p:cNvSpPr>
          <p:nvPr/>
        </p:nvSpPr>
        <p:spPr bwMode="auto">
          <a:xfrm>
            <a:off x="179512" y="2636912"/>
            <a:ext cx="8604448" cy="5912388"/>
          </a:xfrm>
          <a:prstGeom prst="rect">
            <a:avLst/>
          </a:prstGeom>
          <a:noFill/>
          <a:ln w="9525">
            <a:noFill/>
            <a:miter lim="800000"/>
            <a:headEnd/>
            <a:tailEnd/>
          </a:ln>
        </p:spPr>
        <p:txBody>
          <a:bodyPr wrap="square">
            <a:spAutoFit/>
          </a:bodyPr>
          <a:lstStyle/>
          <a:p>
            <a:pPr marL="457200" indent="-457200">
              <a:spcBef>
                <a:spcPct val="20000"/>
              </a:spcBef>
              <a:buClr>
                <a:schemeClr val="tx1"/>
              </a:buClr>
              <a:buFont typeface="+mj-lt"/>
              <a:buAutoNum type="arabicPeriod"/>
            </a:pPr>
            <a:r>
              <a:rPr lang="et-EE" sz="2300" dirty="0" smtClean="0">
                <a:latin typeface="Arial" charset="0"/>
              </a:rPr>
              <a:t>Andmesubjektile esitatavas teates kirjeldatakse selges ja lihtsas keeles isikuandmetega seotud rikkumise laadi koos andmekaitseametniku kontaktandmetega, võimalike tagajärgede kirjeldusega ja tähtsamate taastemeetmetega</a:t>
            </a:r>
          </a:p>
          <a:p>
            <a:pPr marL="457200" indent="-457200">
              <a:spcBef>
                <a:spcPct val="20000"/>
              </a:spcBef>
              <a:buClr>
                <a:schemeClr val="tx1"/>
              </a:buClr>
              <a:buFont typeface="+mj-lt"/>
              <a:buAutoNum type="arabicPeriod"/>
            </a:pPr>
            <a:r>
              <a:rPr lang="et-EE" sz="2300" dirty="0" smtClean="0">
                <a:latin typeface="Arial" charset="0"/>
              </a:rPr>
              <a:t>Teavitamiskohustust ei pea rakendama, kui </a:t>
            </a:r>
          </a:p>
          <a:p>
            <a:pPr marL="984250" indent="-358775">
              <a:spcBef>
                <a:spcPct val="20000"/>
              </a:spcBef>
              <a:buClr>
                <a:schemeClr val="tx1"/>
              </a:buClr>
              <a:buFont typeface="Arial" pitchFamily="34" charset="0"/>
              <a:buChar char="•"/>
            </a:pPr>
            <a:r>
              <a:rPr lang="et-EE" sz="2300" dirty="0" smtClean="0">
                <a:latin typeface="Arial" charset="0"/>
              </a:rPr>
              <a:t>andmed pole juurdepääsuõiguseta inimesele loetavad (on nt krüpteeritud) </a:t>
            </a:r>
          </a:p>
          <a:p>
            <a:pPr marL="984250" indent="-358775">
              <a:spcBef>
                <a:spcPct val="20000"/>
              </a:spcBef>
              <a:buClr>
                <a:schemeClr val="tx1"/>
              </a:buClr>
              <a:buFont typeface="Arial" pitchFamily="34" charset="0"/>
              <a:buChar char="•"/>
            </a:pPr>
            <a:r>
              <a:rPr lang="et-EE" sz="2300" dirty="0" smtClean="0">
                <a:latin typeface="Arial" charset="0"/>
              </a:rPr>
              <a:t>suure ohu teke andmesubjektide õigustele ja vabadustele ei ole enam tõenäoline </a:t>
            </a:r>
          </a:p>
          <a:p>
            <a:pPr marL="984250" indent="-358775">
              <a:spcBef>
                <a:spcPct val="20000"/>
              </a:spcBef>
              <a:buClr>
                <a:schemeClr val="tx1"/>
              </a:buClr>
              <a:buFont typeface="Arial" pitchFamily="34" charset="0"/>
              <a:buChar char="•"/>
            </a:pPr>
            <a:r>
              <a:rPr lang="et-EE" sz="2300" dirty="0" smtClean="0">
                <a:latin typeface="Arial" charset="0"/>
              </a:rPr>
              <a:t>see nõuaks ebaproportsionaalseid jõupingutusi (sellisel juhul tehakse avalik teadaanne vms)</a:t>
            </a:r>
          </a:p>
          <a:p>
            <a:pPr marL="457200" indent="-457200">
              <a:spcBef>
                <a:spcPct val="20000"/>
              </a:spcBef>
              <a:buClr>
                <a:schemeClr val="tx1"/>
              </a:buClr>
              <a:buFont typeface="+mj-lt"/>
              <a:buAutoNum type="arabicPeriod"/>
            </a:pPr>
            <a:endParaRPr lang="et-EE" sz="2300" dirty="0">
              <a:latin typeface="Arial" charset="0"/>
            </a:endParaRP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179512" y="1268760"/>
            <a:ext cx="8784976" cy="1154162"/>
          </a:xfrm>
          <a:prstGeom prst="rect">
            <a:avLst/>
          </a:prstGeom>
          <a:ln>
            <a:solidFill>
              <a:schemeClr val="tx1"/>
            </a:solidFill>
          </a:ln>
        </p:spPr>
        <p:txBody>
          <a:bodyPr wrap="square">
            <a:spAutoFit/>
          </a:bodyPr>
          <a:lstStyle/>
          <a:p>
            <a:pPr>
              <a:spcBef>
                <a:spcPts val="600"/>
              </a:spcBef>
              <a:buClr>
                <a:schemeClr val="tx1"/>
              </a:buClr>
            </a:pPr>
            <a:r>
              <a:rPr lang="et-EE" sz="2300" b="1" dirty="0" smtClean="0">
                <a:solidFill>
                  <a:srgbClr val="0070C0"/>
                </a:solidFill>
                <a:latin typeface="Arial" charset="0"/>
              </a:rPr>
              <a:t>Andmesubjekti teavitamise kohustus tekib, kui isikuandmetega seotud rikkumine kujutab endast tõenäoliselt suurt ohtu füüsiliste isikute õigustele ja vabadustele</a:t>
            </a:r>
            <a:endParaRPr lang="et-EE" sz="2300" dirty="0" smtClean="0">
              <a:latin typeface="Arial" charset="0"/>
            </a:endParaRP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Andmekaitsealane mõjuhinnang, I</a:t>
            </a:r>
            <a:endParaRPr lang="en-US" sz="3600" b="1" dirty="0" smtClean="0">
              <a:solidFill>
                <a:srgbClr val="C00000"/>
              </a:solidFill>
            </a:endParaRPr>
          </a:p>
        </p:txBody>
      </p:sp>
      <p:sp>
        <p:nvSpPr>
          <p:cNvPr id="4099" name="Text Box 3"/>
          <p:cNvSpPr txBox="1">
            <a:spLocks noChangeArrowheads="1"/>
          </p:cNvSpPr>
          <p:nvPr/>
        </p:nvSpPr>
        <p:spPr bwMode="auto">
          <a:xfrm>
            <a:off x="539552" y="1447800"/>
            <a:ext cx="8604448" cy="4124206"/>
          </a:xfrm>
          <a:prstGeom prst="rect">
            <a:avLst/>
          </a:prstGeom>
          <a:noFill/>
          <a:ln w="9525">
            <a:noFill/>
            <a:miter lim="800000"/>
            <a:headEnd/>
            <a:tailEnd/>
          </a:ln>
        </p:spPr>
        <p:txBody>
          <a:bodyPr wrap="square">
            <a:spAutoFit/>
          </a:bodyPr>
          <a:lstStyle/>
          <a:p>
            <a:pPr>
              <a:spcBef>
                <a:spcPts val="1200"/>
              </a:spcBef>
              <a:buClr>
                <a:schemeClr val="tx1"/>
              </a:buClr>
            </a:pPr>
            <a:r>
              <a:rPr lang="et-EE" sz="2800" dirty="0" smtClean="0">
                <a:latin typeface="Arial" charset="0"/>
              </a:rPr>
              <a:t>Andmekaitsealane mõjuhinnang tuleb vastutaval töötlejal kohustuslikus korras läbi viia järgmisel kolmel juhtumil:</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Süstemaatiliselt ja ulatuslikult hinnatakse füüsiliste isikute omadusi </a:t>
            </a:r>
            <a:r>
              <a:rPr lang="et-EE" sz="2800" dirty="0" smtClean="0">
                <a:latin typeface="Arial" charset="0"/>
              </a:rPr>
              <a:t>ja seda tehakse automaatsel isikuandmete töötlemisel (sh profiilianalüüsil). Lisaks peavad tehtavatel otsustel olema isiku jaoks õiguslikud tagajärjed või  need peavad mõjutama isikut samaväärselt oluliselt </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Andmekaitsealane mõjuhinnang, II</a:t>
            </a:r>
            <a:endParaRPr lang="en-US" sz="3600" b="1" dirty="0" smtClean="0">
              <a:solidFill>
                <a:srgbClr val="C00000"/>
              </a:solidFill>
            </a:endParaRPr>
          </a:p>
        </p:txBody>
      </p:sp>
      <p:sp>
        <p:nvSpPr>
          <p:cNvPr id="4099" name="Text Box 3"/>
          <p:cNvSpPr txBox="1">
            <a:spLocks noChangeArrowheads="1"/>
          </p:cNvSpPr>
          <p:nvPr/>
        </p:nvSpPr>
        <p:spPr bwMode="auto">
          <a:xfrm>
            <a:off x="683568" y="1052736"/>
            <a:ext cx="8604448" cy="4296561"/>
          </a:xfrm>
          <a:prstGeom prst="rect">
            <a:avLst/>
          </a:prstGeom>
          <a:noFill/>
          <a:ln w="9525">
            <a:noFill/>
            <a:miter lim="800000"/>
            <a:headEnd/>
            <a:tailEnd/>
          </a:ln>
        </p:spPr>
        <p:txBody>
          <a:bodyPr wrap="square">
            <a:spAutoFit/>
          </a:bodyPr>
          <a:lstStyle/>
          <a:p>
            <a:pPr>
              <a:spcBef>
                <a:spcPts val="600"/>
              </a:spcBef>
              <a:buClr>
                <a:schemeClr val="tx1"/>
              </a:buClr>
            </a:pPr>
            <a:r>
              <a:rPr lang="et-EE" sz="2800" dirty="0" smtClean="0">
                <a:latin typeface="Arial" charset="0"/>
              </a:rPr>
              <a:t>Andmekaitsealane mõjuhinnang tuleb vastutaval töötlejal kohustuslikus korras läbi viia järgmisel kolmel juhtumil:</a:t>
            </a:r>
          </a:p>
          <a:p>
            <a:pPr marL="514350" indent="-514350">
              <a:spcBef>
                <a:spcPts val="600"/>
              </a:spcBef>
              <a:buClr>
                <a:schemeClr val="tx1"/>
              </a:buClr>
              <a:buFont typeface="+mj-lt"/>
              <a:buAutoNum type="arabicPeriod" startAt="2"/>
            </a:pPr>
            <a:r>
              <a:rPr lang="et-EE" sz="2800" b="1" dirty="0" smtClean="0">
                <a:solidFill>
                  <a:srgbClr val="0070C0"/>
                </a:solidFill>
                <a:latin typeface="Arial" charset="0"/>
              </a:rPr>
              <a:t>Ulatuslikult töödeldakse isikuandmete eriliike </a:t>
            </a:r>
            <a:r>
              <a:rPr lang="et-EE" sz="2800" dirty="0" smtClean="0">
                <a:latin typeface="Arial" charset="0"/>
              </a:rPr>
              <a:t>või süüteoasjades süüdimõistvate kohtuotsuste ja süütegudega seotud andmeid	</a:t>
            </a:r>
          </a:p>
          <a:p>
            <a:pPr marL="514350" indent="-514350">
              <a:spcBef>
                <a:spcPts val="600"/>
              </a:spcBef>
              <a:buClr>
                <a:schemeClr val="tx1"/>
              </a:buClr>
              <a:buFont typeface="+mj-lt"/>
              <a:buAutoNum type="arabicPeriod" startAt="2"/>
            </a:pPr>
            <a:r>
              <a:rPr lang="et-EE" sz="2800" b="1" dirty="0" smtClean="0">
                <a:solidFill>
                  <a:srgbClr val="0070C0"/>
                </a:solidFill>
                <a:latin typeface="Arial" charset="0"/>
              </a:rPr>
              <a:t>Süstemaatiliselt jälgitakse avalikke alasid</a:t>
            </a:r>
            <a:endParaRPr lang="et-EE" sz="1000" b="1" dirty="0">
              <a:solidFill>
                <a:srgbClr val="0070C0"/>
              </a:solidFill>
              <a:latin typeface="Arial" charset="0"/>
            </a:endParaRPr>
          </a:p>
          <a:p>
            <a:pPr marL="457200" indent="-457200">
              <a:spcBef>
                <a:spcPct val="20000"/>
              </a:spcBef>
              <a:buClr>
                <a:schemeClr val="tx1"/>
              </a:buClr>
              <a:buFont typeface="Wingdings" pitchFamily="2" charset="2"/>
              <a:buAutoNum type="arabicPeriod" startAt="2"/>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611560" y="4509120"/>
            <a:ext cx="8173416" cy="2092881"/>
          </a:xfrm>
          <a:prstGeom prst="rect">
            <a:avLst/>
          </a:prstGeom>
          <a:ln>
            <a:solidFill>
              <a:schemeClr val="tx1"/>
            </a:solidFill>
          </a:ln>
        </p:spPr>
        <p:txBody>
          <a:bodyPr wrap="square">
            <a:spAutoFit/>
          </a:bodyPr>
          <a:lstStyle/>
          <a:p>
            <a:pPr>
              <a:spcBef>
                <a:spcPts val="600"/>
              </a:spcBef>
              <a:buClr>
                <a:schemeClr val="tx1"/>
              </a:buClr>
            </a:pPr>
            <a:r>
              <a:rPr lang="et-EE" sz="2600" b="1" dirty="0" smtClean="0">
                <a:solidFill>
                  <a:srgbClr val="0070C0"/>
                </a:solidFill>
                <a:latin typeface="Arial" charset="0"/>
              </a:rPr>
              <a:t>Rahvusriikide andmekaitse järelevalveasutusle jääb õigus määrata täiendavalt isikuandmete toimingute tüüpe, mille korral on kas mõjuhinnang lisaks kohustuslik või vastupidi, ei pea mõjuhinnangut tegema</a:t>
            </a:r>
            <a:endParaRPr lang="et-EE" sz="2600" dirty="0" smtClean="0">
              <a:latin typeface="Arial" charset="0"/>
            </a:endParaRP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Andmekaitsealane mõjuhinnang, III</a:t>
            </a:r>
            <a:endParaRPr lang="en-US" sz="3600" b="1" dirty="0" smtClean="0">
              <a:solidFill>
                <a:srgbClr val="C00000"/>
              </a:solidFill>
            </a:endParaRPr>
          </a:p>
        </p:txBody>
      </p:sp>
      <p:sp>
        <p:nvSpPr>
          <p:cNvPr id="4099" name="Text Box 3"/>
          <p:cNvSpPr txBox="1">
            <a:spLocks noChangeArrowheads="1"/>
          </p:cNvSpPr>
          <p:nvPr/>
        </p:nvSpPr>
        <p:spPr bwMode="auto">
          <a:xfrm>
            <a:off x="323528" y="1052736"/>
            <a:ext cx="8604448" cy="5093702"/>
          </a:xfrm>
          <a:prstGeom prst="rect">
            <a:avLst/>
          </a:prstGeom>
          <a:noFill/>
          <a:ln w="9525">
            <a:noFill/>
            <a:miter lim="800000"/>
            <a:headEnd/>
            <a:tailEnd/>
          </a:ln>
        </p:spPr>
        <p:txBody>
          <a:bodyPr wrap="square">
            <a:spAutoFit/>
          </a:bodyPr>
          <a:lstStyle/>
          <a:p>
            <a:pPr>
              <a:spcBef>
                <a:spcPts val="1800"/>
              </a:spcBef>
              <a:buClr>
                <a:schemeClr val="tx1"/>
              </a:buClr>
            </a:pPr>
            <a:r>
              <a:rPr lang="et-EE" sz="2800" dirty="0" smtClean="0">
                <a:latin typeface="Arial" charset="0"/>
              </a:rPr>
              <a:t>Andmekaitsealane mõjuhinnang peab kindlasti sisaldama järgmist nelja asja:</a:t>
            </a:r>
          </a:p>
          <a:p>
            <a:pPr marL="514350" indent="-514350">
              <a:spcBef>
                <a:spcPts val="1800"/>
              </a:spcBef>
              <a:buClr>
                <a:schemeClr val="tx1"/>
              </a:buClr>
              <a:buFont typeface="+mj-lt"/>
              <a:buAutoNum type="arabicPeriod"/>
            </a:pPr>
            <a:r>
              <a:rPr lang="et-EE" sz="2800" b="1" dirty="0" smtClean="0">
                <a:solidFill>
                  <a:srgbClr val="0070C0"/>
                </a:solidFill>
                <a:latin typeface="Arial" charset="0"/>
              </a:rPr>
              <a:t>Isikuandmete töötlemise toimingute ja töötlemise eesmärkide süstemaatilist kirjeldust </a:t>
            </a:r>
            <a:r>
              <a:rPr lang="et-EE" sz="2800" dirty="0" smtClean="0">
                <a:latin typeface="Arial" charset="0"/>
              </a:rPr>
              <a:t>(sh töötleja huvi)</a:t>
            </a:r>
          </a:p>
          <a:p>
            <a:pPr marL="514350" indent="-514350">
              <a:spcBef>
                <a:spcPts val="1800"/>
              </a:spcBef>
              <a:buClr>
                <a:schemeClr val="tx1"/>
              </a:buClr>
              <a:buFont typeface="+mj-lt"/>
              <a:buAutoNum type="arabicPeriod"/>
            </a:pPr>
            <a:r>
              <a:rPr lang="et-EE" sz="2800" b="1" dirty="0" smtClean="0">
                <a:solidFill>
                  <a:srgbClr val="0070C0"/>
                </a:solidFill>
                <a:latin typeface="Arial" charset="0"/>
              </a:rPr>
              <a:t>Isikuandmete töötlemise toimingute vajalikkuse ja proportsionaalsuse hindamist </a:t>
            </a:r>
            <a:r>
              <a:rPr lang="et-EE" sz="2800" dirty="0" smtClean="0">
                <a:latin typeface="Arial" charset="0"/>
              </a:rPr>
              <a:t>(eesmärkide vastu)</a:t>
            </a:r>
          </a:p>
          <a:p>
            <a:pPr marL="514350" indent="-514350">
              <a:spcBef>
                <a:spcPts val="1800"/>
              </a:spcBef>
              <a:buClr>
                <a:schemeClr val="tx1"/>
              </a:buClr>
              <a:buFont typeface="+mj-lt"/>
              <a:buAutoNum type="arabicPeriod"/>
            </a:pPr>
            <a:r>
              <a:rPr lang="et-EE" sz="2800" b="1" dirty="0" smtClean="0">
                <a:solidFill>
                  <a:srgbClr val="0070C0"/>
                </a:solidFill>
                <a:latin typeface="Arial" charset="0"/>
              </a:rPr>
              <a:t>Andmesubjektide (isikute) õigusi ja vabadusi puudutavate ohtude hinnangut</a:t>
            </a:r>
            <a:endParaRPr lang="et-EE" sz="2800" b="1" dirty="0">
              <a:latin typeface="Arial" charset="0"/>
            </a:endParaRP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908720"/>
          </a:xfrm>
        </p:spPr>
        <p:txBody>
          <a:bodyPr>
            <a:normAutofit/>
          </a:bodyPr>
          <a:lstStyle/>
          <a:p>
            <a:pPr algn="l" eaLnBrk="1" hangingPunct="1">
              <a:defRPr/>
            </a:pPr>
            <a:r>
              <a:rPr lang="et-EE" sz="3600" b="1" dirty="0" smtClean="0">
                <a:solidFill>
                  <a:srgbClr val="C00000"/>
                </a:solidFill>
              </a:rPr>
              <a:t>Andmekaitsealane mõjuhinnang, IV</a:t>
            </a:r>
            <a:endParaRPr lang="en-US" sz="3600" b="1" dirty="0" smtClean="0">
              <a:solidFill>
                <a:srgbClr val="C00000"/>
              </a:solidFill>
            </a:endParaRPr>
          </a:p>
        </p:txBody>
      </p:sp>
      <p:sp>
        <p:nvSpPr>
          <p:cNvPr id="4099" name="Text Box 3"/>
          <p:cNvSpPr txBox="1">
            <a:spLocks noChangeArrowheads="1"/>
          </p:cNvSpPr>
          <p:nvPr/>
        </p:nvSpPr>
        <p:spPr bwMode="auto">
          <a:xfrm>
            <a:off x="323528" y="816346"/>
            <a:ext cx="8604448" cy="6041654"/>
          </a:xfrm>
          <a:prstGeom prst="rect">
            <a:avLst/>
          </a:prstGeom>
          <a:noFill/>
          <a:ln w="9525">
            <a:noFill/>
            <a:miter lim="800000"/>
            <a:headEnd/>
            <a:tailEnd/>
          </a:ln>
        </p:spPr>
        <p:txBody>
          <a:bodyPr wrap="square">
            <a:spAutoFit/>
          </a:bodyPr>
          <a:lstStyle/>
          <a:p>
            <a:pPr>
              <a:spcBef>
                <a:spcPts val="1800"/>
              </a:spcBef>
              <a:buClr>
                <a:schemeClr val="tx1"/>
              </a:buClr>
            </a:pPr>
            <a:r>
              <a:rPr lang="et-EE" sz="2800" dirty="0" smtClean="0">
                <a:latin typeface="Arial" charset="0"/>
              </a:rPr>
              <a:t>Andmekaitsealane mõjuhinnang peab kindlasti sisaldama järgmist nelja asja:</a:t>
            </a:r>
          </a:p>
          <a:p>
            <a:pPr marL="625475" indent="-625475">
              <a:spcBef>
                <a:spcPts val="1800"/>
              </a:spcBef>
              <a:buClr>
                <a:schemeClr val="tx1"/>
              </a:buClr>
              <a:buFont typeface="+mj-lt"/>
              <a:buAutoNum type="arabicPeriod" startAt="4"/>
            </a:pPr>
            <a:r>
              <a:rPr lang="et-EE" sz="2800" b="1" dirty="0" smtClean="0">
                <a:solidFill>
                  <a:srgbClr val="0070C0"/>
                </a:solidFill>
                <a:latin typeface="Arial" charset="0"/>
              </a:rPr>
              <a:t>Ohtude maandamiseks kavandatud meetmete kirjeldust </a:t>
            </a:r>
            <a:r>
              <a:rPr lang="et-EE" sz="2800" dirty="0" smtClean="0">
                <a:latin typeface="Arial" charset="0"/>
              </a:rPr>
              <a:t>(sh tagatised, turvameetmed ja mehhanismid isikuandmete kaitse tagamiseks, võttes arvesse asjaomaste isikute õigusi ja õigustatud huve) </a:t>
            </a:r>
          </a:p>
          <a:p>
            <a:pPr>
              <a:spcBef>
                <a:spcPts val="1800"/>
              </a:spcBef>
              <a:buClr>
                <a:schemeClr val="tx1"/>
              </a:buClr>
            </a:pPr>
            <a:r>
              <a:rPr lang="et-EE" sz="2800" b="1" dirty="0" smtClean="0">
                <a:solidFill>
                  <a:srgbClr val="0070C0"/>
                </a:solidFill>
                <a:latin typeface="Arial" charset="0"/>
              </a:rPr>
              <a:t>Vastutav töötleja küsib andmekaitsealase mõjuhinnangu tegemisel nõu andmekaitseametnikult</a:t>
            </a:r>
            <a:r>
              <a:rPr lang="et-EE" sz="2800" dirty="0" smtClean="0">
                <a:latin typeface="Arial" charset="0"/>
              </a:rPr>
              <a:t>, kui see on määratud</a:t>
            </a:r>
          </a:p>
          <a:p>
            <a:pPr>
              <a:spcBef>
                <a:spcPts val="1800"/>
              </a:spcBef>
              <a:buClr>
                <a:schemeClr val="tx1"/>
              </a:buClr>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611560" y="5733256"/>
            <a:ext cx="7920880" cy="892552"/>
          </a:xfrm>
          <a:prstGeom prst="rect">
            <a:avLst/>
          </a:prstGeom>
          <a:ln>
            <a:solidFill>
              <a:schemeClr val="tx1"/>
            </a:solidFill>
          </a:ln>
        </p:spPr>
        <p:txBody>
          <a:bodyPr wrap="square">
            <a:spAutoFit/>
          </a:bodyPr>
          <a:lstStyle/>
          <a:p>
            <a:pPr>
              <a:spcBef>
                <a:spcPts val="600"/>
              </a:spcBef>
              <a:buClr>
                <a:schemeClr val="tx1"/>
              </a:buClr>
            </a:pPr>
            <a:r>
              <a:rPr lang="et-EE" sz="2600" b="1" dirty="0" smtClean="0">
                <a:solidFill>
                  <a:srgbClr val="0070C0"/>
                </a:solidFill>
                <a:latin typeface="Arial" charset="0"/>
              </a:rPr>
              <a:t>Andmekaitsealane mõjuhinnang on sisuliselt eriomadustega riskianalüüs (infoturbe vaates)</a:t>
            </a:r>
            <a:endParaRPr lang="et-EE" sz="2600" dirty="0" smtClean="0">
              <a:latin typeface="Arial" charset="0"/>
            </a:endParaRP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Tüüpvaldkondade toimimisjuhendid</a:t>
            </a:r>
            <a:endParaRPr lang="en-US" sz="3600" b="1" dirty="0" smtClean="0">
              <a:solidFill>
                <a:srgbClr val="C00000"/>
              </a:solidFill>
            </a:endParaRPr>
          </a:p>
        </p:txBody>
      </p:sp>
      <p:sp>
        <p:nvSpPr>
          <p:cNvPr id="4099" name="Text Box 3"/>
          <p:cNvSpPr txBox="1">
            <a:spLocks noChangeArrowheads="1"/>
          </p:cNvSpPr>
          <p:nvPr/>
        </p:nvSpPr>
        <p:spPr bwMode="auto">
          <a:xfrm>
            <a:off x="539552" y="4509120"/>
            <a:ext cx="7992888" cy="3551742"/>
          </a:xfrm>
          <a:prstGeom prst="rect">
            <a:avLst/>
          </a:prstGeom>
          <a:noFill/>
          <a:ln w="9525">
            <a:noFill/>
            <a:miter lim="800000"/>
            <a:headEnd/>
            <a:tailEnd/>
          </a:ln>
        </p:spPr>
        <p:txBody>
          <a:bodyPr wrap="square">
            <a:spAutoFit/>
          </a:bodyPr>
          <a:lstStyle/>
          <a:p>
            <a:pPr>
              <a:spcBef>
                <a:spcPct val="20000"/>
              </a:spcBef>
              <a:buClr>
                <a:schemeClr val="tx1"/>
              </a:buClr>
            </a:pPr>
            <a:r>
              <a:rPr lang="et-EE" sz="2800" dirty="0" smtClean="0">
                <a:latin typeface="Arial" charset="0"/>
              </a:rPr>
              <a:t>Üldjuhul eeldatatakse, et toimimisjuhendeid  hakkavad koostama vastutavate töötlejate ja volitatud töötlejate kategooriaid esindavad ühendused, kuid nende autorite hulka ei ole piiratud</a:t>
            </a:r>
            <a:endParaRPr lang="et-EE" sz="2800" dirty="0">
              <a:latin typeface="Arial" charset="0"/>
            </a:endParaRP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395536" y="1268760"/>
            <a:ext cx="8280920" cy="3108543"/>
          </a:xfrm>
          <a:prstGeom prst="rect">
            <a:avLst/>
          </a:prstGeom>
          <a:ln>
            <a:solidFill>
              <a:schemeClr val="tx1"/>
            </a:solidFill>
          </a:ln>
        </p:spPr>
        <p:txBody>
          <a:bodyPr wrap="square">
            <a:spAutoFit/>
          </a:bodyPr>
          <a:lstStyle/>
          <a:p>
            <a:pPr>
              <a:spcBef>
                <a:spcPts val="600"/>
              </a:spcBef>
              <a:buClr>
                <a:schemeClr val="tx1"/>
              </a:buClr>
            </a:pPr>
            <a:r>
              <a:rPr lang="et-EE" sz="2800" b="1" dirty="0" smtClean="0">
                <a:solidFill>
                  <a:srgbClr val="0070C0"/>
                </a:solidFill>
                <a:latin typeface="Arial" charset="0"/>
              </a:rPr>
              <a:t>Isikuandmete töötlemise tüüpvaldkondade toimimisjuhendite kavandeid võib koostada igaüks, aga need peavad saama andmekaitse järelevalveasutuse heakskiidu. Seejärel muutuvad nad ametlikeks toimimisjuhenditeks, mis on avalikud ja eeskujuks kõikidele töötlejatele</a:t>
            </a:r>
            <a:endParaRPr lang="et-EE" sz="2800" dirty="0" smtClean="0">
              <a:latin typeface="Arial" charset="0"/>
            </a:endParaRP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820472" cy="1052736"/>
          </a:xfrm>
        </p:spPr>
        <p:txBody>
          <a:bodyPr>
            <a:normAutofit/>
          </a:bodyPr>
          <a:lstStyle/>
          <a:p>
            <a:pPr algn="l" eaLnBrk="1" hangingPunct="1">
              <a:defRPr/>
            </a:pPr>
            <a:r>
              <a:rPr lang="et-EE" sz="3600" b="1" dirty="0" smtClean="0">
                <a:solidFill>
                  <a:srgbClr val="C00000"/>
                </a:solidFill>
              </a:rPr>
              <a:t>Isikuandmete piiriülene liikumine - üldreegel</a:t>
            </a:r>
            <a:endParaRPr lang="en-US" sz="3600" b="1" dirty="0" smtClean="0">
              <a:solidFill>
                <a:srgbClr val="C00000"/>
              </a:solidFill>
            </a:endParaRPr>
          </a:p>
        </p:txBody>
      </p:sp>
      <p:sp>
        <p:nvSpPr>
          <p:cNvPr id="4099" name="Text Box 3"/>
          <p:cNvSpPr txBox="1">
            <a:spLocks noChangeArrowheads="1"/>
          </p:cNvSpPr>
          <p:nvPr/>
        </p:nvSpPr>
        <p:spPr bwMode="auto">
          <a:xfrm>
            <a:off x="323528" y="3861048"/>
            <a:ext cx="8604448" cy="3791807"/>
          </a:xfrm>
          <a:prstGeom prst="rect">
            <a:avLst/>
          </a:prstGeom>
          <a:noFill/>
          <a:ln w="9525">
            <a:noFill/>
            <a:miter lim="800000"/>
            <a:headEnd/>
            <a:tailEnd/>
          </a:ln>
        </p:spPr>
        <p:txBody>
          <a:bodyPr wrap="square">
            <a:spAutoFit/>
          </a:bodyPr>
          <a:lstStyle/>
          <a:p>
            <a:pPr marL="457200" indent="-457200">
              <a:spcBef>
                <a:spcPct val="20000"/>
              </a:spcBef>
              <a:buClr>
                <a:schemeClr val="tx1"/>
              </a:buClr>
              <a:buFont typeface="Arial" pitchFamily="34" charset="0"/>
              <a:buChar char="•"/>
            </a:pPr>
            <a:r>
              <a:rPr lang="et-EE" sz="2600" dirty="0" smtClean="0">
                <a:latin typeface="Arial" charset="0"/>
              </a:rPr>
              <a:t>See nimekiri avaldatakse Euroopa Liidu Teatajas ja jääb pidevasse täienemisse</a:t>
            </a:r>
          </a:p>
          <a:p>
            <a:pPr marL="457200" indent="-457200">
              <a:spcBef>
                <a:spcPct val="20000"/>
              </a:spcBef>
              <a:buClr>
                <a:schemeClr val="tx1"/>
              </a:buClr>
              <a:buFont typeface="Arial" pitchFamily="34" charset="0"/>
              <a:buChar char="•"/>
            </a:pPr>
            <a:r>
              <a:rPr lang="et-EE" sz="2600" dirty="0" smtClean="0">
                <a:latin typeface="Arial" charset="0"/>
              </a:rPr>
              <a:t>Isikuandmete edastamise väljaspool seda nn “rohelist nimekirja” hakkab kehtima isikuandmete kaitsemeetmete dokummenteerimise ja järelevalveasutuselt loa saamise põhimõte</a:t>
            </a:r>
            <a:endParaRPr lang="et-EE" sz="2600" dirty="0">
              <a:latin typeface="Arial" charset="0"/>
            </a:endParaRPr>
          </a:p>
          <a:p>
            <a:pPr marL="457200" indent="-457200">
              <a:spcBef>
                <a:spcPct val="20000"/>
              </a:spcBef>
              <a:buClr>
                <a:schemeClr val="tx1"/>
              </a:buClr>
              <a:buFont typeface="Wingdings" pitchFamily="2" charset="2"/>
              <a:buAutoNum type="arabicPeriod"/>
            </a:pPr>
            <a:endParaRPr lang="et-EE" sz="1000" b="1"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
        <p:nvSpPr>
          <p:cNvPr id="4" name="Rectangle 3"/>
          <p:cNvSpPr/>
          <p:nvPr/>
        </p:nvSpPr>
        <p:spPr>
          <a:xfrm>
            <a:off x="395536" y="1124744"/>
            <a:ext cx="8424936" cy="2492990"/>
          </a:xfrm>
          <a:prstGeom prst="rect">
            <a:avLst/>
          </a:prstGeom>
          <a:ln>
            <a:solidFill>
              <a:schemeClr val="tx1"/>
            </a:solidFill>
          </a:ln>
        </p:spPr>
        <p:txBody>
          <a:bodyPr wrap="square">
            <a:spAutoFit/>
          </a:bodyPr>
          <a:lstStyle/>
          <a:p>
            <a:pPr>
              <a:spcBef>
                <a:spcPts val="600"/>
              </a:spcBef>
              <a:buClr>
                <a:schemeClr val="tx1"/>
              </a:buClr>
            </a:pPr>
            <a:r>
              <a:rPr lang="et-EE" sz="2600" b="1" dirty="0" smtClean="0">
                <a:solidFill>
                  <a:srgbClr val="0070C0"/>
                </a:solidFill>
                <a:latin typeface="Arial" charset="0"/>
              </a:rPr>
              <a:t>Isikuandmete edastamine kolmandatesse riikidesse saab olema üldjuhul lubatud  nendesse lubatud nendesse riikidesse või sealsetesse sektoritesse, mille on Euroopa Komisjon lahterdanud piisava andmekaitse tasemega piirkondadeks. </a:t>
            </a:r>
            <a:r>
              <a:rPr lang="et-EE" sz="2600" dirty="0" smtClean="0">
                <a:latin typeface="Arial" charset="0"/>
              </a:rPr>
              <a:t>Sinna edastamiseks ei ole mingit luba vaja</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210872" cy="1371600"/>
          </a:xfrm>
        </p:spPr>
        <p:txBody>
          <a:bodyPr>
            <a:normAutofit/>
          </a:bodyPr>
          <a:lstStyle/>
          <a:p>
            <a:pPr algn="l" eaLnBrk="1" hangingPunct="1">
              <a:defRPr/>
            </a:pPr>
            <a:r>
              <a:rPr lang="et-EE" sz="3600" b="1" dirty="0" smtClean="0">
                <a:solidFill>
                  <a:srgbClr val="C00000"/>
                </a:solidFill>
              </a:rPr>
              <a:t>Määruse rakendamise seitse sõlmpunkti asutuse vaates</a:t>
            </a:r>
            <a:endParaRPr lang="en-US" sz="3600" b="1" dirty="0" smtClean="0">
              <a:solidFill>
                <a:srgbClr val="C00000"/>
              </a:solidFill>
            </a:endParaRPr>
          </a:p>
        </p:txBody>
      </p:sp>
      <p:sp>
        <p:nvSpPr>
          <p:cNvPr id="4099" name="Text Box 3"/>
          <p:cNvSpPr txBox="1">
            <a:spLocks noChangeArrowheads="1"/>
          </p:cNvSpPr>
          <p:nvPr/>
        </p:nvSpPr>
        <p:spPr bwMode="auto">
          <a:xfrm>
            <a:off x="539552" y="1340768"/>
            <a:ext cx="8604448" cy="4462760"/>
          </a:xfrm>
          <a:prstGeom prst="rect">
            <a:avLst/>
          </a:prstGeom>
          <a:noFill/>
          <a:ln w="9525">
            <a:noFill/>
            <a:miter lim="800000"/>
            <a:headEnd/>
            <a:tailEnd/>
          </a:ln>
        </p:spPr>
        <p:txBody>
          <a:bodyPr wrap="square">
            <a:spAutoFit/>
          </a:bodyPr>
          <a:lstStyle/>
          <a:p>
            <a:pPr marL="514350" indent="-514350">
              <a:spcBef>
                <a:spcPts val="1200"/>
              </a:spcBef>
              <a:buClr>
                <a:schemeClr val="tx1"/>
              </a:buClr>
              <a:buFont typeface="+mj-lt"/>
              <a:buAutoNum type="arabicPeriod"/>
            </a:pPr>
            <a:r>
              <a:rPr lang="et-EE" sz="2800" b="1" dirty="0" smtClean="0">
                <a:solidFill>
                  <a:srgbClr val="0070C0"/>
                </a:solidFill>
                <a:latin typeface="Arial" charset="0"/>
              </a:rPr>
              <a:t>Isikuandmed ja eriliiki andmed (mis on)</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Volitatud töötleja kohustused</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Andmekaitse mõjuhinnang - mittetehniline</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Kogu juhtkonna heakskiit ja pidev teavitamine </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Kasutatavate tehnoloogiate ülevaatus</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Ohtudel ja riskidel põhinev määruse rakendamise rakendusplaan </a:t>
            </a:r>
          </a:p>
          <a:p>
            <a:pPr marL="514350" indent="-514350">
              <a:spcBef>
                <a:spcPts val="1200"/>
              </a:spcBef>
              <a:buClr>
                <a:schemeClr val="tx1"/>
              </a:buClr>
              <a:buFont typeface="+mj-lt"/>
              <a:buAutoNum type="arabicPeriod"/>
            </a:pPr>
            <a:r>
              <a:rPr lang="et-EE" sz="2800" b="1" dirty="0" smtClean="0">
                <a:solidFill>
                  <a:srgbClr val="0070C0"/>
                </a:solidFill>
                <a:latin typeface="Arial" charset="0"/>
              </a:rPr>
              <a:t>Andmekaitsespetsialist</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6" name="Rectangle 2"/>
          <p:cNvSpPr>
            <a:spLocks noGrp="1" noChangeArrowheads="1"/>
          </p:cNvSpPr>
          <p:nvPr>
            <p:ph type="ctrTitle"/>
          </p:nvPr>
        </p:nvSpPr>
        <p:spPr>
          <a:xfrm>
            <a:off x="323528" y="0"/>
            <a:ext cx="8820472" cy="836712"/>
          </a:xfrm>
        </p:spPr>
        <p:txBody>
          <a:bodyPr>
            <a:normAutofit/>
          </a:bodyPr>
          <a:lstStyle/>
          <a:p>
            <a:pPr algn="l" eaLnBrk="1" hangingPunct="1">
              <a:defRPr/>
            </a:pPr>
            <a:r>
              <a:rPr lang="et-EE" sz="3600" b="1" dirty="0" smtClean="0">
                <a:solidFill>
                  <a:srgbClr val="C00000"/>
                </a:solidFill>
              </a:rPr>
              <a:t>Isikuandmete kaitse alane serifitseerimine</a:t>
            </a:r>
            <a:endParaRPr lang="en-US" sz="3600" b="1" dirty="0" smtClean="0">
              <a:solidFill>
                <a:srgbClr val="C00000"/>
              </a:solidFill>
            </a:endParaRPr>
          </a:p>
        </p:txBody>
      </p:sp>
      <p:sp>
        <p:nvSpPr>
          <p:cNvPr id="4099" name="Text Box 3"/>
          <p:cNvSpPr txBox="1">
            <a:spLocks noChangeArrowheads="1"/>
          </p:cNvSpPr>
          <p:nvPr/>
        </p:nvSpPr>
        <p:spPr bwMode="auto">
          <a:xfrm>
            <a:off x="539552" y="836712"/>
            <a:ext cx="7920880" cy="6290953"/>
          </a:xfrm>
          <a:prstGeom prst="rect">
            <a:avLst/>
          </a:prstGeom>
          <a:noFill/>
          <a:ln w="9525">
            <a:noFill/>
            <a:miter lim="800000"/>
            <a:headEnd/>
            <a:tailEnd/>
          </a:ln>
        </p:spPr>
        <p:txBody>
          <a:bodyPr wrap="square">
            <a:spAutoFit/>
          </a:bodyPr>
          <a:lstStyle/>
          <a:p>
            <a:pPr marL="457200" indent="-457200">
              <a:spcBef>
                <a:spcPts val="1800"/>
              </a:spcBef>
              <a:buClr>
                <a:schemeClr val="tx1"/>
              </a:buClr>
              <a:buFont typeface="Arial" pitchFamily="34" charset="0"/>
              <a:buChar char="•"/>
            </a:pPr>
            <a:r>
              <a:rPr lang="et-EE" sz="2600" b="1" dirty="0" smtClean="0">
                <a:solidFill>
                  <a:srgbClr val="0070C0"/>
                </a:solidFill>
                <a:latin typeface="Arial" charset="0"/>
              </a:rPr>
              <a:t>Sertifitseerimine saab olema vabatahtlik </a:t>
            </a:r>
            <a:r>
              <a:rPr lang="et-EE" sz="2600" dirty="0" smtClean="0">
                <a:latin typeface="Arial" charset="0"/>
              </a:rPr>
              <a:t>ja annab ainult mingi vastava märgise, pitseri või sertifikaadi</a:t>
            </a:r>
            <a:endParaRPr lang="et-EE" sz="2600" b="1" dirty="0" smtClean="0">
              <a:solidFill>
                <a:srgbClr val="0070C0"/>
              </a:solidFill>
              <a:latin typeface="Arial" charset="0"/>
            </a:endParaRPr>
          </a:p>
          <a:p>
            <a:pPr marL="457200" indent="-457200">
              <a:spcBef>
                <a:spcPts val="1800"/>
              </a:spcBef>
              <a:buClr>
                <a:schemeClr val="tx1"/>
              </a:buClr>
              <a:buFont typeface="Arial" pitchFamily="34" charset="0"/>
              <a:buChar char="•"/>
            </a:pPr>
            <a:r>
              <a:rPr lang="et-EE" sz="2600" b="1" u="sng" dirty="0" smtClean="0">
                <a:solidFill>
                  <a:srgbClr val="0070C0"/>
                </a:solidFill>
                <a:latin typeface="Arial" charset="0"/>
              </a:rPr>
              <a:t>Mingit otsest õiguslikku seotust sertifikaadil ei ole ja seda ei tule.</a:t>
            </a:r>
            <a:r>
              <a:rPr lang="et-EE" sz="2600" dirty="0" smtClean="0">
                <a:solidFill>
                  <a:srgbClr val="0070C0"/>
                </a:solidFill>
                <a:latin typeface="Arial" charset="0"/>
              </a:rPr>
              <a:t> </a:t>
            </a:r>
            <a:r>
              <a:rPr lang="et-EE" sz="2600" dirty="0" smtClean="0">
                <a:latin typeface="Arial" charset="0"/>
              </a:rPr>
              <a:t>Tõenäoliselt kujunevad ajapikku välja head tavad, mida üks või teine serfitifikaat praktikas tähendavad</a:t>
            </a:r>
          </a:p>
          <a:p>
            <a:pPr marL="457200" indent="-457200">
              <a:spcBef>
                <a:spcPts val="1800"/>
              </a:spcBef>
              <a:buClr>
                <a:schemeClr val="tx1"/>
              </a:buClr>
              <a:buFont typeface="Arial" pitchFamily="34" charset="0"/>
              <a:buChar char="•"/>
            </a:pPr>
            <a:r>
              <a:rPr lang="et-EE" sz="2600" b="1" dirty="0" smtClean="0">
                <a:solidFill>
                  <a:srgbClr val="0070C0"/>
                </a:solidFill>
                <a:latin typeface="Arial" charset="0"/>
              </a:rPr>
              <a:t>Tõenäoliselt tekivad lähiajal Andmekaitse Inspektsiooni poolt detailsemad juhised sel alal</a:t>
            </a:r>
          </a:p>
          <a:p>
            <a:pPr marL="457200" indent="-457200">
              <a:spcBef>
                <a:spcPct val="20000"/>
              </a:spcBef>
              <a:buClr>
                <a:schemeClr val="tx1"/>
              </a:buClr>
              <a:buFont typeface="Arial" pitchFamily="34" charset="0"/>
              <a:buChar char="•"/>
            </a:pPr>
            <a:endParaRPr lang="et-EE" sz="2800" dirty="0" smtClean="0">
              <a:solidFill>
                <a:srgbClr val="0070C0"/>
              </a:solidFill>
              <a:latin typeface="Arial" charset="0"/>
            </a:endParaRPr>
          </a:p>
          <a:p>
            <a:pPr marL="457200" indent="-457200">
              <a:spcBef>
                <a:spcPct val="20000"/>
              </a:spcBef>
              <a:buClr>
                <a:schemeClr val="tx1"/>
              </a:buClr>
              <a:buFont typeface="Arial" pitchFamily="34" charset="0"/>
              <a:buChar char="•"/>
            </a:pPr>
            <a:endParaRPr lang="et-EE" sz="1000" dirty="0">
              <a:latin typeface="Arial" charset="0"/>
            </a:endParaRPr>
          </a:p>
          <a:p>
            <a:pPr marL="457200" indent="-457200">
              <a:spcBef>
                <a:spcPct val="20000"/>
              </a:spcBef>
              <a:buClr>
                <a:schemeClr val="tx1"/>
              </a:buClr>
              <a:buFont typeface="Wingdings" pitchFamily="2" charset="2"/>
              <a:buAutoNum type="arabicPeriod"/>
            </a:pPr>
            <a:endParaRPr lang="et-EE" sz="2800" b="1" dirty="0">
              <a:solidFill>
                <a:schemeClr val="folHlink"/>
              </a:solidFill>
              <a:latin typeface="Arial" charset="0"/>
            </a:endParaRPr>
          </a:p>
          <a:p>
            <a:pPr marL="457200" indent="-457200">
              <a:spcBef>
                <a:spcPct val="20000"/>
              </a:spcBef>
              <a:buClr>
                <a:schemeClr val="accent2"/>
              </a:buClr>
              <a:buSzPct val="80000"/>
              <a:buFont typeface="Wingdings" pitchFamily="2" charset="2"/>
              <a:buChar char="l"/>
            </a:pPr>
            <a:endParaRPr lang="et-EE" sz="2800" b="1" dirty="0">
              <a:latin typeface="Arial"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3778" name="Rectangle 2"/>
          <p:cNvSpPr>
            <a:spLocks noGrp="1" noChangeArrowheads="1"/>
          </p:cNvSpPr>
          <p:nvPr>
            <p:ph type="title" idx="4294967295"/>
          </p:nvPr>
        </p:nvSpPr>
        <p:spPr>
          <a:xfrm>
            <a:off x="323528" y="0"/>
            <a:ext cx="8439472" cy="1219200"/>
          </a:xfrm>
          <a:effectLst>
            <a:outerShdw dist="45791" dir="2021404" algn="ctr" rotWithShape="0">
              <a:schemeClr val="bg2"/>
            </a:outerShdw>
          </a:effectLst>
        </p:spPr>
        <p:txBody>
          <a:bodyPr>
            <a:noAutofit/>
          </a:bodyPr>
          <a:lstStyle/>
          <a:p>
            <a:pPr algn="l" eaLnBrk="1" hangingPunct="1">
              <a:defRPr/>
            </a:pPr>
            <a:r>
              <a:rPr lang="et-EE" sz="4000" b="1" dirty="0" smtClean="0">
                <a:solidFill>
                  <a:srgbClr val="C00000"/>
                </a:solidFill>
              </a:rPr>
              <a:t>Milleks isikuandmete töötlemisele piirangud?</a:t>
            </a:r>
            <a:endParaRPr lang="et-EE" sz="4000" b="1" dirty="0" smtClean="0">
              <a:solidFill>
                <a:srgbClr val="C00000"/>
              </a:solidFill>
              <a:cs typeface="Times New Roman" pitchFamily="18" charset="0"/>
            </a:endParaRPr>
          </a:p>
        </p:txBody>
      </p:sp>
      <p:sp>
        <p:nvSpPr>
          <p:cNvPr id="11267" name="Text Box 3"/>
          <p:cNvSpPr txBox="1">
            <a:spLocks noChangeArrowheads="1"/>
          </p:cNvSpPr>
          <p:nvPr/>
        </p:nvSpPr>
        <p:spPr bwMode="auto">
          <a:xfrm>
            <a:off x="0" y="3962400"/>
            <a:ext cx="8534400" cy="519113"/>
          </a:xfrm>
          <a:prstGeom prst="rect">
            <a:avLst/>
          </a:prstGeom>
          <a:noFill/>
          <a:ln w="9525">
            <a:noFill/>
            <a:miter lim="800000"/>
            <a:headEnd/>
            <a:tailEnd/>
          </a:ln>
        </p:spPr>
        <p:txBody>
          <a:bodyPr>
            <a:spAutoFit/>
          </a:bodyPr>
          <a:lstStyle/>
          <a:p>
            <a:endParaRPr lang="et-EE" sz="2800" b="1">
              <a:latin typeface="Arial" pitchFamily="34" charset="0"/>
              <a:cs typeface="Times New Roman" pitchFamily="18" charset="0"/>
            </a:endParaRPr>
          </a:p>
        </p:txBody>
      </p:sp>
      <p:sp>
        <p:nvSpPr>
          <p:cNvPr id="11268" name="Text Box 4"/>
          <p:cNvSpPr txBox="1">
            <a:spLocks noChangeArrowheads="1"/>
          </p:cNvSpPr>
          <p:nvPr/>
        </p:nvSpPr>
        <p:spPr bwMode="auto">
          <a:xfrm>
            <a:off x="838200" y="990600"/>
            <a:ext cx="3505200" cy="51911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p:txBody>
      </p:sp>
      <p:sp>
        <p:nvSpPr>
          <p:cNvPr id="11269" name="Text Box 5"/>
          <p:cNvSpPr txBox="1">
            <a:spLocks noChangeArrowheads="1"/>
          </p:cNvSpPr>
          <p:nvPr/>
        </p:nvSpPr>
        <p:spPr bwMode="auto">
          <a:xfrm>
            <a:off x="533400" y="6276975"/>
            <a:ext cx="7620000" cy="116046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a:p>
            <a:pPr>
              <a:spcBef>
                <a:spcPct val="50000"/>
              </a:spcBef>
            </a:pPr>
            <a:endParaRPr lang="et-EE" sz="2800">
              <a:latin typeface="Arial" pitchFamily="34" charset="0"/>
            </a:endParaRPr>
          </a:p>
        </p:txBody>
      </p:sp>
      <p:sp>
        <p:nvSpPr>
          <p:cNvPr id="11270" name="Text Box 6"/>
          <p:cNvSpPr txBox="1">
            <a:spLocks noChangeArrowheads="1"/>
          </p:cNvSpPr>
          <p:nvPr/>
        </p:nvSpPr>
        <p:spPr bwMode="auto">
          <a:xfrm>
            <a:off x="457200" y="1447800"/>
            <a:ext cx="8458200" cy="2492990"/>
          </a:xfrm>
          <a:prstGeom prst="rect">
            <a:avLst/>
          </a:prstGeom>
          <a:noFill/>
          <a:ln w="9525">
            <a:solidFill>
              <a:schemeClr val="tx1"/>
            </a:solidFill>
            <a:miter lim="800000"/>
            <a:headEnd/>
            <a:tailEnd/>
          </a:ln>
        </p:spPr>
        <p:txBody>
          <a:bodyPr>
            <a:spAutoFit/>
          </a:bodyPr>
          <a:lstStyle/>
          <a:p>
            <a:pPr>
              <a:spcBef>
                <a:spcPct val="50000"/>
              </a:spcBef>
            </a:pPr>
            <a:r>
              <a:rPr lang="et-EE" sz="2600" b="1" dirty="0">
                <a:solidFill>
                  <a:srgbClr val="0070C0"/>
                </a:solidFill>
                <a:latin typeface="Arial" pitchFamily="34" charset="0"/>
              </a:rPr>
              <a:t>Et kaitsta inimese eraelu puutumatust: </a:t>
            </a:r>
            <a:r>
              <a:rPr lang="et-EE" sz="2600" dirty="0">
                <a:latin typeface="Arial" pitchFamily="34" charset="0"/>
              </a:rPr>
              <a:t>kaasaja digitaalne ja Internetiga ühendatud maailm võimaldab erinevais paigus olevatest andmetest ülikiirest otsimist ning tulemuste võrdlemist ning analüüsi – süüdi on digitaalteabe head omadused. Kui ei saa kaitsta tehniliste vahenditega, tuleb kaitsta seaduse jõuga</a:t>
            </a:r>
          </a:p>
        </p:txBody>
      </p:sp>
      <p:sp>
        <p:nvSpPr>
          <p:cNvPr id="11271" name="Text Box 7"/>
          <p:cNvSpPr txBox="1">
            <a:spLocks noChangeArrowheads="1"/>
          </p:cNvSpPr>
          <p:nvPr/>
        </p:nvSpPr>
        <p:spPr bwMode="auto">
          <a:xfrm>
            <a:off x="467544" y="4495800"/>
            <a:ext cx="8371656" cy="1692771"/>
          </a:xfrm>
          <a:prstGeom prst="rect">
            <a:avLst/>
          </a:prstGeom>
          <a:noFill/>
          <a:ln w="9525">
            <a:noFill/>
            <a:miter lim="800000"/>
            <a:headEnd/>
            <a:tailEnd/>
          </a:ln>
        </p:spPr>
        <p:txBody>
          <a:bodyPr wrap="square">
            <a:spAutoFit/>
          </a:bodyPr>
          <a:lstStyle/>
          <a:p>
            <a:pPr>
              <a:spcBef>
                <a:spcPct val="50000"/>
              </a:spcBef>
            </a:pPr>
            <a:r>
              <a:rPr lang="et-EE" sz="2600" dirty="0">
                <a:latin typeface="Arial" pitchFamily="34" charset="0"/>
              </a:rPr>
              <a:t>Paberkandjal andmete maailmas ei olnud see teema aktuaalne, kuna puudusid efektiivsed teabe korrastamise, edastamise ja süstematiseerimise vahendid</a:t>
            </a:r>
            <a:endParaRPr lang="en-GB" sz="2600" dirty="0">
              <a:latin typeface="Arial" pitchFamily="34" charset="0"/>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1874" name="Rectangle 2"/>
          <p:cNvSpPr>
            <a:spLocks noGrp="1" noChangeArrowheads="1"/>
          </p:cNvSpPr>
          <p:nvPr>
            <p:ph type="title" idx="4294967295"/>
          </p:nvPr>
        </p:nvSpPr>
        <p:spPr>
          <a:xfrm>
            <a:off x="179512" y="188913"/>
            <a:ext cx="8204076" cy="1143000"/>
          </a:xfrm>
          <a:effectLst>
            <a:outerShdw dist="45791" dir="2021404" algn="ctr" rotWithShape="0">
              <a:schemeClr val="bg2"/>
            </a:outerShdw>
          </a:effectLst>
        </p:spPr>
        <p:txBody>
          <a:bodyPr>
            <a:normAutofit fontScale="90000"/>
          </a:bodyPr>
          <a:lstStyle/>
          <a:p>
            <a:pPr algn="l">
              <a:defRPr/>
            </a:pPr>
            <a:r>
              <a:rPr lang="et-EE" sz="4000" b="1" dirty="0" smtClean="0">
                <a:solidFill>
                  <a:srgbClr val="C00000"/>
                </a:solidFill>
                <a:cs typeface="Times New Roman" pitchFamily="18" charset="0"/>
              </a:rPr>
              <a:t>I</a:t>
            </a:r>
            <a:r>
              <a:rPr lang="et-EE" sz="4000" b="1" dirty="0" smtClean="0">
                <a:solidFill>
                  <a:srgbClr val="C00000"/>
                </a:solidFill>
              </a:rPr>
              <a:t>sikuandmed vs ISKE: konfidentsiaalsus</a:t>
            </a:r>
          </a:p>
        </p:txBody>
      </p:sp>
      <p:sp>
        <p:nvSpPr>
          <p:cNvPr id="1028" name="Text Box 3"/>
          <p:cNvSpPr txBox="1">
            <a:spLocks noChangeArrowheads="1"/>
          </p:cNvSpPr>
          <p:nvPr/>
        </p:nvSpPr>
        <p:spPr bwMode="auto">
          <a:xfrm>
            <a:off x="0" y="3962400"/>
            <a:ext cx="8534400" cy="519113"/>
          </a:xfrm>
          <a:prstGeom prst="rect">
            <a:avLst/>
          </a:prstGeom>
          <a:noFill/>
          <a:ln w="9525">
            <a:noFill/>
            <a:miter lim="800000"/>
            <a:headEnd/>
            <a:tailEnd/>
          </a:ln>
        </p:spPr>
        <p:txBody>
          <a:bodyPr>
            <a:spAutoFit/>
          </a:bodyPr>
          <a:lstStyle/>
          <a:p>
            <a:endParaRPr lang="et-EE" sz="2800" b="1">
              <a:latin typeface="Arial" pitchFamily="34" charset="0"/>
              <a:cs typeface="Times New Roman" pitchFamily="18" charset="0"/>
            </a:endParaRPr>
          </a:p>
        </p:txBody>
      </p:sp>
      <p:sp>
        <p:nvSpPr>
          <p:cNvPr id="1029" name="Text Box 4"/>
          <p:cNvSpPr txBox="1">
            <a:spLocks noChangeArrowheads="1"/>
          </p:cNvSpPr>
          <p:nvPr/>
        </p:nvSpPr>
        <p:spPr bwMode="auto">
          <a:xfrm>
            <a:off x="900113" y="404813"/>
            <a:ext cx="3505200" cy="519112"/>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p:txBody>
      </p:sp>
      <p:sp>
        <p:nvSpPr>
          <p:cNvPr id="1030" name="Text Box 5"/>
          <p:cNvSpPr txBox="1">
            <a:spLocks noChangeArrowheads="1"/>
          </p:cNvSpPr>
          <p:nvPr/>
        </p:nvSpPr>
        <p:spPr bwMode="auto">
          <a:xfrm>
            <a:off x="533400" y="6276975"/>
            <a:ext cx="7620000" cy="116046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a:p>
            <a:pPr>
              <a:spcBef>
                <a:spcPct val="50000"/>
              </a:spcBef>
            </a:pPr>
            <a:endParaRPr lang="et-EE" sz="2800">
              <a:latin typeface="Arial" pitchFamily="34" charset="0"/>
            </a:endParaRPr>
          </a:p>
        </p:txBody>
      </p:sp>
      <p:sp>
        <p:nvSpPr>
          <p:cNvPr id="1031" name="Text Box 6"/>
          <p:cNvSpPr txBox="1">
            <a:spLocks noChangeArrowheads="1"/>
          </p:cNvSpPr>
          <p:nvPr/>
        </p:nvSpPr>
        <p:spPr bwMode="auto">
          <a:xfrm>
            <a:off x="1905000" y="3124200"/>
            <a:ext cx="8839200" cy="519113"/>
          </a:xfrm>
          <a:prstGeom prst="rect">
            <a:avLst/>
          </a:prstGeom>
          <a:noFill/>
          <a:ln w="9525">
            <a:noFill/>
            <a:miter lim="800000"/>
            <a:headEnd/>
            <a:tailEnd/>
          </a:ln>
        </p:spPr>
        <p:txBody>
          <a:bodyPr>
            <a:spAutoFit/>
          </a:bodyPr>
          <a:lstStyle/>
          <a:p>
            <a:pPr marL="457200" indent="-457200">
              <a:spcBef>
                <a:spcPct val="50000"/>
              </a:spcBef>
            </a:pPr>
            <a:endParaRPr lang="et-EE" sz="2800" b="1">
              <a:latin typeface="Arial" pitchFamily="34" charset="0"/>
            </a:endParaRPr>
          </a:p>
        </p:txBody>
      </p:sp>
      <p:sp>
        <p:nvSpPr>
          <p:cNvPr id="1032" name="Text Box 7"/>
          <p:cNvSpPr txBox="1">
            <a:spLocks noChangeArrowheads="1"/>
          </p:cNvSpPr>
          <p:nvPr/>
        </p:nvSpPr>
        <p:spPr bwMode="auto">
          <a:xfrm>
            <a:off x="228600" y="3534013"/>
            <a:ext cx="8915400" cy="3323987"/>
          </a:xfrm>
          <a:prstGeom prst="rect">
            <a:avLst/>
          </a:prstGeom>
          <a:noFill/>
          <a:ln w="9525">
            <a:noFill/>
            <a:miter lim="800000"/>
            <a:headEnd/>
            <a:tailEnd/>
          </a:ln>
        </p:spPr>
        <p:txBody>
          <a:bodyPr>
            <a:spAutoFit/>
          </a:bodyPr>
          <a:lstStyle/>
          <a:p>
            <a:pPr>
              <a:spcBef>
                <a:spcPct val="50000"/>
              </a:spcBef>
            </a:pPr>
            <a:r>
              <a:rPr lang="et-EE" sz="2800" dirty="0">
                <a:latin typeface="Arial" pitchFamily="34" charset="0"/>
              </a:rPr>
              <a:t>Võrreldes seda ISKE konfidentsiaalsusosaklassi definitsioonidega tuleneb, et </a:t>
            </a:r>
            <a:r>
              <a:rPr lang="et-EE" sz="2800" dirty="0" smtClean="0">
                <a:latin typeface="Arial" pitchFamily="34" charset="0"/>
              </a:rPr>
              <a:t>isikuandmete eriliikide </a:t>
            </a:r>
            <a:r>
              <a:rPr lang="et-EE" sz="2800" b="1" dirty="0">
                <a:solidFill>
                  <a:srgbClr val="0070C0"/>
                </a:solidFill>
                <a:latin typeface="Arial" pitchFamily="34" charset="0"/>
              </a:rPr>
              <a:t>konfidentsiaalsusosaklass peab olema </a:t>
            </a:r>
            <a:r>
              <a:rPr lang="et-EE" sz="2800" b="1" dirty="0" smtClean="0">
                <a:solidFill>
                  <a:srgbClr val="0070C0"/>
                </a:solidFill>
                <a:latin typeface="Arial" pitchFamily="34" charset="0"/>
              </a:rPr>
              <a:t>S2. Tavalistel isikuandmetel loetakse baastasemeks üldiselt S1.</a:t>
            </a:r>
            <a:endParaRPr lang="et-EE" sz="2800" b="1" dirty="0">
              <a:solidFill>
                <a:srgbClr val="0070C0"/>
              </a:solidFill>
              <a:latin typeface="Arial" pitchFamily="34" charset="0"/>
            </a:endParaRPr>
          </a:p>
          <a:p>
            <a:pPr>
              <a:spcBef>
                <a:spcPct val="50000"/>
              </a:spcBef>
            </a:pPr>
            <a:r>
              <a:rPr lang="et-EE" sz="2800" dirty="0">
                <a:latin typeface="Arial" pitchFamily="34" charset="0"/>
              </a:rPr>
              <a:t>Äripoole erilised nõuded võivad seda ainult tõsta, mitte langetada</a:t>
            </a:r>
            <a:endParaRPr lang="en-GB" sz="2800" dirty="0">
              <a:latin typeface="Arial" pitchFamily="34" charset="0"/>
            </a:endParaRPr>
          </a:p>
        </p:txBody>
      </p:sp>
      <p:sp>
        <p:nvSpPr>
          <p:cNvPr id="1033" name="Text Box 8"/>
          <p:cNvSpPr txBox="1">
            <a:spLocks noChangeArrowheads="1"/>
          </p:cNvSpPr>
          <p:nvPr/>
        </p:nvSpPr>
        <p:spPr bwMode="auto">
          <a:xfrm>
            <a:off x="323528" y="1557338"/>
            <a:ext cx="8640960" cy="1384995"/>
          </a:xfrm>
          <a:prstGeom prst="rect">
            <a:avLst/>
          </a:prstGeom>
          <a:noFill/>
          <a:ln w="38100" cmpd="dbl">
            <a:solidFill>
              <a:schemeClr val="tx1"/>
            </a:solidFill>
            <a:miter lim="800000"/>
            <a:headEnd/>
            <a:tailEnd/>
          </a:ln>
        </p:spPr>
        <p:txBody>
          <a:bodyPr wrap="square">
            <a:spAutoFit/>
          </a:bodyPr>
          <a:lstStyle/>
          <a:p>
            <a:pPr>
              <a:spcBef>
                <a:spcPct val="50000"/>
              </a:spcBef>
            </a:pPr>
            <a:r>
              <a:rPr lang="et-EE" sz="2800" b="1" dirty="0" smtClean="0">
                <a:solidFill>
                  <a:srgbClr val="0070C0"/>
                </a:solidFill>
                <a:latin typeface="Arial" pitchFamily="34" charset="0"/>
              </a:rPr>
              <a:t>Isikuandmete kaitse üldmäärus määrab </a:t>
            </a:r>
            <a:r>
              <a:rPr lang="et-EE" sz="2800" b="1" dirty="0">
                <a:solidFill>
                  <a:srgbClr val="0070C0"/>
                </a:solidFill>
                <a:latin typeface="Arial" pitchFamily="34" charset="0"/>
              </a:rPr>
              <a:t>kindlalt ära isikute ringi, kes võivad isikuandmeid töödelda</a:t>
            </a:r>
            <a:r>
              <a:rPr lang="et-EE" sz="2800" b="1" dirty="0">
                <a:solidFill>
                  <a:schemeClr val="folHlink"/>
                </a:solidFill>
                <a:latin typeface="Arial" pitchFamily="34" charset="0"/>
              </a:rPr>
              <a:t>.</a:t>
            </a:r>
            <a:r>
              <a:rPr lang="et-EE" sz="2800" b="1" dirty="0">
                <a:latin typeface="Arial" pitchFamily="34" charset="0"/>
              </a:rPr>
              <a:t> </a:t>
            </a:r>
            <a:r>
              <a:rPr lang="et-EE" sz="2800" dirty="0">
                <a:latin typeface="Arial" pitchFamily="34" charset="0"/>
              </a:rPr>
              <a:t>Ülejäänud neid töödelda ei tohi</a:t>
            </a:r>
            <a:endParaRPr lang="en-GB" sz="2800" dirty="0">
              <a:latin typeface="Arial" pitchFamily="34" charset="0"/>
            </a:endParaRP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114" name="Rectangle 2"/>
          <p:cNvSpPr>
            <a:spLocks noGrp="1" noChangeArrowheads="1"/>
          </p:cNvSpPr>
          <p:nvPr>
            <p:ph type="title" idx="4294967295"/>
          </p:nvPr>
        </p:nvSpPr>
        <p:spPr>
          <a:xfrm>
            <a:off x="467544" y="228600"/>
            <a:ext cx="8524056" cy="609600"/>
          </a:xfrm>
          <a:effectLst>
            <a:outerShdw dist="45791" dir="2021404" algn="ctr" rotWithShape="0">
              <a:schemeClr val="bg2"/>
            </a:outerShdw>
          </a:effectLst>
        </p:spPr>
        <p:txBody>
          <a:bodyPr>
            <a:normAutofit fontScale="90000"/>
          </a:bodyPr>
          <a:lstStyle/>
          <a:p>
            <a:pPr algn="l">
              <a:defRPr/>
            </a:pPr>
            <a:r>
              <a:rPr lang="sv-SE" sz="4000" b="1" dirty="0" smtClean="0">
                <a:solidFill>
                  <a:srgbClr val="C00000"/>
                </a:solidFill>
                <a:cs typeface="Times New Roman" pitchFamily="18" charset="0"/>
              </a:rPr>
              <a:t>I</a:t>
            </a:r>
            <a:r>
              <a:rPr lang="et-EE" sz="4000" b="1" dirty="0" smtClean="0">
                <a:solidFill>
                  <a:srgbClr val="C00000"/>
                </a:solidFill>
              </a:rPr>
              <a:t>sikuandmed vs ISKE : terviklus</a:t>
            </a:r>
            <a:r>
              <a:rPr lang="sv-SE" sz="4000" b="1" dirty="0" smtClean="0">
                <a:solidFill>
                  <a:srgbClr val="C00000"/>
                </a:solidFill>
                <a:cs typeface="Times New Roman" pitchFamily="18" charset="0"/>
              </a:rPr>
              <a:t> </a:t>
            </a:r>
            <a:endParaRPr lang="et-EE" sz="4000" b="1" dirty="0" smtClean="0">
              <a:solidFill>
                <a:srgbClr val="C00000"/>
              </a:solidFill>
            </a:endParaRPr>
          </a:p>
        </p:txBody>
      </p:sp>
      <p:sp>
        <p:nvSpPr>
          <p:cNvPr id="33795" name="Text Box 3"/>
          <p:cNvSpPr txBox="1">
            <a:spLocks noChangeArrowheads="1"/>
          </p:cNvSpPr>
          <p:nvPr/>
        </p:nvSpPr>
        <p:spPr bwMode="auto">
          <a:xfrm>
            <a:off x="0" y="3962400"/>
            <a:ext cx="8534400" cy="519113"/>
          </a:xfrm>
          <a:prstGeom prst="rect">
            <a:avLst/>
          </a:prstGeom>
          <a:noFill/>
          <a:ln w="9525">
            <a:noFill/>
            <a:miter lim="800000"/>
            <a:headEnd/>
            <a:tailEnd/>
          </a:ln>
        </p:spPr>
        <p:txBody>
          <a:bodyPr>
            <a:spAutoFit/>
          </a:bodyPr>
          <a:lstStyle/>
          <a:p>
            <a:endParaRPr lang="et-EE" sz="2800" b="1">
              <a:latin typeface="Arial" pitchFamily="34" charset="0"/>
              <a:cs typeface="Times New Roman" pitchFamily="18" charset="0"/>
            </a:endParaRPr>
          </a:p>
        </p:txBody>
      </p:sp>
      <p:sp>
        <p:nvSpPr>
          <p:cNvPr id="33796" name="Text Box 4"/>
          <p:cNvSpPr txBox="1">
            <a:spLocks noChangeArrowheads="1"/>
          </p:cNvSpPr>
          <p:nvPr/>
        </p:nvSpPr>
        <p:spPr bwMode="auto">
          <a:xfrm>
            <a:off x="838200" y="990600"/>
            <a:ext cx="3505200" cy="51911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p:txBody>
      </p:sp>
      <p:sp>
        <p:nvSpPr>
          <p:cNvPr id="33797" name="Text Box 5"/>
          <p:cNvSpPr txBox="1">
            <a:spLocks noChangeArrowheads="1"/>
          </p:cNvSpPr>
          <p:nvPr/>
        </p:nvSpPr>
        <p:spPr bwMode="auto">
          <a:xfrm>
            <a:off x="533400" y="6276975"/>
            <a:ext cx="7620000" cy="116046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a:p>
            <a:pPr>
              <a:spcBef>
                <a:spcPct val="50000"/>
              </a:spcBef>
            </a:pPr>
            <a:endParaRPr lang="et-EE" sz="2800">
              <a:latin typeface="Arial" pitchFamily="34" charset="0"/>
            </a:endParaRPr>
          </a:p>
        </p:txBody>
      </p:sp>
      <p:sp>
        <p:nvSpPr>
          <p:cNvPr id="33798" name="Text Box 6"/>
          <p:cNvSpPr txBox="1">
            <a:spLocks noChangeArrowheads="1"/>
          </p:cNvSpPr>
          <p:nvPr/>
        </p:nvSpPr>
        <p:spPr bwMode="auto">
          <a:xfrm>
            <a:off x="1905000" y="3124200"/>
            <a:ext cx="8839200" cy="519113"/>
          </a:xfrm>
          <a:prstGeom prst="rect">
            <a:avLst/>
          </a:prstGeom>
          <a:noFill/>
          <a:ln w="9525">
            <a:noFill/>
            <a:miter lim="800000"/>
            <a:headEnd/>
            <a:tailEnd/>
          </a:ln>
        </p:spPr>
        <p:txBody>
          <a:bodyPr>
            <a:spAutoFit/>
          </a:bodyPr>
          <a:lstStyle/>
          <a:p>
            <a:pPr marL="457200" indent="-457200">
              <a:spcBef>
                <a:spcPct val="50000"/>
              </a:spcBef>
            </a:pPr>
            <a:endParaRPr lang="et-EE" sz="2800" b="1">
              <a:latin typeface="Arial" pitchFamily="34" charset="0"/>
            </a:endParaRPr>
          </a:p>
        </p:txBody>
      </p:sp>
      <p:sp>
        <p:nvSpPr>
          <p:cNvPr id="33799" name="Text Box 7"/>
          <p:cNvSpPr txBox="1">
            <a:spLocks noChangeArrowheads="1"/>
          </p:cNvSpPr>
          <p:nvPr/>
        </p:nvSpPr>
        <p:spPr bwMode="auto">
          <a:xfrm>
            <a:off x="539552" y="4581128"/>
            <a:ext cx="8159750" cy="1292662"/>
          </a:xfrm>
          <a:prstGeom prst="rect">
            <a:avLst/>
          </a:prstGeom>
          <a:noFill/>
          <a:ln w="9525">
            <a:noFill/>
            <a:miter lim="800000"/>
            <a:headEnd/>
            <a:tailEnd/>
          </a:ln>
        </p:spPr>
        <p:txBody>
          <a:bodyPr>
            <a:spAutoFit/>
          </a:bodyPr>
          <a:lstStyle/>
          <a:p>
            <a:pPr>
              <a:spcBef>
                <a:spcPct val="50000"/>
              </a:spcBef>
            </a:pPr>
            <a:r>
              <a:rPr lang="et-EE" sz="2600" dirty="0" smtClean="0">
                <a:latin typeface="Arial" pitchFamily="34" charset="0"/>
              </a:rPr>
              <a:t>Siit saab sisu osas järeldada (võrrelduna ISKE turvaosaklasside definitsioonidega), et </a:t>
            </a:r>
            <a:r>
              <a:rPr lang="et-EE" sz="2600" b="1" dirty="0" smtClean="0">
                <a:solidFill>
                  <a:srgbClr val="0070C0"/>
                </a:solidFill>
                <a:latin typeface="Arial" pitchFamily="34" charset="0"/>
              </a:rPr>
              <a:t>vajalik on vähemalt terviklusosaklass T2</a:t>
            </a:r>
            <a:endParaRPr lang="en-GB" sz="2600" b="1" dirty="0">
              <a:solidFill>
                <a:srgbClr val="0070C0"/>
              </a:solidFill>
              <a:latin typeface="Arial" pitchFamily="34" charset="0"/>
            </a:endParaRPr>
          </a:p>
        </p:txBody>
      </p:sp>
      <p:sp>
        <p:nvSpPr>
          <p:cNvPr id="33800" name="Text Box 8"/>
          <p:cNvSpPr txBox="1">
            <a:spLocks noChangeArrowheads="1"/>
          </p:cNvSpPr>
          <p:nvPr/>
        </p:nvSpPr>
        <p:spPr bwMode="auto">
          <a:xfrm>
            <a:off x="611560" y="908720"/>
            <a:ext cx="8304212" cy="2893100"/>
          </a:xfrm>
          <a:prstGeom prst="rect">
            <a:avLst/>
          </a:prstGeom>
          <a:noFill/>
          <a:ln w="38100" cmpd="dbl">
            <a:solidFill>
              <a:schemeClr val="tx1"/>
            </a:solidFill>
            <a:miter lim="800000"/>
            <a:headEnd/>
            <a:tailEnd/>
          </a:ln>
        </p:spPr>
        <p:txBody>
          <a:bodyPr>
            <a:spAutoFit/>
          </a:bodyPr>
          <a:lstStyle/>
          <a:p>
            <a:pPr>
              <a:spcBef>
                <a:spcPct val="50000"/>
              </a:spcBef>
            </a:pPr>
            <a:r>
              <a:rPr lang="et-EE" sz="2600" dirty="0" smtClean="0">
                <a:latin typeface="Arial" pitchFamily="34" charset="0"/>
              </a:rPr>
              <a:t>Isikuandmete kaitse üldmääruse kohaselt peavad isikuandmed oleva õiged ja vajaduse korral ajakohastatud. Kasutada tuleb kõiki mõistlikke meetmeid, et töötlemise eesmärgi seisukohast ebaõiged isikuandmed kustutaks või parandataks viivitamata ja oleks tagatud akdevaatne seos andmesubjektiga</a:t>
            </a:r>
            <a:endParaRPr lang="en-GB" sz="2600" i="1" dirty="0">
              <a:latin typeface="Arial"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5826" name="Rectangle 2"/>
          <p:cNvSpPr>
            <a:spLocks noGrp="1" noChangeArrowheads="1"/>
          </p:cNvSpPr>
          <p:nvPr>
            <p:ph type="title" idx="4294967295"/>
          </p:nvPr>
        </p:nvSpPr>
        <p:spPr>
          <a:xfrm>
            <a:off x="457200" y="381000"/>
            <a:ext cx="8305800" cy="1219200"/>
          </a:xfrm>
          <a:effectLst>
            <a:outerShdw dist="45791" dir="2021404" algn="ctr" rotWithShape="0">
              <a:schemeClr val="bg2"/>
            </a:outerShdw>
          </a:effectLst>
        </p:spPr>
        <p:txBody>
          <a:bodyPr>
            <a:normAutofit/>
          </a:bodyPr>
          <a:lstStyle/>
          <a:p>
            <a:pPr algn="l" eaLnBrk="1" hangingPunct="1">
              <a:defRPr/>
            </a:pPr>
            <a:r>
              <a:rPr lang="et-EE" sz="3600" b="1" dirty="0" smtClean="0">
                <a:solidFill>
                  <a:srgbClr val="C00000"/>
                </a:solidFill>
              </a:rPr>
              <a:t>Strasbourg’i konventsioon isikuandmete kaitse alusena</a:t>
            </a:r>
            <a:endParaRPr lang="et-EE" sz="3600" b="1" dirty="0" smtClean="0">
              <a:solidFill>
                <a:srgbClr val="C00000"/>
              </a:solidFill>
              <a:cs typeface="Times New Roman" pitchFamily="18" charset="0"/>
            </a:endParaRPr>
          </a:p>
        </p:txBody>
      </p:sp>
      <p:sp>
        <p:nvSpPr>
          <p:cNvPr id="12291" name="Text Box 3"/>
          <p:cNvSpPr txBox="1">
            <a:spLocks noChangeArrowheads="1"/>
          </p:cNvSpPr>
          <p:nvPr/>
        </p:nvSpPr>
        <p:spPr bwMode="auto">
          <a:xfrm>
            <a:off x="0" y="3962400"/>
            <a:ext cx="8534400" cy="519113"/>
          </a:xfrm>
          <a:prstGeom prst="rect">
            <a:avLst/>
          </a:prstGeom>
          <a:noFill/>
          <a:ln w="9525">
            <a:noFill/>
            <a:miter lim="800000"/>
            <a:headEnd/>
            <a:tailEnd/>
          </a:ln>
        </p:spPr>
        <p:txBody>
          <a:bodyPr>
            <a:spAutoFit/>
          </a:bodyPr>
          <a:lstStyle/>
          <a:p>
            <a:endParaRPr lang="et-EE" sz="2800" b="1">
              <a:latin typeface="Arial" pitchFamily="34" charset="0"/>
              <a:cs typeface="Times New Roman" pitchFamily="18" charset="0"/>
            </a:endParaRPr>
          </a:p>
        </p:txBody>
      </p:sp>
      <p:sp>
        <p:nvSpPr>
          <p:cNvPr id="12292" name="Text Box 4"/>
          <p:cNvSpPr txBox="1">
            <a:spLocks noChangeArrowheads="1"/>
          </p:cNvSpPr>
          <p:nvPr/>
        </p:nvSpPr>
        <p:spPr bwMode="auto">
          <a:xfrm>
            <a:off x="838200" y="990600"/>
            <a:ext cx="3505200" cy="51911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p:txBody>
      </p:sp>
      <p:sp>
        <p:nvSpPr>
          <p:cNvPr id="12293" name="Text Box 5"/>
          <p:cNvSpPr txBox="1">
            <a:spLocks noChangeArrowheads="1"/>
          </p:cNvSpPr>
          <p:nvPr/>
        </p:nvSpPr>
        <p:spPr bwMode="auto">
          <a:xfrm>
            <a:off x="533400" y="6276975"/>
            <a:ext cx="7620000" cy="116046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a:p>
            <a:pPr>
              <a:spcBef>
                <a:spcPct val="50000"/>
              </a:spcBef>
            </a:pPr>
            <a:endParaRPr lang="et-EE" sz="2800">
              <a:latin typeface="Arial" pitchFamily="34" charset="0"/>
            </a:endParaRPr>
          </a:p>
        </p:txBody>
      </p:sp>
      <p:sp>
        <p:nvSpPr>
          <p:cNvPr id="12294" name="Text Box 6"/>
          <p:cNvSpPr txBox="1">
            <a:spLocks noChangeArrowheads="1"/>
          </p:cNvSpPr>
          <p:nvPr/>
        </p:nvSpPr>
        <p:spPr bwMode="auto">
          <a:xfrm>
            <a:off x="467544" y="1844824"/>
            <a:ext cx="8305800" cy="4693593"/>
          </a:xfrm>
          <a:prstGeom prst="rect">
            <a:avLst/>
          </a:prstGeom>
          <a:noFill/>
          <a:ln w="9525">
            <a:noFill/>
            <a:miter lim="800000"/>
            <a:headEnd/>
            <a:tailEnd/>
          </a:ln>
        </p:spPr>
        <p:txBody>
          <a:bodyPr>
            <a:spAutoFit/>
          </a:bodyPr>
          <a:lstStyle/>
          <a:p>
            <a:pPr marL="277813" indent="-277813">
              <a:spcBef>
                <a:spcPct val="50000"/>
              </a:spcBef>
              <a:buFontTx/>
              <a:buChar char="•"/>
            </a:pPr>
            <a:r>
              <a:rPr lang="et-EE" sz="2600" dirty="0">
                <a:latin typeface="Arial" pitchFamily="34" charset="0"/>
              </a:rPr>
              <a:t>28. jaanuar 1981, ETS 108</a:t>
            </a:r>
          </a:p>
          <a:p>
            <a:pPr marL="277813" indent="-277813">
              <a:spcBef>
                <a:spcPct val="50000"/>
              </a:spcBef>
              <a:buFontTx/>
              <a:buChar char="•"/>
            </a:pPr>
            <a:r>
              <a:rPr lang="et-EE" sz="2600" b="1" dirty="0">
                <a:solidFill>
                  <a:srgbClr val="0070C0"/>
                </a:solidFill>
                <a:latin typeface="Arial" pitchFamily="34" charset="0"/>
              </a:rPr>
              <a:t>Konventsiooni peamiseks eesmärgiks on tagada igale isikule, olenemata kodakondsusest või alalisest elukohast, tema põhiõiguste ja vabaduste austamine. Eriti on rõhutatud isikuandmete automatiseeritud töötlemisel isiku privaatsuse tagamist</a:t>
            </a:r>
          </a:p>
          <a:p>
            <a:pPr marL="277813" indent="-277813">
              <a:spcBef>
                <a:spcPct val="50000"/>
              </a:spcBef>
              <a:buFontTx/>
              <a:buChar char="•"/>
            </a:pPr>
            <a:r>
              <a:rPr lang="et-EE" sz="2600" dirty="0">
                <a:latin typeface="Arial" pitchFamily="34" charset="0"/>
              </a:rPr>
              <a:t>On Riigikogu poolt ratifitseeritud (RT II, 2001, 1, 3)</a:t>
            </a:r>
            <a:endParaRPr lang="sv-SE" sz="2600" dirty="0">
              <a:latin typeface="Arial" pitchFamily="34" charset="0"/>
            </a:endParaRPr>
          </a:p>
          <a:p>
            <a:pPr marL="277813" indent="-277813">
              <a:spcBef>
                <a:spcPct val="50000"/>
              </a:spcBef>
              <a:buFontTx/>
              <a:buChar char="•"/>
            </a:pPr>
            <a:r>
              <a:rPr lang="sv-SE" sz="2600" dirty="0">
                <a:latin typeface="Arial" pitchFamily="34" charset="0"/>
              </a:rPr>
              <a:t>Sellest konventsioonil algas isikuandmete kaitse tava Euroopas</a:t>
            </a:r>
            <a:endParaRPr lang="en-GB" sz="2600" dirty="0">
              <a:latin typeface="Arial"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7874" name="Rectangle 2"/>
          <p:cNvSpPr>
            <a:spLocks noGrp="1" noChangeArrowheads="1"/>
          </p:cNvSpPr>
          <p:nvPr>
            <p:ph type="title" idx="4294967295"/>
          </p:nvPr>
        </p:nvSpPr>
        <p:spPr>
          <a:xfrm>
            <a:off x="395536" y="0"/>
            <a:ext cx="8305800" cy="685800"/>
          </a:xfrm>
          <a:effectLst>
            <a:outerShdw dist="45791" dir="2021404" algn="ctr" rotWithShape="0">
              <a:schemeClr val="bg2"/>
            </a:outerShdw>
          </a:effectLst>
        </p:spPr>
        <p:txBody>
          <a:bodyPr>
            <a:normAutofit/>
          </a:bodyPr>
          <a:lstStyle/>
          <a:p>
            <a:pPr algn="l" eaLnBrk="1" hangingPunct="1">
              <a:defRPr/>
            </a:pPr>
            <a:r>
              <a:rPr lang="sv-SE" sz="3600" b="1" dirty="0" smtClean="0">
                <a:solidFill>
                  <a:srgbClr val="C00000"/>
                </a:solidFill>
              </a:rPr>
              <a:t>Eurodirektiiv</a:t>
            </a:r>
            <a:r>
              <a:rPr lang="et-EE" sz="3600" b="1" dirty="0" smtClean="0">
                <a:solidFill>
                  <a:srgbClr val="C00000"/>
                </a:solidFill>
              </a:rPr>
              <a:t>id</a:t>
            </a:r>
            <a:r>
              <a:rPr lang="sv-SE" sz="3600" b="1" dirty="0" smtClean="0">
                <a:solidFill>
                  <a:srgbClr val="C00000"/>
                </a:solidFill>
              </a:rPr>
              <a:t> 95/46/E</a:t>
            </a:r>
            <a:r>
              <a:rPr lang="et-EE" sz="3600" b="1" dirty="0" smtClean="0">
                <a:solidFill>
                  <a:srgbClr val="C00000"/>
                </a:solidFill>
              </a:rPr>
              <a:t>U ja 2016/679</a:t>
            </a:r>
            <a:endParaRPr lang="et-EE" sz="3600" b="1" dirty="0" smtClean="0">
              <a:solidFill>
                <a:srgbClr val="C00000"/>
              </a:solidFill>
              <a:cs typeface="Times New Roman" pitchFamily="18" charset="0"/>
            </a:endParaRPr>
          </a:p>
        </p:txBody>
      </p:sp>
      <p:sp>
        <p:nvSpPr>
          <p:cNvPr id="13315" name="Text Box 3"/>
          <p:cNvSpPr txBox="1">
            <a:spLocks noChangeArrowheads="1"/>
          </p:cNvSpPr>
          <p:nvPr/>
        </p:nvSpPr>
        <p:spPr bwMode="auto">
          <a:xfrm>
            <a:off x="0" y="3962400"/>
            <a:ext cx="8534400" cy="519113"/>
          </a:xfrm>
          <a:prstGeom prst="rect">
            <a:avLst/>
          </a:prstGeom>
          <a:noFill/>
          <a:ln w="9525">
            <a:noFill/>
            <a:miter lim="800000"/>
            <a:headEnd/>
            <a:tailEnd/>
          </a:ln>
        </p:spPr>
        <p:txBody>
          <a:bodyPr>
            <a:spAutoFit/>
          </a:bodyPr>
          <a:lstStyle/>
          <a:p>
            <a:endParaRPr lang="et-EE" sz="2800" b="1">
              <a:latin typeface="Arial" pitchFamily="34" charset="0"/>
              <a:cs typeface="Times New Roman" pitchFamily="18" charset="0"/>
            </a:endParaRPr>
          </a:p>
        </p:txBody>
      </p:sp>
      <p:sp>
        <p:nvSpPr>
          <p:cNvPr id="13316" name="Text Box 4"/>
          <p:cNvSpPr txBox="1">
            <a:spLocks noChangeArrowheads="1"/>
          </p:cNvSpPr>
          <p:nvPr/>
        </p:nvSpPr>
        <p:spPr bwMode="auto">
          <a:xfrm>
            <a:off x="838200" y="990600"/>
            <a:ext cx="3505200" cy="51911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p:txBody>
      </p:sp>
      <p:sp>
        <p:nvSpPr>
          <p:cNvPr id="13317" name="Text Box 5"/>
          <p:cNvSpPr txBox="1">
            <a:spLocks noChangeArrowheads="1"/>
          </p:cNvSpPr>
          <p:nvPr/>
        </p:nvSpPr>
        <p:spPr bwMode="auto">
          <a:xfrm>
            <a:off x="533400" y="6276975"/>
            <a:ext cx="7620000" cy="1160463"/>
          </a:xfrm>
          <a:prstGeom prst="rect">
            <a:avLst/>
          </a:prstGeom>
          <a:noFill/>
          <a:ln w="9525">
            <a:noFill/>
            <a:miter lim="800000"/>
            <a:headEnd/>
            <a:tailEnd/>
          </a:ln>
        </p:spPr>
        <p:txBody>
          <a:bodyPr>
            <a:spAutoFit/>
          </a:bodyPr>
          <a:lstStyle/>
          <a:p>
            <a:pPr>
              <a:spcBef>
                <a:spcPct val="50000"/>
              </a:spcBef>
            </a:pPr>
            <a:endParaRPr lang="et-EE" sz="2800">
              <a:latin typeface="Arial" pitchFamily="34" charset="0"/>
            </a:endParaRPr>
          </a:p>
          <a:p>
            <a:pPr>
              <a:spcBef>
                <a:spcPct val="50000"/>
              </a:spcBef>
            </a:pPr>
            <a:endParaRPr lang="et-EE" sz="2800">
              <a:latin typeface="Arial" pitchFamily="34" charset="0"/>
            </a:endParaRPr>
          </a:p>
        </p:txBody>
      </p:sp>
      <p:sp>
        <p:nvSpPr>
          <p:cNvPr id="13318" name="Text Box 6"/>
          <p:cNvSpPr txBox="1">
            <a:spLocks noChangeArrowheads="1"/>
          </p:cNvSpPr>
          <p:nvPr/>
        </p:nvSpPr>
        <p:spPr bwMode="auto">
          <a:xfrm>
            <a:off x="467544" y="836712"/>
            <a:ext cx="8305800" cy="5893921"/>
          </a:xfrm>
          <a:prstGeom prst="rect">
            <a:avLst/>
          </a:prstGeom>
          <a:noFill/>
          <a:ln w="9525">
            <a:noFill/>
            <a:miter lim="800000"/>
            <a:headEnd/>
            <a:tailEnd/>
          </a:ln>
        </p:spPr>
        <p:txBody>
          <a:bodyPr>
            <a:spAutoFit/>
          </a:bodyPr>
          <a:lstStyle/>
          <a:p>
            <a:pPr marL="277813" indent="-277813">
              <a:spcBef>
                <a:spcPct val="50000"/>
              </a:spcBef>
              <a:buFontTx/>
              <a:buChar char="•"/>
            </a:pPr>
            <a:r>
              <a:rPr lang="sv-SE" sz="2600" dirty="0">
                <a:latin typeface="Arial" pitchFamily="34" charset="0"/>
              </a:rPr>
              <a:t>Täielik nimetus: </a:t>
            </a:r>
            <a:r>
              <a:rPr lang="sv-SE" sz="2600" b="1" dirty="0">
                <a:solidFill>
                  <a:srgbClr val="0070C0"/>
                </a:solidFill>
                <a:latin typeface="Arial" pitchFamily="34" charset="0"/>
              </a:rPr>
              <a:t>”Euroopa Parlamendi ja Nõukogu direktiiv </a:t>
            </a:r>
            <a:r>
              <a:rPr lang="sv-SE" sz="2600" b="1" dirty="0" smtClean="0">
                <a:solidFill>
                  <a:srgbClr val="0070C0"/>
                </a:solidFill>
                <a:latin typeface="Arial" pitchFamily="34" charset="0"/>
              </a:rPr>
              <a:t>95/46/E</a:t>
            </a:r>
            <a:r>
              <a:rPr lang="et-EE" sz="2600" b="1" dirty="0" smtClean="0">
                <a:solidFill>
                  <a:srgbClr val="0070C0"/>
                </a:solidFill>
                <a:latin typeface="Arial" pitchFamily="34" charset="0"/>
              </a:rPr>
              <a:t>U</a:t>
            </a:r>
            <a:r>
              <a:rPr lang="sv-SE" sz="2600" b="1" dirty="0" smtClean="0">
                <a:solidFill>
                  <a:srgbClr val="0070C0"/>
                </a:solidFill>
                <a:latin typeface="Arial" pitchFamily="34" charset="0"/>
              </a:rPr>
              <a:t> </a:t>
            </a:r>
            <a:r>
              <a:rPr lang="sv-SE" sz="2600" b="1" dirty="0">
                <a:solidFill>
                  <a:srgbClr val="0070C0"/>
                </a:solidFill>
                <a:latin typeface="Arial" pitchFamily="34" charset="0"/>
              </a:rPr>
              <a:t>üksikisikute kaitse kohta isikuandmete töötlemisel ja selliste andmete vaba liikumise kohta”</a:t>
            </a:r>
          </a:p>
          <a:p>
            <a:pPr marL="277813" indent="-277813">
              <a:spcBef>
                <a:spcPct val="50000"/>
              </a:spcBef>
              <a:buFontTx/>
              <a:buChar char="•"/>
            </a:pPr>
            <a:r>
              <a:rPr lang="sv-SE" sz="2600" dirty="0">
                <a:latin typeface="Arial" pitchFamily="34" charset="0"/>
              </a:rPr>
              <a:t>On vastu võetud Euroopa Parlamendi ja Euroopa Liidu </a:t>
            </a:r>
            <a:r>
              <a:rPr lang="sv-SE" sz="2600" dirty="0" smtClean="0">
                <a:latin typeface="Arial" pitchFamily="34" charset="0"/>
              </a:rPr>
              <a:t>Nõu</a:t>
            </a:r>
            <a:r>
              <a:rPr lang="et-EE" sz="2600" dirty="0" smtClean="0">
                <a:latin typeface="Arial" pitchFamily="34" charset="0"/>
              </a:rPr>
              <a:t>k</a:t>
            </a:r>
            <a:r>
              <a:rPr lang="sv-SE" sz="2600" dirty="0" smtClean="0">
                <a:latin typeface="Arial" pitchFamily="34" charset="0"/>
              </a:rPr>
              <a:t>ogu </a:t>
            </a:r>
            <a:r>
              <a:rPr lang="sv-SE" sz="2600" dirty="0">
                <a:latin typeface="Arial" pitchFamily="34" charset="0"/>
              </a:rPr>
              <a:t>poolt 24. oktoobril 1995</a:t>
            </a:r>
          </a:p>
          <a:p>
            <a:pPr marL="277813" indent="-277813">
              <a:spcBef>
                <a:spcPct val="50000"/>
              </a:spcBef>
              <a:buFontTx/>
              <a:buChar char="•"/>
            </a:pPr>
            <a:r>
              <a:rPr lang="sv-SE" sz="2600" b="1" dirty="0">
                <a:solidFill>
                  <a:srgbClr val="0070C0"/>
                </a:solidFill>
                <a:latin typeface="Arial" pitchFamily="34" charset="0"/>
              </a:rPr>
              <a:t>Sätestab isikuandmete kaitse head tavad Euroopas, mis on üle võetud sh Eesti isikuandmete kaitse </a:t>
            </a:r>
            <a:r>
              <a:rPr lang="sv-SE" sz="2600" b="1" dirty="0" smtClean="0">
                <a:solidFill>
                  <a:srgbClr val="0070C0"/>
                </a:solidFill>
                <a:latin typeface="Arial" pitchFamily="34" charset="0"/>
              </a:rPr>
              <a:t>seaduses</a:t>
            </a:r>
            <a:endParaRPr lang="et-EE" sz="2600" b="1" dirty="0" smtClean="0">
              <a:solidFill>
                <a:srgbClr val="0070C0"/>
              </a:solidFill>
              <a:latin typeface="Arial" pitchFamily="34" charset="0"/>
            </a:endParaRPr>
          </a:p>
          <a:p>
            <a:pPr marL="277813" indent="-277813">
              <a:spcBef>
                <a:spcPct val="50000"/>
              </a:spcBef>
              <a:buFontTx/>
              <a:buChar char="•"/>
            </a:pPr>
            <a:r>
              <a:rPr lang="et-EE" sz="2600" b="1" dirty="0" smtClean="0">
                <a:solidFill>
                  <a:srgbClr val="0070C0"/>
                </a:solidFill>
                <a:latin typeface="Arial" pitchFamily="34" charset="0"/>
              </a:rPr>
              <a:t>2016. aasta kevadel asendas vana direktiivi uus isikuandmete kaitse üldmäärus 2016/679</a:t>
            </a:r>
            <a:r>
              <a:rPr lang="et-EE" sz="2600" dirty="0" smtClean="0">
                <a:latin typeface="Arial" pitchFamily="34" charset="0"/>
              </a:rPr>
              <a:t>, mis jõustub Eestis 2018. aasta </a:t>
            </a:r>
            <a:r>
              <a:rPr lang="et-EE" sz="2600" dirty="0" smtClean="0">
                <a:latin typeface="Arial" pitchFamily="34" charset="0"/>
              </a:rPr>
              <a:t>mais, </a:t>
            </a:r>
            <a:r>
              <a:rPr lang="et-EE" sz="2600" dirty="0" smtClean="0">
                <a:latin typeface="Arial" pitchFamily="34" charset="0"/>
              </a:rPr>
              <a:t>asendades senise isikuandmete kaitse seaduse</a:t>
            </a:r>
            <a:endParaRPr lang="et-EE" sz="2600" dirty="0">
              <a:latin typeface="Arial" pitchFamily="34" charset="0"/>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TotalTime>
  <Words>4306</Words>
  <Application>Microsoft Office PowerPoint</Application>
  <PresentationFormat>On-screen Show (4:3)</PresentationFormat>
  <Paragraphs>412</Paragraphs>
  <Slides>71</Slides>
  <Notes>70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Office Theme</vt:lpstr>
      <vt:lpstr>Isikuandmete kaitse   alates 1981. ja 1995. aasta eurodirektiividest kuni 2016 vastuvõetud uue euromääruseni</vt:lpstr>
      <vt:lpstr>Slide 2</vt:lpstr>
      <vt:lpstr>Slide 3</vt:lpstr>
      <vt:lpstr>Slide 4</vt:lpstr>
      <vt:lpstr>Slide 5</vt:lpstr>
      <vt:lpstr>SABSA klassikaline maatriks ehk kihid ja aspektid üheskoos </vt:lpstr>
      <vt:lpstr>Milleks isikuandmete töötlemisele piirangud?</vt:lpstr>
      <vt:lpstr>Strasbourg’i konventsioon isikuandmete kaitse alusena</vt:lpstr>
      <vt:lpstr>Eurodirektiivid 95/46/EU ja 2016/679</vt:lpstr>
      <vt:lpstr>Isikuandmete kaitse seadus</vt:lpstr>
      <vt:lpstr>Mis on isikuandmete kaitse uus üldmäärus?</vt:lpstr>
      <vt:lpstr>Lisandunud osad võrreldes kehtiva Eesti isikuandmete kaitse seadusega</vt:lpstr>
      <vt:lpstr>Mis on isikuandmed?</vt:lpstr>
      <vt:lpstr>Millal määrust ei kohaldata?, I</vt:lpstr>
      <vt:lpstr>Millal määrust ei kohaldata?, II</vt:lpstr>
      <vt:lpstr>Mis on isikuandnmete pseudonümiseerimine?</vt:lpstr>
      <vt:lpstr>Mis on isikuandmete töötlemine?</vt:lpstr>
      <vt:lpstr>Isikuandmete vastutav töötleja</vt:lpstr>
      <vt:lpstr>Isikuandmete volitatud töötleja</vt:lpstr>
      <vt:lpstr>Kolmas isik isikuandndmete töötlemisel</vt:lpstr>
      <vt:lpstr>Kaasvastutavad töötlejad</vt:lpstr>
      <vt:lpstr>Isikuandmete töötlemise kuus aluspõhimõtet, I</vt:lpstr>
      <vt:lpstr>Isikuandmete töötlemise kuus aluspõhimõtet, II</vt:lpstr>
      <vt:lpstr>Isikuandmete töötlemise kuus aluspõhimõtet, III</vt:lpstr>
      <vt:lpstr>Isikuandmete töötlemise kuus aluspõhimõtet, IV</vt:lpstr>
      <vt:lpstr>Läbipaistvus</vt:lpstr>
      <vt:lpstr>Millal on isikuandmete töötlemine seaduslik?, I</vt:lpstr>
      <vt:lpstr>Millal on isikuandmete töötlemine seaduslik?, II</vt:lpstr>
      <vt:lpstr>Millal on isikuandmete töötlemine seaduslik?, III</vt:lpstr>
      <vt:lpstr>Andmesubjekti nõusolek, I</vt:lpstr>
      <vt:lpstr>Andmesubjekti nõusolek, II</vt:lpstr>
      <vt:lpstr>Isikuandmete eriliigid</vt:lpstr>
      <vt:lpstr>Kuidas võib töödelda eriliikide alla lahterdatavaid isikuandmeid?</vt:lpstr>
      <vt:lpstr>Isikuandmete eriliikide kümme lubatavat töötlemisjuhtumit, I</vt:lpstr>
      <vt:lpstr>Isikuandmete eriliikide kümme lubatavat töötlemisjuhtumit, II</vt:lpstr>
      <vt:lpstr>Isikuandmete eriliikide kümme lubatavat töötlemisjuhtumit, III</vt:lpstr>
      <vt:lpstr>Isikuandmete eriliikide kümme lubatavat töötlemisjuhtumit, IV</vt:lpstr>
      <vt:lpstr>Isikuandmete eriliikide kümme lubatavat töötlemisjuhtumit, V</vt:lpstr>
      <vt:lpstr>Töötleja kohustus teatada isikuandmete parandamisest, kustutamisest või isikuandmete töötlemise piiramisest</vt:lpstr>
      <vt:lpstr>Andmesubjekti õigus “olla unustatud” ja selle tähendus andmetöötleja jaoks, I</vt:lpstr>
      <vt:lpstr>Andmesubjekti õigus “olla unustatud” ja selle tähendus andmetöötleja jaoks, II</vt:lpstr>
      <vt:lpstr>Millal ei rakendu õigus “olla unustatud”, I</vt:lpstr>
      <vt:lpstr>Millal ei rakendu õigus “olla unustatud”, II</vt:lpstr>
      <vt:lpstr>Kaheksa kohustuslikku nõuet isikuandmete volitatud töötlejale, I</vt:lpstr>
      <vt:lpstr>Kaheksa kohustuslikku nõuet isikuandmete volitatud töötlejale, II</vt:lpstr>
      <vt:lpstr>Kaheksa kohustuslikku nõuet isikuandmete volitatud töötlejale, III</vt:lpstr>
      <vt:lpstr>Isikuandmete töötlemise registreerimine, I</vt:lpstr>
      <vt:lpstr>Isikuandmete töötlemise registreerimine, II</vt:lpstr>
      <vt:lpstr>Isikuandmete töötlemise registreerimine, III</vt:lpstr>
      <vt:lpstr>Kes peavad määrama andmekaitsespetsialisti (andmekaitseametniku)?</vt:lpstr>
      <vt:lpstr>Eesti Andmekaitse Inspektsiooni seisukoht, mis on süstemaatiline  ja korrapärane jälgimine</vt:lpstr>
      <vt:lpstr>Kes võib olla andmekaitsespetsialist?</vt:lpstr>
      <vt:lpstr>Andmekaitsespetsialisti ülesanded, I</vt:lpstr>
      <vt:lpstr>Andmekaitsespetsialisti ülesanded, II</vt:lpstr>
      <vt:lpstr>Täiendavad nõuded andmekaitsespetsialistile, I</vt:lpstr>
      <vt:lpstr>Täiendavad nõuded andmekaitsespetsialistile, II</vt:lpstr>
      <vt:lpstr>Isikuandmete töötlemise (tehniline) turvalisus</vt:lpstr>
      <vt:lpstr>Andmekaitse järelevalveasutuse teavitamise kohustus isikuandmete töötlemise rikkumisest, I</vt:lpstr>
      <vt:lpstr>Andmekaitse järelevalveasutuse teavitamise kohustus isikuandmete töötlemise rikkumisest, II</vt:lpstr>
      <vt:lpstr>Andmekaitse järelevalveasutuse teavitamise kohustus isikuandmete töötlemise rikkumisest, III</vt:lpstr>
      <vt:lpstr>Andmesubjekti teavitamise kohustus isikuandmete töötlemise rikkumisest</vt:lpstr>
      <vt:lpstr>Andmekaitsealane mõjuhinnang, I</vt:lpstr>
      <vt:lpstr>Andmekaitsealane mõjuhinnang, II</vt:lpstr>
      <vt:lpstr>Andmekaitsealane mõjuhinnang, III</vt:lpstr>
      <vt:lpstr>Andmekaitsealane mõjuhinnang, IV</vt:lpstr>
      <vt:lpstr>Tüüpvaldkondade toimimisjuhendid</vt:lpstr>
      <vt:lpstr>Isikuandmete piiriülene liikumine - üldreegel</vt:lpstr>
      <vt:lpstr>Määruse rakendamise seitse sõlmpunkti asutuse vaates</vt:lpstr>
      <vt:lpstr>Isikuandmete kaitse alane serifitseerimine</vt:lpstr>
      <vt:lpstr>Isikuandmed vs ISKE: konfidentsiaalsus</vt:lpstr>
      <vt:lpstr>Isikuandmed vs ISKE : terviklus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Andmeturve ja krüptoloogia, loeng 1</dc:title>
  <dc:creator>Valdo</dc:creator>
  <cp:lastModifiedBy>Valdo</cp:lastModifiedBy>
  <cp:revision>67</cp:revision>
  <dcterms:created xsi:type="dcterms:W3CDTF">2016-08-30T18:22:58Z</dcterms:created>
  <dcterms:modified xsi:type="dcterms:W3CDTF">2018-05-10T09:07:12Z</dcterms:modified>
</cp:coreProperties>
</file>