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9"/>
  </p:notesMasterIdLst>
  <p:sldIdLst>
    <p:sldId id="258" r:id="rId2"/>
    <p:sldId id="521" r:id="rId3"/>
    <p:sldId id="523" r:id="rId4"/>
    <p:sldId id="431" r:id="rId5"/>
    <p:sldId id="434" r:id="rId6"/>
    <p:sldId id="435" r:id="rId7"/>
    <p:sldId id="444" r:id="rId8"/>
    <p:sldId id="445" r:id="rId9"/>
    <p:sldId id="446" r:id="rId10"/>
    <p:sldId id="447" r:id="rId11"/>
    <p:sldId id="448" r:id="rId12"/>
    <p:sldId id="449" r:id="rId13"/>
    <p:sldId id="450" r:id="rId14"/>
    <p:sldId id="451" r:id="rId15"/>
    <p:sldId id="454" r:id="rId16"/>
    <p:sldId id="455" r:id="rId17"/>
    <p:sldId id="463" r:id="rId18"/>
    <p:sldId id="464" r:id="rId19"/>
    <p:sldId id="473" r:id="rId20"/>
    <p:sldId id="557" r:id="rId21"/>
    <p:sldId id="555" r:id="rId22"/>
    <p:sldId id="554" r:id="rId23"/>
    <p:sldId id="556" r:id="rId24"/>
    <p:sldId id="564" r:id="rId25"/>
    <p:sldId id="565" r:id="rId26"/>
    <p:sldId id="563" r:id="rId27"/>
    <p:sldId id="562" r:id="rId28"/>
    <p:sldId id="559" r:id="rId29"/>
    <p:sldId id="561" r:id="rId30"/>
    <p:sldId id="560" r:id="rId31"/>
    <p:sldId id="558" r:id="rId32"/>
    <p:sldId id="524" r:id="rId33"/>
    <p:sldId id="525" r:id="rId34"/>
    <p:sldId id="530" r:id="rId35"/>
    <p:sldId id="526" r:id="rId36"/>
    <p:sldId id="529" r:id="rId37"/>
    <p:sldId id="528" r:id="rId38"/>
    <p:sldId id="532" r:id="rId39"/>
    <p:sldId id="533" r:id="rId40"/>
    <p:sldId id="534" r:id="rId41"/>
    <p:sldId id="535" r:id="rId42"/>
    <p:sldId id="531" r:id="rId43"/>
    <p:sldId id="538" r:id="rId44"/>
    <p:sldId id="537" r:id="rId45"/>
    <p:sldId id="536" r:id="rId46"/>
    <p:sldId id="540" r:id="rId47"/>
    <p:sldId id="541" r:id="rId48"/>
    <p:sldId id="542" r:id="rId49"/>
    <p:sldId id="539" r:id="rId50"/>
    <p:sldId id="545" r:id="rId51"/>
    <p:sldId id="544" r:id="rId52"/>
    <p:sldId id="548" r:id="rId53"/>
    <p:sldId id="552" r:id="rId54"/>
    <p:sldId id="551" r:id="rId55"/>
    <p:sldId id="550" r:id="rId56"/>
    <p:sldId id="549" r:id="rId57"/>
    <p:sldId id="553" r:id="rId58"/>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9B386D-6AFA-4EEC-9DBA-580FFEFB8CBB}" type="datetimeFigureOut">
              <a:rPr lang="et-EE" smtClean="0"/>
              <a:pPr/>
              <a:t>15.05.2018</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9CCD8-E302-484D-B3E8-D35B2CBE1DEE}" type="slidenum">
              <a:rPr lang="et-EE" smtClean="0"/>
              <a:pPr/>
              <a:t>‹#›</a:t>
            </a:fld>
            <a:endParaRPr lang="et-E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3AB975E-5685-4EE0-8F74-B0BD4C17D036}" type="slidenum">
              <a:rPr lang="en-GB" sz="1200"/>
              <a:pPr algn="r"/>
              <a:t>2</a:t>
            </a:fld>
            <a:endParaRPr lang="en-GB"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11</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12</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13</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14</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15</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16</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17</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18</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19</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57DD9A0-6C2A-48A2-A44F-E8799966BE13}" type="slidenum">
              <a:rPr lang="en-GB" sz="1200"/>
              <a:pPr algn="r"/>
              <a:t>20</a:t>
            </a:fld>
            <a:endParaRPr lang="en-GB" sz="120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CF4D1DC-1F7F-4DA3-AEB8-A58EC45A389F}" type="slidenum">
              <a:rPr lang="en-GB" sz="1200"/>
              <a:pPr algn="r"/>
              <a:t>3</a:t>
            </a:fld>
            <a:endParaRPr lang="en-GB" sz="120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21</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22</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23</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57DD9A0-6C2A-48A2-A44F-E8799966BE13}" type="slidenum">
              <a:rPr lang="en-GB" sz="1200"/>
              <a:pPr algn="r"/>
              <a:t>24</a:t>
            </a:fld>
            <a:endParaRPr lang="en-GB" sz="120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57DD9A0-6C2A-48A2-A44F-E8799966BE13}" type="slidenum">
              <a:rPr lang="en-GB" sz="1200"/>
              <a:pPr algn="r"/>
              <a:t>25</a:t>
            </a:fld>
            <a:endParaRPr lang="en-GB" sz="120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26</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27</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28</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29</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30</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4</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31</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32</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33</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34</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35</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36</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37</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38</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39</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40</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5</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41</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42</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43</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44</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45</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46</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47</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48</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49</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50</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6</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51</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52</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53</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54</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55</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56</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57</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7</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8</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9</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2B4C1D-5C88-4144-976E-FA30883B40EF}" type="slidenum">
              <a:rPr lang="en-GB" smtClean="0"/>
              <a:pPr/>
              <a:t>10</a:t>
            </a:fld>
            <a:endParaRPr lang="en-GB" dirty="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t-E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1E2EFD07-1909-427F-B79F-3ACAA176049B}" type="datetimeFigureOut">
              <a:rPr lang="et-EE" smtClean="0"/>
              <a:pPr/>
              <a:t>15.05.2018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25F9402-9D77-42C8-B133-A6D3B9CB865A}" type="slidenum">
              <a:rPr lang="et-EE" smtClean="0"/>
              <a:pPr/>
              <a:t>‹#›</a:t>
            </a:fld>
            <a:endParaRPr lang="et-E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1E2EFD07-1909-427F-B79F-3ACAA176049B}" type="datetimeFigureOut">
              <a:rPr lang="et-EE" smtClean="0"/>
              <a:pPr/>
              <a:t>15.05.2018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25F9402-9D77-42C8-B133-A6D3B9CB865A}" type="slidenum">
              <a:rPr lang="et-EE" smtClean="0"/>
              <a:pPr/>
              <a:t>‹#›</a:t>
            </a:fld>
            <a:endParaRPr lang="et-E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1E2EFD07-1909-427F-B79F-3ACAA176049B}" type="datetimeFigureOut">
              <a:rPr lang="et-EE" smtClean="0"/>
              <a:pPr/>
              <a:t>15.05.2018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25F9402-9D77-42C8-B133-A6D3B9CB865A}" type="slidenum">
              <a:rPr lang="et-EE" smtClean="0"/>
              <a:pPr/>
              <a:t>‹#›</a:t>
            </a:fld>
            <a:endParaRPr lang="et-E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1E2EFD07-1909-427F-B79F-3ACAA176049B}" type="datetimeFigureOut">
              <a:rPr lang="et-EE" smtClean="0"/>
              <a:pPr/>
              <a:t>15.05.2018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25F9402-9D77-42C8-B133-A6D3B9CB865A}" type="slidenum">
              <a:rPr lang="et-EE" smtClean="0"/>
              <a:pPr/>
              <a:t>‹#›</a:t>
            </a:fld>
            <a:endParaRPr lang="et-E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EFD07-1909-427F-B79F-3ACAA176049B}" type="datetimeFigureOut">
              <a:rPr lang="et-EE" smtClean="0"/>
              <a:pPr/>
              <a:t>15.05.2018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25F9402-9D77-42C8-B133-A6D3B9CB865A}" type="slidenum">
              <a:rPr lang="et-EE" smtClean="0"/>
              <a:pPr/>
              <a:t>‹#›</a:t>
            </a:fld>
            <a:endParaRPr lang="et-E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1E2EFD07-1909-427F-B79F-3ACAA176049B}" type="datetimeFigureOut">
              <a:rPr lang="et-EE" smtClean="0"/>
              <a:pPr/>
              <a:t>15.05.2018</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25F9402-9D77-42C8-B133-A6D3B9CB865A}" type="slidenum">
              <a:rPr lang="et-EE" smtClean="0"/>
              <a:pPr/>
              <a:t>‹#›</a:t>
            </a:fld>
            <a:endParaRPr lang="et-E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1E2EFD07-1909-427F-B79F-3ACAA176049B}" type="datetimeFigureOut">
              <a:rPr lang="et-EE" smtClean="0"/>
              <a:pPr/>
              <a:t>15.05.2018</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025F9402-9D77-42C8-B133-A6D3B9CB865A}" type="slidenum">
              <a:rPr lang="et-EE" smtClean="0"/>
              <a:pPr/>
              <a:t>‹#›</a:t>
            </a:fld>
            <a:endParaRPr lang="et-E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1E2EFD07-1909-427F-B79F-3ACAA176049B}" type="datetimeFigureOut">
              <a:rPr lang="et-EE" smtClean="0"/>
              <a:pPr/>
              <a:t>15.05.2018</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025F9402-9D77-42C8-B133-A6D3B9CB865A}" type="slidenum">
              <a:rPr lang="et-EE" smtClean="0"/>
              <a:pPr/>
              <a:t>‹#›</a:t>
            </a:fld>
            <a:endParaRPr lang="et-E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EFD07-1909-427F-B79F-3ACAA176049B}" type="datetimeFigureOut">
              <a:rPr lang="et-EE" smtClean="0"/>
              <a:pPr/>
              <a:t>15.05.2018</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025F9402-9D77-42C8-B133-A6D3B9CB865A}" type="slidenum">
              <a:rPr lang="et-EE" smtClean="0"/>
              <a:pPr/>
              <a:t>‹#›</a:t>
            </a:fld>
            <a:endParaRPr lang="et-E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EFD07-1909-427F-B79F-3ACAA176049B}" type="datetimeFigureOut">
              <a:rPr lang="et-EE" smtClean="0"/>
              <a:pPr/>
              <a:t>15.05.2018</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25F9402-9D77-42C8-B133-A6D3B9CB865A}" type="slidenum">
              <a:rPr lang="et-EE" smtClean="0"/>
              <a:pPr/>
              <a:t>‹#›</a:t>
            </a:fld>
            <a:endParaRPr lang="et-E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EFD07-1909-427F-B79F-3ACAA176049B}" type="datetimeFigureOut">
              <a:rPr lang="et-EE" smtClean="0"/>
              <a:pPr/>
              <a:t>15.05.2018</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25F9402-9D77-42C8-B133-A6D3B9CB865A}" type="slidenum">
              <a:rPr lang="et-EE" smtClean="0"/>
              <a:pPr/>
              <a:t>‹#›</a:t>
            </a:fld>
            <a:endParaRPr lang="et-E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EFD07-1909-427F-B79F-3ACAA176049B}" type="datetimeFigureOut">
              <a:rPr lang="et-EE" smtClean="0"/>
              <a:pPr/>
              <a:t>15.05.2018</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F9402-9D77-42C8-B133-A6D3B9CB865A}" type="slidenum">
              <a:rPr lang="et-EE" smtClean="0"/>
              <a:pPr/>
              <a:t>‹#›</a:t>
            </a:fld>
            <a:endParaRPr lang="et-E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548680"/>
            <a:ext cx="7772400" cy="1470025"/>
          </a:xfrm>
        </p:spPr>
        <p:txBody>
          <a:bodyPr>
            <a:noAutofit/>
          </a:bodyPr>
          <a:lstStyle/>
          <a:p>
            <a:pPr algn="l"/>
            <a:r>
              <a:rPr lang="et-EE" b="1" dirty="0" smtClean="0">
                <a:solidFill>
                  <a:srgbClr val="C00000"/>
                </a:solidFill>
              </a:rPr>
              <a:t/>
            </a:r>
            <a:br>
              <a:rPr lang="et-EE" b="1" dirty="0" smtClean="0">
                <a:solidFill>
                  <a:srgbClr val="C00000"/>
                </a:solidFill>
              </a:rPr>
            </a:br>
            <a:r>
              <a:rPr lang="et-EE" b="1" dirty="0" smtClean="0">
                <a:solidFill>
                  <a:srgbClr val="C00000"/>
                </a:solidFill>
              </a:rPr>
              <a:t>Eesti avaliku sektori andmevahetuskeskkond X-tee</a:t>
            </a:r>
            <a:br>
              <a:rPr lang="et-EE" b="1" dirty="0" smtClean="0">
                <a:solidFill>
                  <a:srgbClr val="C00000"/>
                </a:solidFill>
              </a:rPr>
            </a:br>
            <a:r>
              <a:rPr lang="et-EE" b="1" dirty="0" smtClean="0">
                <a:solidFill>
                  <a:srgbClr val="C00000"/>
                </a:solidFill>
              </a:rPr>
              <a:t>Turvaraamistik NIST CSF</a:t>
            </a:r>
            <a:endParaRPr lang="et-EE" b="1" dirty="0">
              <a:solidFill>
                <a:srgbClr val="C00000"/>
              </a:solidFill>
            </a:endParaRPr>
          </a:p>
        </p:txBody>
      </p:sp>
      <p:sp>
        <p:nvSpPr>
          <p:cNvPr id="3" name="Subtitle 2"/>
          <p:cNvSpPr>
            <a:spLocks noGrp="1"/>
          </p:cNvSpPr>
          <p:nvPr>
            <p:ph type="subTitle" idx="1"/>
          </p:nvPr>
        </p:nvSpPr>
        <p:spPr>
          <a:xfrm>
            <a:off x="611560" y="2276872"/>
            <a:ext cx="7560840" cy="4248472"/>
          </a:xfrm>
        </p:spPr>
        <p:txBody>
          <a:bodyPr>
            <a:normAutofit lnSpcReduction="10000"/>
          </a:bodyPr>
          <a:lstStyle/>
          <a:p>
            <a:pPr algn="l"/>
            <a:endParaRPr lang="et-EE" dirty="0" smtClean="0">
              <a:solidFill>
                <a:schemeClr val="tx1"/>
              </a:solidFill>
            </a:endParaRPr>
          </a:p>
          <a:p>
            <a:pPr algn="l"/>
            <a:endParaRPr lang="et-EE" dirty="0">
              <a:solidFill>
                <a:schemeClr val="tx1"/>
              </a:solidFill>
            </a:endParaRPr>
          </a:p>
          <a:p>
            <a:pPr algn="l"/>
            <a:r>
              <a:rPr lang="et-EE" sz="2600" i="1" dirty="0" smtClean="0">
                <a:solidFill>
                  <a:schemeClr val="tx1"/>
                </a:solidFill>
              </a:rPr>
              <a:t>ICM0018</a:t>
            </a:r>
          </a:p>
          <a:p>
            <a:pPr algn="l"/>
            <a:endParaRPr lang="et-EE" sz="2600" i="1" dirty="0" smtClean="0">
              <a:solidFill>
                <a:schemeClr val="tx1"/>
              </a:solidFill>
            </a:endParaRPr>
          </a:p>
          <a:p>
            <a:pPr algn="l"/>
            <a:r>
              <a:rPr lang="et-EE" sz="2600" b="1" i="1" dirty="0" smtClean="0">
                <a:solidFill>
                  <a:srgbClr val="0070C0"/>
                </a:solidFill>
              </a:rPr>
              <a:t>Küberturbe arhitektuur, loeng </a:t>
            </a:r>
            <a:r>
              <a:rPr lang="et-EE" sz="2600" b="1" i="1" dirty="0" smtClean="0">
                <a:solidFill>
                  <a:srgbClr val="0070C0"/>
                </a:solidFill>
              </a:rPr>
              <a:t>15</a:t>
            </a:r>
            <a:endParaRPr lang="et-EE" sz="2600" b="1" i="1" dirty="0">
              <a:solidFill>
                <a:srgbClr val="0070C0"/>
              </a:solidFill>
            </a:endParaRPr>
          </a:p>
          <a:p>
            <a:pPr algn="l"/>
            <a:endParaRPr lang="et-EE" sz="2600" i="1" dirty="0" smtClean="0">
              <a:solidFill>
                <a:schemeClr val="tx1"/>
              </a:solidFill>
            </a:endParaRPr>
          </a:p>
          <a:p>
            <a:pPr algn="l"/>
            <a:r>
              <a:rPr lang="et-EE" sz="2600" i="1" dirty="0" smtClean="0">
                <a:solidFill>
                  <a:schemeClr val="tx1"/>
                </a:solidFill>
              </a:rPr>
              <a:t>Valdo Praust</a:t>
            </a:r>
          </a:p>
          <a:p>
            <a:pPr algn="l"/>
            <a:endParaRPr lang="et-EE" sz="2600" i="1" dirty="0" smtClean="0">
              <a:solidFill>
                <a:schemeClr val="tx1"/>
              </a:solidFill>
            </a:endParaRPr>
          </a:p>
          <a:p>
            <a:pPr algn="l"/>
            <a:r>
              <a:rPr lang="et-EE" sz="2600" i="1" dirty="0" smtClean="0">
                <a:solidFill>
                  <a:schemeClr val="tx1"/>
                </a:solidFill>
              </a:rPr>
              <a:t>17. </a:t>
            </a:r>
            <a:r>
              <a:rPr lang="et-EE" sz="2600" i="1" dirty="0" smtClean="0">
                <a:solidFill>
                  <a:schemeClr val="tx1"/>
                </a:solidFill>
              </a:rPr>
              <a:t>mai 2018</a:t>
            </a:r>
            <a:endParaRPr lang="et-EE" sz="2600" i="1"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640960" cy="980728"/>
          </a:xfrm>
        </p:spPr>
        <p:txBody>
          <a:bodyPr>
            <a:normAutofit fontScale="90000"/>
          </a:bodyPr>
          <a:lstStyle/>
          <a:p>
            <a:pPr algn="l" eaLnBrk="1" hangingPunct="1">
              <a:defRPr/>
            </a:pPr>
            <a:r>
              <a:rPr lang="et-EE" sz="3600" b="1" dirty="0" smtClean="0">
                <a:solidFill>
                  <a:srgbClr val="C00000"/>
                </a:solidFill>
              </a:rPr>
              <a:t>Isikuandmete töötlemise kuus aluspõhimõtet, IV</a:t>
            </a:r>
            <a:endParaRPr lang="en-US" sz="3600" b="1" dirty="0" smtClean="0">
              <a:solidFill>
                <a:srgbClr val="C00000"/>
              </a:solidFill>
            </a:endParaRPr>
          </a:p>
        </p:txBody>
      </p:sp>
      <p:sp>
        <p:nvSpPr>
          <p:cNvPr id="4099" name="Text Box 3"/>
          <p:cNvSpPr txBox="1">
            <a:spLocks noChangeArrowheads="1"/>
          </p:cNvSpPr>
          <p:nvPr/>
        </p:nvSpPr>
        <p:spPr bwMode="auto">
          <a:xfrm>
            <a:off x="467544" y="1412776"/>
            <a:ext cx="7776864" cy="4758226"/>
          </a:xfrm>
          <a:prstGeom prst="rect">
            <a:avLst/>
          </a:prstGeom>
          <a:noFill/>
          <a:ln w="9525">
            <a:noFill/>
            <a:miter lim="800000"/>
            <a:headEnd/>
            <a:tailEnd/>
          </a:ln>
        </p:spPr>
        <p:txBody>
          <a:bodyPr wrap="square">
            <a:spAutoFit/>
          </a:bodyPr>
          <a:lstStyle/>
          <a:p>
            <a:pPr marL="514350" indent="-514350">
              <a:spcBef>
                <a:spcPct val="20000"/>
              </a:spcBef>
              <a:buClr>
                <a:schemeClr val="tx1"/>
              </a:buClr>
              <a:buFont typeface="+mj-lt"/>
              <a:buAutoNum type="arabicPeriod" startAt="6"/>
            </a:pPr>
            <a:r>
              <a:rPr lang="et-EE" sz="2800" b="1" dirty="0" smtClean="0">
                <a:solidFill>
                  <a:srgbClr val="0070C0"/>
                </a:solidFill>
                <a:latin typeface="Arial" charset="0"/>
              </a:rPr>
              <a:t>Turvalisus </a:t>
            </a:r>
            <a:r>
              <a:rPr lang="et-EE" sz="2800" dirty="0" smtClean="0">
                <a:latin typeface="Arial" charset="0"/>
              </a:rPr>
              <a:t>(ka usaldusväärsus ja konfidentsiaalsus). Isikuandmeid töödeldakse viisil, mis tagab nende asjakohase turvalisuse, sealhulgas kaitseb loata või ebaseadusliku töötlemise eest ning juhusliku kaotamise, hävitamise või kahjustumise eest, kasutades asjakohaseid tehnilisi või korralduslikke</a:t>
            </a:r>
          </a:p>
          <a:p>
            <a:pPr marL="457200" indent="-457200">
              <a:spcBef>
                <a:spcPct val="20000"/>
              </a:spcBef>
              <a:buClr>
                <a:schemeClr val="tx1"/>
              </a:buClr>
              <a:buFont typeface="Wingdings" pitchFamily="2" charset="2"/>
              <a:buAutoNum type="arabicPeriod"/>
            </a:pPr>
            <a:endParaRPr lang="et-EE" sz="1000" b="1" dirty="0">
              <a:latin typeface="Arial" charset="0"/>
            </a:endParaRPr>
          </a:p>
          <a:p>
            <a:pPr marL="457200" indent="-457200">
              <a:spcBef>
                <a:spcPct val="20000"/>
              </a:spcBef>
              <a:buClr>
                <a:schemeClr val="tx1"/>
              </a:buClr>
              <a:buFont typeface="Wingdings" pitchFamily="2" charset="2"/>
              <a:buAutoNum type="arabicPeriod"/>
            </a:pPr>
            <a:endParaRPr lang="et-EE" sz="2800" b="1" dirty="0">
              <a:solidFill>
                <a:schemeClr val="folHlink"/>
              </a:solidFill>
              <a:latin typeface="Arial" charset="0"/>
            </a:endParaRPr>
          </a:p>
          <a:p>
            <a:pPr marL="457200" indent="-457200">
              <a:spcBef>
                <a:spcPct val="20000"/>
              </a:spcBef>
              <a:buClr>
                <a:schemeClr val="accent2"/>
              </a:buClr>
              <a:buSzPct val="80000"/>
              <a:buFont typeface="Wingdings" pitchFamily="2" charset="2"/>
              <a:buChar char="l"/>
            </a:pPr>
            <a:endParaRPr lang="et-EE" sz="2800" b="1" dirty="0">
              <a:latin typeface="Arial"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251520" y="-387424"/>
            <a:ext cx="8210872" cy="1371600"/>
          </a:xfrm>
        </p:spPr>
        <p:txBody>
          <a:bodyPr>
            <a:normAutofit/>
          </a:bodyPr>
          <a:lstStyle/>
          <a:p>
            <a:pPr algn="l" eaLnBrk="1" hangingPunct="1">
              <a:defRPr/>
            </a:pPr>
            <a:r>
              <a:rPr lang="et-EE" sz="3600" b="1" dirty="0" smtClean="0">
                <a:solidFill>
                  <a:srgbClr val="C00000"/>
                </a:solidFill>
              </a:rPr>
              <a:t>Läbipaistvus</a:t>
            </a:r>
            <a:endParaRPr lang="en-US" sz="3600" b="1" dirty="0" smtClean="0">
              <a:solidFill>
                <a:srgbClr val="C00000"/>
              </a:solidFill>
            </a:endParaRPr>
          </a:p>
        </p:txBody>
      </p:sp>
      <p:sp>
        <p:nvSpPr>
          <p:cNvPr id="4099" name="Text Box 3"/>
          <p:cNvSpPr txBox="1">
            <a:spLocks noChangeArrowheads="1"/>
          </p:cNvSpPr>
          <p:nvPr/>
        </p:nvSpPr>
        <p:spPr bwMode="auto">
          <a:xfrm>
            <a:off x="251520" y="2636912"/>
            <a:ext cx="8892480" cy="4887492"/>
          </a:xfrm>
          <a:prstGeom prst="rect">
            <a:avLst/>
          </a:prstGeom>
          <a:noFill/>
          <a:ln w="9525">
            <a:noFill/>
            <a:miter lim="800000"/>
            <a:headEnd/>
            <a:tailEnd/>
          </a:ln>
        </p:spPr>
        <p:txBody>
          <a:bodyPr wrap="square">
            <a:spAutoFit/>
          </a:bodyPr>
          <a:lstStyle/>
          <a:p>
            <a:pPr marL="457200" indent="-457200">
              <a:spcBef>
                <a:spcPct val="20000"/>
              </a:spcBef>
              <a:buClr>
                <a:schemeClr val="tx1"/>
              </a:buClr>
              <a:buFont typeface="Arial" pitchFamily="34" charset="0"/>
              <a:buChar char="•"/>
            </a:pPr>
            <a:r>
              <a:rPr lang="et-EE" sz="2600" dirty="0" smtClean="0">
                <a:latin typeface="Arial" charset="0"/>
              </a:rPr>
              <a:t>Vajaduse korral soovitatakse täiendavalt kasutada visualiseerimist </a:t>
            </a:r>
          </a:p>
          <a:p>
            <a:pPr marL="457200" indent="-457200">
              <a:spcBef>
                <a:spcPct val="20000"/>
              </a:spcBef>
              <a:buClr>
                <a:schemeClr val="tx1"/>
              </a:buClr>
              <a:buFont typeface="Arial" pitchFamily="34" charset="0"/>
              <a:buChar char="•"/>
            </a:pPr>
            <a:r>
              <a:rPr lang="et-EE" sz="2600" dirty="0" smtClean="0">
                <a:latin typeface="Arial" charset="0"/>
              </a:rPr>
              <a:t>Väga vajalik on läbipaistvus olukordades, kus kasutatava tehnoloogia keerukuse tõttu on andmesubjektil raske teada saada ja mõista, kas kogutakse tema isikuandmeid, kes neid kogub ja millisel eesmärgil</a:t>
            </a:r>
          </a:p>
          <a:p>
            <a:pPr marL="457200" indent="-457200">
              <a:spcBef>
                <a:spcPct val="20000"/>
              </a:spcBef>
              <a:buClr>
                <a:schemeClr val="tx1"/>
              </a:buClr>
              <a:buFont typeface="Arial" pitchFamily="34" charset="0"/>
              <a:buChar char="•"/>
            </a:pPr>
            <a:r>
              <a:rPr lang="et-EE" sz="2600" b="1" dirty="0" smtClean="0">
                <a:solidFill>
                  <a:srgbClr val="0070C0"/>
                </a:solidFill>
                <a:latin typeface="Arial" charset="0"/>
              </a:rPr>
              <a:t>Laste isikuandmete töötlemisel kogu teave olema ja suhtlemine toimuma selges ja lihtsas keeles</a:t>
            </a:r>
            <a:endParaRPr lang="et-EE" sz="2600" b="1" dirty="0">
              <a:solidFill>
                <a:srgbClr val="0070C0"/>
              </a:solidFill>
              <a:latin typeface="Arial" charset="0"/>
            </a:endParaRPr>
          </a:p>
          <a:p>
            <a:pPr marL="457200" indent="-457200">
              <a:spcBef>
                <a:spcPct val="20000"/>
              </a:spcBef>
              <a:buClr>
                <a:schemeClr val="tx1"/>
              </a:buClr>
              <a:buFont typeface="Wingdings" pitchFamily="2" charset="2"/>
              <a:buAutoNum type="arabicPeriod"/>
            </a:pPr>
            <a:endParaRPr lang="et-EE" sz="2800" b="1" dirty="0">
              <a:solidFill>
                <a:schemeClr val="folHlink"/>
              </a:solidFill>
              <a:latin typeface="Arial" charset="0"/>
            </a:endParaRPr>
          </a:p>
          <a:p>
            <a:pPr marL="457200" indent="-457200">
              <a:spcBef>
                <a:spcPct val="20000"/>
              </a:spcBef>
              <a:buClr>
                <a:schemeClr val="accent2"/>
              </a:buClr>
              <a:buSzPct val="80000"/>
              <a:buFont typeface="Wingdings" pitchFamily="2" charset="2"/>
              <a:buChar char="l"/>
            </a:pPr>
            <a:endParaRPr lang="et-EE" sz="2800" b="1" dirty="0">
              <a:latin typeface="Arial" charset="0"/>
            </a:endParaRPr>
          </a:p>
        </p:txBody>
      </p:sp>
      <p:sp>
        <p:nvSpPr>
          <p:cNvPr id="4" name="Rectangle 3"/>
          <p:cNvSpPr/>
          <p:nvPr/>
        </p:nvSpPr>
        <p:spPr>
          <a:xfrm>
            <a:off x="323528" y="692696"/>
            <a:ext cx="8496944" cy="1692771"/>
          </a:xfrm>
          <a:prstGeom prst="rect">
            <a:avLst/>
          </a:prstGeom>
          <a:ln>
            <a:solidFill>
              <a:schemeClr val="tx1"/>
            </a:solidFill>
          </a:ln>
        </p:spPr>
        <p:txBody>
          <a:bodyPr wrap="square">
            <a:spAutoFit/>
          </a:bodyPr>
          <a:lstStyle/>
          <a:p>
            <a:pPr>
              <a:spcBef>
                <a:spcPts val="600"/>
              </a:spcBef>
              <a:buClr>
                <a:schemeClr val="tx1"/>
              </a:buClr>
            </a:pPr>
            <a:r>
              <a:rPr lang="et-EE" sz="2600" b="1" dirty="0" smtClean="0">
                <a:solidFill>
                  <a:srgbClr val="0070C0"/>
                </a:solidFill>
                <a:latin typeface="Arial" charset="0"/>
              </a:rPr>
              <a:t>Läbipaistvus </a:t>
            </a:r>
            <a:r>
              <a:rPr lang="et-EE" sz="2600" dirty="0" smtClean="0">
                <a:latin typeface="Arial" charset="0"/>
              </a:rPr>
              <a:t>(isikuandmete kaitse üldmääruse kontekstis)</a:t>
            </a:r>
            <a:r>
              <a:rPr lang="et-EE" sz="2600" b="1" dirty="0" smtClean="0">
                <a:solidFill>
                  <a:srgbClr val="0070C0"/>
                </a:solidFill>
                <a:latin typeface="Arial" charset="0"/>
              </a:rPr>
              <a:t> tähendab, et isikuandmete töötlemisega seotud teave ja sõnumid on lihtsalt kättesaadavad, arusaadavad ning selgelt ja lihtsalt sõnastatud</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371600"/>
          </a:xfrm>
        </p:spPr>
        <p:txBody>
          <a:bodyPr>
            <a:normAutofit/>
          </a:bodyPr>
          <a:lstStyle/>
          <a:p>
            <a:pPr algn="l" eaLnBrk="1" hangingPunct="1">
              <a:defRPr/>
            </a:pPr>
            <a:r>
              <a:rPr lang="et-EE" sz="3600" b="1" dirty="0" smtClean="0">
                <a:solidFill>
                  <a:srgbClr val="C00000"/>
                </a:solidFill>
              </a:rPr>
              <a:t>Millal on isikuandmete töötlemine seaduslik?, I</a:t>
            </a:r>
            <a:endParaRPr lang="en-US" sz="3600" b="1" dirty="0" smtClean="0">
              <a:solidFill>
                <a:srgbClr val="C00000"/>
              </a:solidFill>
            </a:endParaRPr>
          </a:p>
        </p:txBody>
      </p:sp>
      <p:sp>
        <p:nvSpPr>
          <p:cNvPr id="4099" name="Text Box 3"/>
          <p:cNvSpPr txBox="1">
            <a:spLocks noChangeArrowheads="1"/>
          </p:cNvSpPr>
          <p:nvPr/>
        </p:nvSpPr>
        <p:spPr bwMode="auto">
          <a:xfrm>
            <a:off x="539552" y="1447800"/>
            <a:ext cx="8604448" cy="4862870"/>
          </a:xfrm>
          <a:prstGeom prst="rect">
            <a:avLst/>
          </a:prstGeom>
          <a:noFill/>
          <a:ln w="9525">
            <a:noFill/>
            <a:miter lim="800000"/>
            <a:headEnd/>
            <a:tailEnd/>
          </a:ln>
        </p:spPr>
        <p:txBody>
          <a:bodyPr wrap="square">
            <a:spAutoFit/>
          </a:bodyPr>
          <a:lstStyle/>
          <a:p>
            <a:pPr marL="457200" indent="-457200">
              <a:spcBef>
                <a:spcPts val="1200"/>
              </a:spcBef>
              <a:buClr>
                <a:schemeClr val="tx1"/>
              </a:buClr>
            </a:pPr>
            <a:r>
              <a:rPr lang="et-EE" sz="2800" dirty="0" smtClean="0">
                <a:latin typeface="Arial" charset="0"/>
              </a:rPr>
              <a:t>Kuus seadusliku töötlemise põhilist varianti:</a:t>
            </a:r>
          </a:p>
          <a:p>
            <a:pPr marL="514350" indent="-514350">
              <a:spcBef>
                <a:spcPts val="1200"/>
              </a:spcBef>
              <a:buClr>
                <a:schemeClr val="tx1"/>
              </a:buClr>
              <a:buFont typeface="+mj-lt"/>
              <a:buAutoNum type="arabicPeriod"/>
            </a:pPr>
            <a:r>
              <a:rPr lang="et-EE" sz="2800" b="1" dirty="0" smtClean="0">
                <a:solidFill>
                  <a:srgbClr val="0070C0"/>
                </a:solidFill>
                <a:latin typeface="Arial" charset="0"/>
              </a:rPr>
              <a:t>Andmesubjekt (isik) on andnud nõusoleku </a:t>
            </a:r>
            <a:r>
              <a:rPr lang="et-EE" sz="2800" dirty="0" smtClean="0">
                <a:latin typeface="Arial" charset="0"/>
              </a:rPr>
              <a:t>töödelda oma isikuandmeid ühel või mitmel konkreetsel eesmärgil</a:t>
            </a:r>
          </a:p>
          <a:p>
            <a:pPr marL="514350" indent="-514350">
              <a:spcBef>
                <a:spcPts val="1200"/>
              </a:spcBef>
              <a:buClr>
                <a:schemeClr val="tx1"/>
              </a:buClr>
              <a:buFont typeface="+mj-lt"/>
              <a:buAutoNum type="arabicPeriod"/>
            </a:pPr>
            <a:r>
              <a:rPr lang="et-EE" sz="2800" dirty="0" smtClean="0">
                <a:latin typeface="Arial" charset="0"/>
              </a:rPr>
              <a:t>Isikuandmete töötlemine on vajalik andmesubjekti osalusel sõlmitud </a:t>
            </a:r>
            <a:r>
              <a:rPr lang="et-EE" sz="2800" b="1" dirty="0" smtClean="0">
                <a:solidFill>
                  <a:srgbClr val="0070C0"/>
                </a:solidFill>
                <a:latin typeface="Arial" charset="0"/>
              </a:rPr>
              <a:t>lepingu täitmiseks </a:t>
            </a:r>
            <a:r>
              <a:rPr lang="et-EE" sz="2800" dirty="0" smtClean="0">
                <a:latin typeface="Arial" charset="0"/>
              </a:rPr>
              <a:t>või </a:t>
            </a:r>
            <a:r>
              <a:rPr lang="et-EE" sz="2800" b="1" dirty="0" smtClean="0">
                <a:solidFill>
                  <a:srgbClr val="0070C0"/>
                </a:solidFill>
                <a:latin typeface="Arial" charset="0"/>
              </a:rPr>
              <a:t>lepingu sõlmimisele eelnevate meetmete võtmiseks </a:t>
            </a:r>
            <a:r>
              <a:rPr lang="et-EE" sz="2800" dirty="0" smtClean="0">
                <a:latin typeface="Arial" charset="0"/>
              </a:rPr>
              <a:t>vastavalt andmesubjekti taotlusele</a:t>
            </a:r>
          </a:p>
          <a:p>
            <a:pPr marL="514350" indent="-514350">
              <a:spcBef>
                <a:spcPts val="1200"/>
              </a:spcBef>
              <a:buClr>
                <a:schemeClr val="tx1"/>
              </a:buClr>
              <a:buFont typeface="+mj-lt"/>
              <a:buAutoNum type="arabicPeriod"/>
            </a:pPr>
            <a:r>
              <a:rPr lang="et-EE" sz="2800" dirty="0" smtClean="0">
                <a:latin typeface="Arial" charset="0"/>
              </a:rPr>
              <a:t>Isikuandmete töötlemine on vajalik </a:t>
            </a:r>
            <a:r>
              <a:rPr lang="et-EE" sz="2800" b="1" dirty="0" smtClean="0">
                <a:solidFill>
                  <a:srgbClr val="0070C0"/>
                </a:solidFill>
                <a:latin typeface="Arial" charset="0"/>
              </a:rPr>
              <a:t>vastutava töötleja juriidilise kohustuse täitmiseks</a:t>
            </a:r>
            <a:endParaRPr lang="et-EE" sz="2800" b="1" dirty="0">
              <a:latin typeface="Arial"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371600"/>
          </a:xfrm>
        </p:spPr>
        <p:txBody>
          <a:bodyPr>
            <a:normAutofit/>
          </a:bodyPr>
          <a:lstStyle/>
          <a:p>
            <a:pPr algn="l" eaLnBrk="1" hangingPunct="1">
              <a:defRPr/>
            </a:pPr>
            <a:r>
              <a:rPr lang="et-EE" sz="3600" b="1" dirty="0" smtClean="0">
                <a:solidFill>
                  <a:srgbClr val="C00000"/>
                </a:solidFill>
              </a:rPr>
              <a:t>Millal on isikuandmete töötlemine seaduslik?, II</a:t>
            </a:r>
            <a:endParaRPr lang="en-US" sz="3600" b="1" dirty="0" smtClean="0">
              <a:solidFill>
                <a:srgbClr val="C00000"/>
              </a:solidFill>
            </a:endParaRPr>
          </a:p>
        </p:txBody>
      </p:sp>
      <p:sp>
        <p:nvSpPr>
          <p:cNvPr id="4099" name="Text Box 3"/>
          <p:cNvSpPr txBox="1">
            <a:spLocks noChangeArrowheads="1"/>
          </p:cNvSpPr>
          <p:nvPr/>
        </p:nvSpPr>
        <p:spPr bwMode="auto">
          <a:xfrm>
            <a:off x="539552" y="1700808"/>
            <a:ext cx="7776864" cy="4364272"/>
          </a:xfrm>
          <a:prstGeom prst="rect">
            <a:avLst/>
          </a:prstGeom>
          <a:noFill/>
          <a:ln w="9525">
            <a:noFill/>
            <a:miter lim="800000"/>
            <a:headEnd/>
            <a:tailEnd/>
          </a:ln>
        </p:spPr>
        <p:txBody>
          <a:bodyPr wrap="square">
            <a:spAutoFit/>
          </a:bodyPr>
          <a:lstStyle/>
          <a:p>
            <a:pPr marL="457200" indent="-457200">
              <a:spcBef>
                <a:spcPts val="1200"/>
              </a:spcBef>
              <a:buClr>
                <a:schemeClr val="tx1"/>
              </a:buClr>
            </a:pPr>
            <a:r>
              <a:rPr lang="et-EE" sz="2800" dirty="0" smtClean="0">
                <a:latin typeface="Arial" charset="0"/>
              </a:rPr>
              <a:t>Kuus seadusliku töötlemise põhilist varianti:</a:t>
            </a:r>
          </a:p>
          <a:p>
            <a:pPr marL="514350" indent="-514350">
              <a:spcBef>
                <a:spcPts val="1200"/>
              </a:spcBef>
              <a:buClr>
                <a:schemeClr val="tx1"/>
              </a:buClr>
              <a:buFont typeface="+mj-lt"/>
              <a:buAutoNum type="arabicPeriod" startAt="4"/>
            </a:pPr>
            <a:r>
              <a:rPr lang="et-EE" sz="2800" dirty="0" smtClean="0">
                <a:latin typeface="Arial" charset="0"/>
              </a:rPr>
              <a:t>Isikuandmete töötlemine on vajalik </a:t>
            </a:r>
            <a:r>
              <a:rPr lang="et-EE" sz="2800" b="1" dirty="0" smtClean="0">
                <a:solidFill>
                  <a:srgbClr val="0070C0"/>
                </a:solidFill>
                <a:latin typeface="Arial" charset="0"/>
              </a:rPr>
              <a:t>andmesubjekti või mõne muu füüsilise isiku eluliste huvide kaitsmiseks</a:t>
            </a:r>
          </a:p>
          <a:p>
            <a:pPr marL="514350" indent="-514350">
              <a:spcBef>
                <a:spcPts val="1200"/>
              </a:spcBef>
              <a:buClr>
                <a:schemeClr val="tx1"/>
              </a:buClr>
              <a:buFont typeface="+mj-lt"/>
              <a:buAutoNum type="arabicPeriod" startAt="4"/>
            </a:pPr>
            <a:r>
              <a:rPr lang="et-EE" sz="2800" dirty="0" smtClean="0">
                <a:latin typeface="Arial" charset="0"/>
              </a:rPr>
              <a:t>Isikuandmete töötlemine on vajalik </a:t>
            </a:r>
            <a:r>
              <a:rPr lang="et-EE" sz="2800" b="1" dirty="0" smtClean="0">
                <a:solidFill>
                  <a:srgbClr val="0070C0"/>
                </a:solidFill>
                <a:latin typeface="Arial" charset="0"/>
              </a:rPr>
              <a:t>avalikes huvides oleva ülesande täitmiseks </a:t>
            </a:r>
            <a:r>
              <a:rPr lang="et-EE" sz="2800" dirty="0" smtClean="0">
                <a:latin typeface="Arial" charset="0"/>
              </a:rPr>
              <a:t>või </a:t>
            </a:r>
            <a:r>
              <a:rPr lang="et-EE" sz="2800" b="1" dirty="0" smtClean="0">
                <a:solidFill>
                  <a:srgbClr val="0070C0"/>
                </a:solidFill>
                <a:latin typeface="Arial" charset="0"/>
              </a:rPr>
              <a:t>vastutava töötleja avaliku võimu teostamiseks</a:t>
            </a:r>
          </a:p>
          <a:p>
            <a:pPr marL="457200" indent="-457200">
              <a:spcBef>
                <a:spcPct val="20000"/>
              </a:spcBef>
              <a:buClr>
                <a:schemeClr val="accent2"/>
              </a:buClr>
              <a:buSzPct val="80000"/>
              <a:buFont typeface="Wingdings" pitchFamily="2" charset="2"/>
              <a:buChar char="l"/>
            </a:pPr>
            <a:endParaRPr lang="et-EE" sz="2800" b="1" dirty="0">
              <a:latin typeface="Arial"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371600"/>
          </a:xfrm>
        </p:spPr>
        <p:txBody>
          <a:bodyPr>
            <a:normAutofit/>
          </a:bodyPr>
          <a:lstStyle/>
          <a:p>
            <a:pPr algn="l" eaLnBrk="1" hangingPunct="1">
              <a:defRPr/>
            </a:pPr>
            <a:r>
              <a:rPr lang="et-EE" sz="3600" b="1" dirty="0" smtClean="0">
                <a:solidFill>
                  <a:srgbClr val="C00000"/>
                </a:solidFill>
              </a:rPr>
              <a:t>Millal on isikuandmete töötlemine seaduslik?, III</a:t>
            </a:r>
            <a:endParaRPr lang="en-US" sz="3600" b="1" dirty="0" smtClean="0">
              <a:solidFill>
                <a:srgbClr val="C00000"/>
              </a:solidFill>
            </a:endParaRPr>
          </a:p>
        </p:txBody>
      </p:sp>
      <p:sp>
        <p:nvSpPr>
          <p:cNvPr id="4099" name="Text Box 3"/>
          <p:cNvSpPr txBox="1">
            <a:spLocks noChangeArrowheads="1"/>
          </p:cNvSpPr>
          <p:nvPr/>
        </p:nvSpPr>
        <p:spPr bwMode="auto">
          <a:xfrm>
            <a:off x="539552" y="1447800"/>
            <a:ext cx="8604448" cy="6444841"/>
          </a:xfrm>
          <a:prstGeom prst="rect">
            <a:avLst/>
          </a:prstGeom>
          <a:noFill/>
          <a:ln w="9525">
            <a:noFill/>
            <a:miter lim="800000"/>
            <a:headEnd/>
            <a:tailEnd/>
          </a:ln>
        </p:spPr>
        <p:txBody>
          <a:bodyPr wrap="square">
            <a:spAutoFit/>
          </a:bodyPr>
          <a:lstStyle/>
          <a:p>
            <a:pPr marL="457200" indent="-457200">
              <a:spcBef>
                <a:spcPts val="1200"/>
              </a:spcBef>
              <a:buClr>
                <a:schemeClr val="tx1"/>
              </a:buClr>
            </a:pPr>
            <a:r>
              <a:rPr lang="et-EE" sz="2800" dirty="0" smtClean="0">
                <a:latin typeface="Arial" charset="0"/>
              </a:rPr>
              <a:t>Kuus seadusliku töötlemise põhilist varianti:</a:t>
            </a:r>
          </a:p>
          <a:p>
            <a:pPr marL="514350" indent="-514350">
              <a:spcBef>
                <a:spcPts val="1200"/>
              </a:spcBef>
              <a:buClr>
                <a:schemeClr val="tx1"/>
              </a:buClr>
              <a:buFont typeface="+mj-lt"/>
              <a:buAutoNum type="arabicPeriod" startAt="6"/>
            </a:pPr>
            <a:r>
              <a:rPr lang="et-EE" sz="2800" dirty="0" smtClean="0">
                <a:latin typeface="Arial" charset="0"/>
              </a:rPr>
              <a:t>Isikuandmete töötlemine on vajalik </a:t>
            </a:r>
            <a:r>
              <a:rPr lang="et-EE" sz="2800" b="1" dirty="0" smtClean="0">
                <a:solidFill>
                  <a:srgbClr val="0070C0"/>
                </a:solidFill>
                <a:latin typeface="Arial" charset="0"/>
              </a:rPr>
              <a:t>vastutava töötleja või kolmanda isiku õigustatud huvi korral</a:t>
            </a:r>
            <a:endParaRPr lang="et-EE" sz="2800" dirty="0" smtClean="0">
              <a:latin typeface="Arial" charset="0"/>
            </a:endParaRPr>
          </a:p>
          <a:p>
            <a:pPr marL="514350" indent="17463">
              <a:spcBef>
                <a:spcPts val="1200"/>
              </a:spcBef>
              <a:buClr>
                <a:schemeClr val="tx1"/>
              </a:buClr>
            </a:pPr>
            <a:r>
              <a:rPr lang="et-EE" sz="2800" dirty="0" smtClean="0">
                <a:latin typeface="Arial" charset="0"/>
              </a:rPr>
              <a:t>See variant on välistatud juhtumitel, kui sellise huvi kaaluvad üles andmesubjekti huvid või põhiõigused ja -vabadused, mille nimel tuleb kaitsta isikuandmeid. Eriti tuleb eranditena vaatluse alla võtta sellised juhtumid, kui andmesubjekt on laps.</a:t>
            </a:r>
          </a:p>
          <a:p>
            <a:pPr marL="457200" indent="-457200">
              <a:spcBef>
                <a:spcPct val="20000"/>
              </a:spcBef>
              <a:buClr>
                <a:schemeClr val="tx1"/>
              </a:buClr>
            </a:pPr>
            <a:endParaRPr lang="et-EE" sz="2800" dirty="0">
              <a:latin typeface="Arial" charset="0"/>
            </a:endParaRPr>
          </a:p>
          <a:p>
            <a:pPr marL="457200" indent="-457200">
              <a:spcBef>
                <a:spcPct val="20000"/>
              </a:spcBef>
              <a:buClr>
                <a:schemeClr val="tx1"/>
              </a:buClr>
              <a:buFont typeface="Wingdings" pitchFamily="2" charset="2"/>
              <a:buAutoNum type="arabicPeriod"/>
            </a:pPr>
            <a:endParaRPr lang="et-EE" sz="1000" b="1" dirty="0">
              <a:latin typeface="Arial" charset="0"/>
            </a:endParaRPr>
          </a:p>
          <a:p>
            <a:pPr marL="457200" indent="-457200">
              <a:spcBef>
                <a:spcPct val="20000"/>
              </a:spcBef>
              <a:buClr>
                <a:schemeClr val="tx1"/>
              </a:buClr>
              <a:buFont typeface="Wingdings" pitchFamily="2" charset="2"/>
              <a:buAutoNum type="arabicPeriod"/>
            </a:pPr>
            <a:endParaRPr lang="et-EE" sz="2800" b="1" dirty="0">
              <a:solidFill>
                <a:schemeClr val="folHlink"/>
              </a:solidFill>
              <a:latin typeface="Arial" charset="0"/>
            </a:endParaRPr>
          </a:p>
          <a:p>
            <a:pPr marL="457200" indent="-457200">
              <a:spcBef>
                <a:spcPct val="20000"/>
              </a:spcBef>
              <a:buClr>
                <a:schemeClr val="accent2"/>
              </a:buClr>
              <a:buSzPct val="80000"/>
              <a:buFont typeface="Wingdings" pitchFamily="2" charset="2"/>
              <a:buChar char="l"/>
            </a:pPr>
            <a:endParaRPr lang="et-EE" sz="2800" b="1" dirty="0">
              <a:latin typeface="Arial"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980728"/>
          </a:xfrm>
        </p:spPr>
        <p:txBody>
          <a:bodyPr>
            <a:normAutofit/>
          </a:bodyPr>
          <a:lstStyle/>
          <a:p>
            <a:pPr algn="l" eaLnBrk="1" hangingPunct="1">
              <a:defRPr/>
            </a:pPr>
            <a:r>
              <a:rPr lang="et-EE" sz="3600" b="1" dirty="0" smtClean="0">
                <a:solidFill>
                  <a:srgbClr val="C00000"/>
                </a:solidFill>
              </a:rPr>
              <a:t>Isikuandmete eriliigid</a:t>
            </a:r>
            <a:endParaRPr lang="en-US" sz="3600" b="1" dirty="0" smtClean="0">
              <a:solidFill>
                <a:srgbClr val="C00000"/>
              </a:solidFill>
            </a:endParaRPr>
          </a:p>
        </p:txBody>
      </p:sp>
      <p:sp>
        <p:nvSpPr>
          <p:cNvPr id="4099" name="Text Box 3"/>
          <p:cNvSpPr txBox="1">
            <a:spLocks noChangeArrowheads="1"/>
          </p:cNvSpPr>
          <p:nvPr/>
        </p:nvSpPr>
        <p:spPr bwMode="auto">
          <a:xfrm>
            <a:off x="395536" y="980728"/>
            <a:ext cx="8748464" cy="7205049"/>
          </a:xfrm>
          <a:prstGeom prst="rect">
            <a:avLst/>
          </a:prstGeom>
          <a:noFill/>
          <a:ln w="9525">
            <a:noFill/>
            <a:miter lim="800000"/>
            <a:headEnd/>
            <a:tailEnd/>
          </a:ln>
        </p:spPr>
        <p:txBody>
          <a:bodyPr wrap="square">
            <a:spAutoFit/>
          </a:bodyPr>
          <a:lstStyle/>
          <a:p>
            <a:pPr>
              <a:spcBef>
                <a:spcPct val="20000"/>
              </a:spcBef>
              <a:buClr>
                <a:schemeClr val="tx1"/>
              </a:buClr>
            </a:pPr>
            <a:r>
              <a:rPr lang="et-EE" sz="2500" b="1" dirty="0" smtClean="0">
                <a:solidFill>
                  <a:srgbClr val="0070C0"/>
                </a:solidFill>
                <a:latin typeface="Arial" charset="0"/>
              </a:rPr>
              <a:t>Isikuandmete eriliikide </a:t>
            </a:r>
            <a:r>
              <a:rPr lang="et-EE" sz="2500" dirty="0" smtClean="0">
                <a:latin typeface="Arial" charset="0"/>
              </a:rPr>
              <a:t>mõiste hakkab asendama praegu kehtivaid delikaatsid isikuandmeid.</a:t>
            </a:r>
            <a:r>
              <a:rPr lang="et-EE" sz="2500" b="1" dirty="0" smtClean="0">
                <a:solidFill>
                  <a:srgbClr val="0070C0"/>
                </a:solidFill>
                <a:latin typeface="Arial" charset="0"/>
              </a:rPr>
              <a:t> </a:t>
            </a:r>
            <a:r>
              <a:rPr lang="et-EE" sz="2500" dirty="0" smtClean="0">
                <a:latin typeface="Arial" charset="0"/>
              </a:rPr>
              <a:t>Need on defineeritud väga lakooniliselt kaheksa liigina:</a:t>
            </a:r>
          </a:p>
          <a:p>
            <a:pPr marL="457200" indent="-457200">
              <a:spcBef>
                <a:spcPct val="20000"/>
              </a:spcBef>
              <a:buClr>
                <a:schemeClr val="tx1"/>
              </a:buClr>
              <a:buFont typeface="Arial" pitchFamily="34" charset="0"/>
              <a:buChar char="•"/>
            </a:pPr>
            <a:r>
              <a:rPr lang="et-EE" sz="2500" b="1" dirty="0" smtClean="0">
                <a:solidFill>
                  <a:srgbClr val="0070C0"/>
                </a:solidFill>
                <a:latin typeface="Arial" charset="0"/>
              </a:rPr>
              <a:t>rassiline või etniline päritolu </a:t>
            </a:r>
          </a:p>
          <a:p>
            <a:pPr marL="457200" indent="-457200">
              <a:spcBef>
                <a:spcPct val="20000"/>
              </a:spcBef>
              <a:buClr>
                <a:schemeClr val="tx1"/>
              </a:buClr>
              <a:buFont typeface="Arial" pitchFamily="34" charset="0"/>
              <a:buChar char="•"/>
            </a:pPr>
            <a:r>
              <a:rPr lang="et-EE" sz="2500" b="1" dirty="0" smtClean="0">
                <a:solidFill>
                  <a:srgbClr val="0070C0"/>
                </a:solidFill>
                <a:latin typeface="Arial" charset="0"/>
              </a:rPr>
              <a:t>poliitilised vaated</a:t>
            </a:r>
          </a:p>
          <a:p>
            <a:pPr marL="457200" indent="-457200">
              <a:spcBef>
                <a:spcPct val="20000"/>
              </a:spcBef>
              <a:buClr>
                <a:schemeClr val="tx1"/>
              </a:buClr>
              <a:buFont typeface="Arial" pitchFamily="34" charset="0"/>
              <a:buChar char="•"/>
            </a:pPr>
            <a:r>
              <a:rPr lang="et-EE" sz="2500" b="1" dirty="0" smtClean="0">
                <a:solidFill>
                  <a:srgbClr val="0070C0"/>
                </a:solidFill>
                <a:latin typeface="Arial" charset="0"/>
              </a:rPr>
              <a:t>usulised või filosoofilised veendumused </a:t>
            </a:r>
          </a:p>
          <a:p>
            <a:pPr marL="457200" indent="-457200">
              <a:spcBef>
                <a:spcPct val="20000"/>
              </a:spcBef>
              <a:buClr>
                <a:schemeClr val="tx1"/>
              </a:buClr>
              <a:buFont typeface="Arial" pitchFamily="34" charset="0"/>
              <a:buChar char="•"/>
            </a:pPr>
            <a:r>
              <a:rPr lang="et-EE" sz="2500" b="1" dirty="0" smtClean="0">
                <a:solidFill>
                  <a:srgbClr val="0070C0"/>
                </a:solidFill>
                <a:latin typeface="Arial" charset="0"/>
              </a:rPr>
              <a:t>ametiühingusse kuulumine </a:t>
            </a:r>
          </a:p>
          <a:p>
            <a:pPr marL="457200" indent="-457200">
              <a:spcBef>
                <a:spcPct val="20000"/>
              </a:spcBef>
              <a:buClr>
                <a:schemeClr val="tx1"/>
              </a:buClr>
              <a:buFont typeface="Arial" pitchFamily="34" charset="0"/>
              <a:buChar char="•"/>
            </a:pPr>
            <a:r>
              <a:rPr lang="et-EE" sz="2500" b="1" dirty="0" smtClean="0">
                <a:solidFill>
                  <a:srgbClr val="0070C0"/>
                </a:solidFill>
                <a:latin typeface="Arial" charset="0"/>
              </a:rPr>
              <a:t>geneetilised andmed</a:t>
            </a:r>
          </a:p>
          <a:p>
            <a:pPr marL="457200" indent="-457200">
              <a:spcBef>
                <a:spcPct val="20000"/>
              </a:spcBef>
              <a:buClr>
                <a:schemeClr val="tx1"/>
              </a:buClr>
              <a:buFont typeface="Arial" pitchFamily="34" charset="0"/>
              <a:buChar char="•"/>
            </a:pPr>
            <a:r>
              <a:rPr lang="et-EE" sz="2500" b="1" dirty="0" smtClean="0">
                <a:solidFill>
                  <a:srgbClr val="0070C0"/>
                </a:solidFill>
                <a:latin typeface="Arial" charset="0"/>
              </a:rPr>
              <a:t>füüsilise isiku kordumatuks tuvastamiseks kasutatavad biomeetrilised andmed </a:t>
            </a:r>
          </a:p>
          <a:p>
            <a:pPr marL="457200" indent="-457200">
              <a:spcBef>
                <a:spcPct val="20000"/>
              </a:spcBef>
              <a:buClr>
                <a:schemeClr val="tx1"/>
              </a:buClr>
              <a:buFont typeface="Arial" pitchFamily="34" charset="0"/>
              <a:buChar char="•"/>
            </a:pPr>
            <a:r>
              <a:rPr lang="et-EE" sz="2500" b="1" dirty="0" smtClean="0">
                <a:solidFill>
                  <a:srgbClr val="0070C0"/>
                </a:solidFill>
                <a:latin typeface="Arial" charset="0"/>
              </a:rPr>
              <a:t>terviseandmed </a:t>
            </a:r>
          </a:p>
          <a:p>
            <a:pPr marL="457200" indent="-457200">
              <a:spcBef>
                <a:spcPct val="20000"/>
              </a:spcBef>
              <a:buClr>
                <a:schemeClr val="tx1"/>
              </a:buClr>
              <a:buFont typeface="Arial" pitchFamily="34" charset="0"/>
              <a:buChar char="•"/>
            </a:pPr>
            <a:r>
              <a:rPr lang="et-EE" sz="2500" b="1" dirty="0" smtClean="0">
                <a:solidFill>
                  <a:srgbClr val="0070C0"/>
                </a:solidFill>
                <a:latin typeface="Arial" charset="0"/>
              </a:rPr>
              <a:t>andmed füüsilise isiku seksuaalelu ja seksuaalse sättumuse kohta</a:t>
            </a:r>
          </a:p>
          <a:p>
            <a:pPr marL="457200" indent="-457200">
              <a:spcBef>
                <a:spcPct val="20000"/>
              </a:spcBef>
              <a:buClr>
                <a:schemeClr val="tx1"/>
              </a:buClr>
              <a:buFont typeface="Wingdings" pitchFamily="2" charset="2"/>
              <a:buAutoNum type="arabicPeriod"/>
            </a:pPr>
            <a:endParaRPr lang="et-EE" sz="2500" b="1" dirty="0">
              <a:latin typeface="Arial" charset="0"/>
            </a:endParaRPr>
          </a:p>
          <a:p>
            <a:pPr marL="457200" indent="-457200">
              <a:spcBef>
                <a:spcPct val="20000"/>
              </a:spcBef>
              <a:buClr>
                <a:schemeClr val="tx1"/>
              </a:buClr>
              <a:buFont typeface="Wingdings" pitchFamily="2" charset="2"/>
              <a:buAutoNum type="arabicPeriod"/>
            </a:pPr>
            <a:endParaRPr lang="et-EE" sz="2800" b="1" dirty="0">
              <a:solidFill>
                <a:schemeClr val="folHlink"/>
              </a:solidFill>
              <a:latin typeface="Arial" charset="0"/>
            </a:endParaRPr>
          </a:p>
          <a:p>
            <a:pPr marL="457200" indent="-457200">
              <a:spcBef>
                <a:spcPct val="20000"/>
              </a:spcBef>
              <a:buClr>
                <a:schemeClr val="accent2"/>
              </a:buClr>
              <a:buSzPct val="80000"/>
              <a:buFont typeface="Wingdings" pitchFamily="2" charset="2"/>
              <a:buChar char="l"/>
            </a:pPr>
            <a:endParaRPr lang="et-EE" sz="2800" b="1" dirty="0">
              <a:latin typeface="Arial"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371600"/>
          </a:xfrm>
        </p:spPr>
        <p:txBody>
          <a:bodyPr>
            <a:normAutofit/>
          </a:bodyPr>
          <a:lstStyle/>
          <a:p>
            <a:pPr algn="l" eaLnBrk="1" hangingPunct="1">
              <a:defRPr/>
            </a:pPr>
            <a:r>
              <a:rPr lang="et-EE" sz="3600" b="1" dirty="0" smtClean="0">
                <a:solidFill>
                  <a:srgbClr val="C00000"/>
                </a:solidFill>
              </a:rPr>
              <a:t>Kuidas võib töödelda eriliikide alla lahterdatavaid isikuandmeid?</a:t>
            </a:r>
            <a:endParaRPr lang="en-US" sz="3600" b="1" dirty="0" smtClean="0">
              <a:solidFill>
                <a:srgbClr val="C00000"/>
              </a:solidFill>
            </a:endParaRPr>
          </a:p>
        </p:txBody>
      </p:sp>
      <p:sp>
        <p:nvSpPr>
          <p:cNvPr id="4099" name="Text Box 3"/>
          <p:cNvSpPr txBox="1">
            <a:spLocks noChangeArrowheads="1"/>
          </p:cNvSpPr>
          <p:nvPr/>
        </p:nvSpPr>
        <p:spPr bwMode="auto">
          <a:xfrm>
            <a:off x="539552" y="3573016"/>
            <a:ext cx="7488832" cy="3865674"/>
          </a:xfrm>
          <a:prstGeom prst="rect">
            <a:avLst/>
          </a:prstGeom>
          <a:noFill/>
          <a:ln w="9525">
            <a:noFill/>
            <a:miter lim="800000"/>
            <a:headEnd/>
            <a:tailEnd/>
          </a:ln>
        </p:spPr>
        <p:txBody>
          <a:bodyPr wrap="square">
            <a:spAutoFit/>
          </a:bodyPr>
          <a:lstStyle/>
          <a:p>
            <a:pPr marL="457200" indent="-457200">
              <a:spcBef>
                <a:spcPts val="1200"/>
              </a:spcBef>
              <a:buClr>
                <a:schemeClr val="tx1"/>
              </a:buClr>
              <a:buFont typeface="Arial" pitchFamily="34" charset="0"/>
              <a:buChar char="•"/>
            </a:pPr>
            <a:r>
              <a:rPr lang="et-EE" sz="2800" dirty="0" smtClean="0">
                <a:latin typeface="Arial" charset="0"/>
              </a:rPr>
              <a:t>Nn “tavapäraste” isikuandmete kuus põhireeglit isikuandmete eriliikide korral ei kehti, siin kehtivad eraldiseisvad reeglid</a:t>
            </a:r>
          </a:p>
          <a:p>
            <a:pPr marL="457200" indent="-457200">
              <a:spcBef>
                <a:spcPts val="1200"/>
              </a:spcBef>
              <a:buClr>
                <a:schemeClr val="tx1"/>
              </a:buClr>
              <a:buFont typeface="Arial" pitchFamily="34" charset="0"/>
              <a:buChar char="•"/>
            </a:pPr>
            <a:r>
              <a:rPr lang="et-EE" sz="2800" dirty="0" smtClean="0">
                <a:latin typeface="Arial" charset="0"/>
              </a:rPr>
              <a:t>EU liikmesriigid võivad rakendada isikuandmete eriliikide korral täiendavaid piiranguid </a:t>
            </a:r>
            <a:endParaRPr lang="et-EE" sz="1000" b="1" dirty="0">
              <a:latin typeface="Arial" charset="0"/>
            </a:endParaRPr>
          </a:p>
          <a:p>
            <a:pPr marL="457200" indent="-457200">
              <a:spcBef>
                <a:spcPct val="20000"/>
              </a:spcBef>
              <a:buClr>
                <a:schemeClr val="tx1"/>
              </a:buClr>
              <a:buFont typeface="Wingdings" pitchFamily="2" charset="2"/>
              <a:buAutoNum type="arabicPeriod"/>
            </a:pPr>
            <a:endParaRPr lang="et-EE" sz="2800" b="1" dirty="0">
              <a:solidFill>
                <a:schemeClr val="folHlink"/>
              </a:solidFill>
              <a:latin typeface="Arial" charset="0"/>
            </a:endParaRPr>
          </a:p>
          <a:p>
            <a:pPr marL="457200" indent="-457200">
              <a:spcBef>
                <a:spcPct val="20000"/>
              </a:spcBef>
              <a:buClr>
                <a:schemeClr val="accent2"/>
              </a:buClr>
              <a:buSzPct val="80000"/>
              <a:buFont typeface="Wingdings" pitchFamily="2" charset="2"/>
              <a:buChar char="l"/>
            </a:pPr>
            <a:endParaRPr lang="et-EE" sz="2800" b="1" dirty="0">
              <a:latin typeface="Arial" charset="0"/>
            </a:endParaRPr>
          </a:p>
        </p:txBody>
      </p:sp>
      <p:sp>
        <p:nvSpPr>
          <p:cNvPr id="4" name="Rectangle 3"/>
          <p:cNvSpPr/>
          <p:nvPr/>
        </p:nvSpPr>
        <p:spPr>
          <a:xfrm>
            <a:off x="539552" y="1484784"/>
            <a:ext cx="7992888" cy="1815882"/>
          </a:xfrm>
          <a:prstGeom prst="rect">
            <a:avLst/>
          </a:prstGeom>
          <a:ln>
            <a:solidFill>
              <a:schemeClr val="tx1"/>
            </a:solidFill>
          </a:ln>
        </p:spPr>
        <p:txBody>
          <a:bodyPr wrap="square">
            <a:spAutoFit/>
          </a:bodyPr>
          <a:lstStyle/>
          <a:p>
            <a:pPr>
              <a:spcBef>
                <a:spcPts val="600"/>
              </a:spcBef>
              <a:buClr>
                <a:schemeClr val="tx1"/>
              </a:buClr>
            </a:pPr>
            <a:r>
              <a:rPr lang="et-EE" sz="2800" b="1" dirty="0" smtClean="0">
                <a:solidFill>
                  <a:srgbClr val="0070C0"/>
                </a:solidFill>
                <a:latin typeface="Arial" charset="0"/>
              </a:rPr>
              <a:t>Isikuandmete eriliikide töötlemine  on sätestatud ülejäänud isikuandmetest erineva reeglistuga. Lubatud on vaid kümme spetsiaalselt sätestatud töötlemisjuhtumit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371600"/>
          </a:xfrm>
        </p:spPr>
        <p:txBody>
          <a:bodyPr>
            <a:normAutofit/>
          </a:bodyPr>
          <a:lstStyle/>
          <a:p>
            <a:pPr algn="l" eaLnBrk="1" hangingPunct="1">
              <a:defRPr/>
            </a:pPr>
            <a:r>
              <a:rPr lang="et-EE" sz="3600" b="1" dirty="0" smtClean="0">
                <a:solidFill>
                  <a:srgbClr val="C00000"/>
                </a:solidFill>
              </a:rPr>
              <a:t>Andmesubjekti õigus “olla unustatud” ja selle tähendus andmetöötleja jaoks, I</a:t>
            </a:r>
            <a:endParaRPr lang="en-US" sz="3600" b="1" dirty="0" smtClean="0">
              <a:solidFill>
                <a:srgbClr val="C00000"/>
              </a:solidFill>
            </a:endParaRPr>
          </a:p>
        </p:txBody>
      </p:sp>
      <p:sp>
        <p:nvSpPr>
          <p:cNvPr id="4099" name="Text Box 3"/>
          <p:cNvSpPr txBox="1">
            <a:spLocks noChangeArrowheads="1"/>
          </p:cNvSpPr>
          <p:nvPr/>
        </p:nvSpPr>
        <p:spPr bwMode="auto">
          <a:xfrm>
            <a:off x="539552" y="1556792"/>
            <a:ext cx="8604448" cy="4708981"/>
          </a:xfrm>
          <a:prstGeom prst="rect">
            <a:avLst/>
          </a:prstGeom>
          <a:noFill/>
          <a:ln w="9525">
            <a:noFill/>
            <a:miter lim="800000"/>
            <a:headEnd/>
            <a:tailEnd/>
          </a:ln>
        </p:spPr>
        <p:txBody>
          <a:bodyPr wrap="square">
            <a:spAutoFit/>
          </a:bodyPr>
          <a:lstStyle/>
          <a:p>
            <a:pPr>
              <a:spcBef>
                <a:spcPts val="1200"/>
              </a:spcBef>
              <a:buClr>
                <a:schemeClr val="tx1"/>
              </a:buClr>
            </a:pPr>
            <a:r>
              <a:rPr lang="et-EE" sz="2600" dirty="0" smtClean="0">
                <a:latin typeface="Arial" charset="0"/>
              </a:rPr>
              <a:t>Töötleja </a:t>
            </a:r>
            <a:r>
              <a:rPr lang="et-EE" sz="2600" b="1" dirty="0" smtClean="0">
                <a:solidFill>
                  <a:srgbClr val="0070C0"/>
                </a:solidFill>
                <a:latin typeface="Arial" charset="0"/>
              </a:rPr>
              <a:t>peab kustutama põhjendamatu viivituseta  andmesubjekti isikuandmed</a:t>
            </a:r>
            <a:r>
              <a:rPr lang="et-EE" sz="2600" dirty="0" smtClean="0">
                <a:latin typeface="Arial" charset="0"/>
              </a:rPr>
              <a:t> järgmistel juhtumitel:</a:t>
            </a:r>
          </a:p>
          <a:p>
            <a:pPr marL="514350" indent="-514350">
              <a:spcBef>
                <a:spcPts val="1200"/>
              </a:spcBef>
              <a:buClr>
                <a:schemeClr val="tx1"/>
              </a:buClr>
              <a:buFont typeface="+mj-lt"/>
              <a:buAutoNum type="arabicPeriod"/>
            </a:pPr>
            <a:r>
              <a:rPr lang="et-EE" sz="2600" dirty="0" smtClean="0">
                <a:latin typeface="Arial" charset="0"/>
              </a:rPr>
              <a:t>Andmeid ei ole enam vaja sellel eesmärgil, millega seoses need on kogutud </a:t>
            </a:r>
          </a:p>
          <a:p>
            <a:pPr marL="514350" indent="-514350">
              <a:spcBef>
                <a:spcPts val="1200"/>
              </a:spcBef>
              <a:buClr>
                <a:schemeClr val="tx1"/>
              </a:buClr>
              <a:buFont typeface="+mj-lt"/>
              <a:buAutoNum type="arabicPeriod"/>
            </a:pPr>
            <a:r>
              <a:rPr lang="et-EE" sz="2600" dirty="0" smtClean="0">
                <a:latin typeface="Arial" charset="0"/>
              </a:rPr>
              <a:t>Andmesubjekt võtab töötlemiseks antud nõusoleku tagasi ning puudub muu õiguslik alus isikuandmete töötlemiseks</a:t>
            </a:r>
          </a:p>
          <a:p>
            <a:pPr marL="514350" indent="-514350">
              <a:spcBef>
                <a:spcPts val="1200"/>
              </a:spcBef>
              <a:buClr>
                <a:schemeClr val="tx1"/>
              </a:buClr>
              <a:buFont typeface="+mj-lt"/>
              <a:buAutoNum type="arabicPeriod"/>
            </a:pPr>
            <a:r>
              <a:rPr lang="et-EE" sz="2600" dirty="0" smtClean="0">
                <a:latin typeface="Arial" charset="0"/>
              </a:rPr>
              <a:t>Andmesubjekt esitab vastuväite isikuandmete töötlemise ja töötlemiseks pole ülekaalukaid õiguspäraseid põhjuseid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371600"/>
          </a:xfrm>
        </p:spPr>
        <p:txBody>
          <a:bodyPr>
            <a:normAutofit/>
          </a:bodyPr>
          <a:lstStyle/>
          <a:p>
            <a:pPr algn="l" eaLnBrk="1" hangingPunct="1">
              <a:defRPr/>
            </a:pPr>
            <a:r>
              <a:rPr lang="et-EE" sz="3600" b="1" dirty="0" smtClean="0">
                <a:solidFill>
                  <a:srgbClr val="C00000"/>
                </a:solidFill>
              </a:rPr>
              <a:t>Andmesubjekti õigus “olla unustatud” ja selle tähendus andmetöötleja jaoks, II</a:t>
            </a:r>
            <a:endParaRPr lang="en-US" sz="3600" b="1" dirty="0" smtClean="0">
              <a:solidFill>
                <a:srgbClr val="C00000"/>
              </a:solidFill>
            </a:endParaRPr>
          </a:p>
        </p:txBody>
      </p:sp>
      <p:sp>
        <p:nvSpPr>
          <p:cNvPr id="4099" name="Text Box 3"/>
          <p:cNvSpPr txBox="1">
            <a:spLocks noChangeArrowheads="1"/>
          </p:cNvSpPr>
          <p:nvPr/>
        </p:nvSpPr>
        <p:spPr bwMode="auto">
          <a:xfrm>
            <a:off x="539552" y="1628800"/>
            <a:ext cx="7992888" cy="4789003"/>
          </a:xfrm>
          <a:prstGeom prst="rect">
            <a:avLst/>
          </a:prstGeom>
          <a:noFill/>
          <a:ln w="9525">
            <a:noFill/>
            <a:miter lim="800000"/>
            <a:headEnd/>
            <a:tailEnd/>
          </a:ln>
        </p:spPr>
        <p:txBody>
          <a:bodyPr wrap="square">
            <a:spAutoFit/>
          </a:bodyPr>
          <a:lstStyle/>
          <a:p>
            <a:pPr>
              <a:spcBef>
                <a:spcPts val="1200"/>
              </a:spcBef>
              <a:buClr>
                <a:schemeClr val="tx1"/>
              </a:buClr>
            </a:pPr>
            <a:r>
              <a:rPr lang="et-EE" sz="2600" dirty="0" smtClean="0">
                <a:latin typeface="Arial" charset="0"/>
              </a:rPr>
              <a:t>Töötleja </a:t>
            </a:r>
            <a:r>
              <a:rPr lang="et-EE" sz="2600" b="1" dirty="0" smtClean="0">
                <a:solidFill>
                  <a:srgbClr val="0070C0"/>
                </a:solidFill>
                <a:latin typeface="Arial" charset="0"/>
              </a:rPr>
              <a:t>peab kustutama põhjendamatu viivituseta  andmesubjekti isikuandmed</a:t>
            </a:r>
            <a:r>
              <a:rPr lang="et-EE" sz="2600" dirty="0" smtClean="0">
                <a:latin typeface="Arial" charset="0"/>
              </a:rPr>
              <a:t> järgmistel juhtumitel:</a:t>
            </a:r>
          </a:p>
          <a:p>
            <a:pPr marL="514350" indent="-514350">
              <a:spcBef>
                <a:spcPts val="1200"/>
              </a:spcBef>
              <a:buClr>
                <a:schemeClr val="tx1"/>
              </a:buClr>
              <a:buFont typeface="+mj-lt"/>
              <a:buAutoNum type="arabicPeriod" startAt="4"/>
            </a:pPr>
            <a:r>
              <a:rPr lang="et-EE" sz="2600" dirty="0" smtClean="0">
                <a:latin typeface="Arial" charset="0"/>
              </a:rPr>
              <a:t>Isikuandmeid on töödeldud ebaseaduslikult</a:t>
            </a:r>
          </a:p>
          <a:p>
            <a:pPr marL="514350" indent="-514350">
              <a:spcBef>
                <a:spcPts val="1200"/>
              </a:spcBef>
              <a:buClr>
                <a:schemeClr val="tx1"/>
              </a:buClr>
              <a:buFont typeface="+mj-lt"/>
              <a:buAutoNum type="arabicPeriod" startAt="4"/>
            </a:pPr>
            <a:r>
              <a:rPr lang="et-EE" sz="2600" dirty="0" smtClean="0">
                <a:latin typeface="Arial" charset="0"/>
              </a:rPr>
              <a:t>Isikuandmed tuleb kustutada selleks, et täita töötleja suhtes mingit õiguslikku kohustust</a:t>
            </a:r>
          </a:p>
          <a:p>
            <a:pPr marL="514350" indent="-514350">
              <a:spcBef>
                <a:spcPts val="1200"/>
              </a:spcBef>
              <a:buClr>
                <a:schemeClr val="tx1"/>
              </a:buClr>
              <a:buFont typeface="+mj-lt"/>
              <a:buAutoNum type="arabicPeriod" startAt="4"/>
            </a:pPr>
            <a:r>
              <a:rPr lang="et-EE" sz="2600" dirty="0" smtClean="0">
                <a:latin typeface="Arial" charset="0"/>
              </a:rPr>
              <a:t>Isikuandmeid koguti seoses infoühiskonna teenuste pakkumisega</a:t>
            </a:r>
            <a:endParaRPr lang="et-EE" sz="2600" dirty="0">
              <a:latin typeface="Arial" charset="0"/>
            </a:endParaRPr>
          </a:p>
          <a:p>
            <a:pPr marL="457200" indent="-457200">
              <a:spcBef>
                <a:spcPct val="20000"/>
              </a:spcBef>
              <a:buClr>
                <a:schemeClr val="tx1"/>
              </a:buClr>
              <a:buFont typeface="Wingdings" pitchFamily="2" charset="2"/>
              <a:buAutoNum type="arabicPeriod" startAt="4"/>
            </a:pPr>
            <a:endParaRPr lang="et-EE" sz="2800" b="1" dirty="0">
              <a:solidFill>
                <a:schemeClr val="folHlink"/>
              </a:solidFill>
              <a:latin typeface="Arial" charset="0"/>
            </a:endParaRPr>
          </a:p>
          <a:p>
            <a:pPr marL="457200" indent="-457200">
              <a:spcBef>
                <a:spcPct val="20000"/>
              </a:spcBef>
              <a:buClr>
                <a:schemeClr val="accent2"/>
              </a:buClr>
              <a:buSzPct val="80000"/>
              <a:buFont typeface="Wingdings" pitchFamily="2" charset="2"/>
              <a:buChar char="l"/>
            </a:pPr>
            <a:endParaRPr lang="et-EE" sz="2800" b="1" dirty="0">
              <a:latin typeface="Arial"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124744"/>
          </a:xfrm>
        </p:spPr>
        <p:txBody>
          <a:bodyPr>
            <a:normAutofit fontScale="90000"/>
          </a:bodyPr>
          <a:lstStyle/>
          <a:p>
            <a:pPr algn="l" eaLnBrk="1" hangingPunct="1">
              <a:defRPr/>
            </a:pPr>
            <a:r>
              <a:rPr lang="et-EE" sz="3600" b="1" dirty="0" smtClean="0">
                <a:solidFill>
                  <a:srgbClr val="C00000"/>
                </a:solidFill>
              </a:rPr>
              <a:t>Kes peavad määrama andmekaitsespetsialisti (andmekaitseametniku)?</a:t>
            </a:r>
            <a:endParaRPr lang="en-US" sz="3600" b="1" dirty="0" smtClean="0">
              <a:solidFill>
                <a:srgbClr val="C00000"/>
              </a:solidFill>
            </a:endParaRPr>
          </a:p>
        </p:txBody>
      </p:sp>
      <p:sp>
        <p:nvSpPr>
          <p:cNvPr id="4099" name="Text Box 3"/>
          <p:cNvSpPr txBox="1">
            <a:spLocks noChangeArrowheads="1"/>
          </p:cNvSpPr>
          <p:nvPr/>
        </p:nvSpPr>
        <p:spPr bwMode="auto">
          <a:xfrm>
            <a:off x="539552" y="1268760"/>
            <a:ext cx="8604448" cy="6866495"/>
          </a:xfrm>
          <a:prstGeom prst="rect">
            <a:avLst/>
          </a:prstGeom>
          <a:noFill/>
          <a:ln w="9525">
            <a:noFill/>
            <a:miter lim="800000"/>
            <a:headEnd/>
            <a:tailEnd/>
          </a:ln>
        </p:spPr>
        <p:txBody>
          <a:bodyPr wrap="square">
            <a:spAutoFit/>
          </a:bodyPr>
          <a:lstStyle/>
          <a:p>
            <a:pPr marL="514350" indent="-514350">
              <a:spcBef>
                <a:spcPts val="600"/>
              </a:spcBef>
              <a:buClr>
                <a:schemeClr val="tx1"/>
              </a:buClr>
            </a:pPr>
            <a:r>
              <a:rPr lang="et-EE" sz="2800" dirty="0" smtClean="0">
                <a:latin typeface="Arial" charset="0"/>
              </a:rPr>
              <a:t>Neli kindlat juhtumit:</a:t>
            </a:r>
          </a:p>
          <a:p>
            <a:pPr marL="514350" indent="-514350">
              <a:spcBef>
                <a:spcPts val="600"/>
              </a:spcBef>
              <a:buClr>
                <a:schemeClr val="tx1"/>
              </a:buClr>
              <a:buFont typeface="+mj-lt"/>
              <a:buAutoNum type="arabicPeriod"/>
            </a:pPr>
            <a:r>
              <a:rPr lang="et-EE" sz="2800" dirty="0" smtClean="0">
                <a:latin typeface="Arial" charset="0"/>
              </a:rPr>
              <a:t>Kõik </a:t>
            </a:r>
            <a:r>
              <a:rPr lang="et-EE" sz="2800" b="1" dirty="0" smtClean="0">
                <a:solidFill>
                  <a:srgbClr val="0070C0"/>
                </a:solidFill>
                <a:latin typeface="Arial" charset="0"/>
              </a:rPr>
              <a:t>avaliku sektori sektori asutused </a:t>
            </a:r>
            <a:r>
              <a:rPr lang="et-EE" sz="2800" dirty="0" smtClean="0">
                <a:latin typeface="Arial" charset="0"/>
              </a:rPr>
              <a:t>ja/või organid, Eesti vaates ka teised </a:t>
            </a:r>
            <a:r>
              <a:rPr lang="et-EE" sz="2800" b="1" dirty="0" smtClean="0">
                <a:solidFill>
                  <a:srgbClr val="0070C0"/>
                </a:solidFill>
                <a:latin typeface="Arial" charset="0"/>
              </a:rPr>
              <a:t>avalike ülesannete täitjad</a:t>
            </a:r>
            <a:r>
              <a:rPr lang="et-EE" sz="2800" dirty="0" smtClean="0">
                <a:latin typeface="Arial" charset="0"/>
              </a:rPr>
              <a:t>. Erandiks on kohtud</a:t>
            </a:r>
          </a:p>
          <a:p>
            <a:pPr marL="514350" indent="-514350">
              <a:spcBef>
                <a:spcPts val="600"/>
              </a:spcBef>
              <a:buClr>
                <a:schemeClr val="tx1"/>
              </a:buClr>
              <a:buFont typeface="+mj-lt"/>
              <a:buAutoNum type="arabicPeriod"/>
            </a:pPr>
            <a:r>
              <a:rPr lang="et-EE" sz="2800" dirty="0" smtClean="0">
                <a:latin typeface="Arial" charset="0"/>
              </a:rPr>
              <a:t>Kõik andmetöötlejad, kelle põhitegevuseks on </a:t>
            </a:r>
            <a:r>
              <a:rPr lang="et-EE" sz="2800" b="1" dirty="0" smtClean="0">
                <a:solidFill>
                  <a:srgbClr val="0070C0"/>
                </a:solidFill>
                <a:latin typeface="Arial" charset="0"/>
              </a:rPr>
              <a:t>ulatuslik andmesubjektide korrapärane ja süstemaatiline jälgimine</a:t>
            </a:r>
            <a:r>
              <a:rPr lang="et-EE" sz="2800" dirty="0" smtClean="0">
                <a:latin typeface="Arial" charset="0"/>
              </a:rPr>
              <a:t> </a:t>
            </a:r>
          </a:p>
          <a:p>
            <a:pPr marL="514350" indent="-514350">
              <a:spcBef>
                <a:spcPts val="600"/>
              </a:spcBef>
              <a:buClr>
                <a:schemeClr val="tx1"/>
              </a:buClr>
              <a:buFont typeface="+mj-lt"/>
              <a:buAutoNum type="arabicPeriod"/>
            </a:pPr>
            <a:r>
              <a:rPr lang="et-EE" sz="2800" dirty="0" smtClean="0">
                <a:latin typeface="Arial" charset="0"/>
              </a:rPr>
              <a:t>Kõik andmetöötlejad, kelle põhitegevuseks on: </a:t>
            </a:r>
          </a:p>
          <a:p>
            <a:pPr marL="890588" indent="-265113">
              <a:spcBef>
                <a:spcPts val="600"/>
              </a:spcBef>
              <a:buClr>
                <a:schemeClr val="tx1"/>
              </a:buClr>
              <a:buFont typeface="Arial" pitchFamily="34" charset="0"/>
              <a:buChar char="•"/>
            </a:pPr>
            <a:r>
              <a:rPr lang="et-EE" sz="2800" b="1" dirty="0" smtClean="0">
                <a:solidFill>
                  <a:srgbClr val="0070C0"/>
                </a:solidFill>
                <a:latin typeface="Arial" charset="0"/>
              </a:rPr>
              <a:t>andmete eriliikide ulatuslik töötlemine  </a:t>
            </a:r>
          </a:p>
          <a:p>
            <a:pPr marL="890588" indent="-265113">
              <a:spcBef>
                <a:spcPts val="600"/>
              </a:spcBef>
              <a:buClr>
                <a:schemeClr val="tx1"/>
              </a:buClr>
              <a:buFont typeface="Arial" pitchFamily="34" charset="0"/>
              <a:buChar char="•"/>
            </a:pPr>
            <a:r>
              <a:rPr lang="et-EE" sz="2800" b="1" dirty="0" smtClean="0">
                <a:solidFill>
                  <a:srgbClr val="0070C0"/>
                </a:solidFill>
                <a:latin typeface="Arial" charset="0"/>
              </a:rPr>
              <a:t>süüdimõistvate kohtuotsuste ja süütegudega seotud isikuandmete ulatuslik töötlemine</a:t>
            </a:r>
            <a:endParaRPr lang="et-EE" sz="2800" b="1" dirty="0">
              <a:solidFill>
                <a:srgbClr val="0070C0"/>
              </a:solidFill>
              <a:latin typeface="Arial" charset="0"/>
            </a:endParaRPr>
          </a:p>
          <a:p>
            <a:pPr marL="890588" indent="-265113">
              <a:spcBef>
                <a:spcPct val="20000"/>
              </a:spcBef>
              <a:buClr>
                <a:schemeClr val="tx1"/>
              </a:buClr>
              <a:buFont typeface="Arial" pitchFamily="34" charset="0"/>
              <a:buChar char="•"/>
            </a:pPr>
            <a:endParaRPr lang="et-EE" sz="1000" b="1" dirty="0">
              <a:latin typeface="Arial" charset="0"/>
            </a:endParaRPr>
          </a:p>
          <a:p>
            <a:pPr marL="457200" indent="-457200">
              <a:spcBef>
                <a:spcPct val="20000"/>
              </a:spcBef>
              <a:buClr>
                <a:schemeClr val="tx1"/>
              </a:buClr>
              <a:buFont typeface="Wingdings" pitchFamily="2" charset="2"/>
              <a:buAutoNum type="arabicPeriod"/>
            </a:pPr>
            <a:endParaRPr lang="et-EE" sz="2800" b="1" dirty="0">
              <a:solidFill>
                <a:schemeClr val="folHlink"/>
              </a:solidFill>
              <a:latin typeface="Arial" charset="0"/>
            </a:endParaRPr>
          </a:p>
          <a:p>
            <a:pPr marL="457200" indent="-457200">
              <a:spcBef>
                <a:spcPct val="20000"/>
              </a:spcBef>
              <a:buClr>
                <a:schemeClr val="accent2"/>
              </a:buClr>
              <a:buSzPct val="80000"/>
              <a:buFont typeface="Wingdings" pitchFamily="2" charset="2"/>
              <a:buChar char="l"/>
            </a:pPr>
            <a:endParaRPr lang="et-EE" sz="2800" b="1" dirty="0">
              <a:latin typeface="Arial"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Rectangle 2"/>
          <p:cNvSpPr>
            <a:spLocks noGrp="1" noChangeArrowheads="1"/>
          </p:cNvSpPr>
          <p:nvPr>
            <p:ph type="title" idx="4294967295"/>
          </p:nvPr>
        </p:nvSpPr>
        <p:spPr>
          <a:xfrm>
            <a:off x="323528" y="0"/>
            <a:ext cx="8439472" cy="1219200"/>
          </a:xfrm>
          <a:effectLst>
            <a:outerShdw dist="45791" dir="2021404" algn="ctr" rotWithShape="0">
              <a:schemeClr val="bg2"/>
            </a:outerShdw>
          </a:effectLst>
        </p:spPr>
        <p:txBody>
          <a:bodyPr>
            <a:noAutofit/>
          </a:bodyPr>
          <a:lstStyle/>
          <a:p>
            <a:pPr algn="l" eaLnBrk="1" hangingPunct="1">
              <a:defRPr/>
            </a:pPr>
            <a:r>
              <a:rPr lang="et-EE" sz="4000" b="1" dirty="0" smtClean="0">
                <a:solidFill>
                  <a:srgbClr val="C00000"/>
                </a:solidFill>
              </a:rPr>
              <a:t>Milleks isikuandmete töötlemisele piirangud?</a:t>
            </a:r>
            <a:endParaRPr lang="et-EE" sz="4000" b="1" dirty="0" smtClean="0">
              <a:solidFill>
                <a:srgbClr val="C00000"/>
              </a:solidFill>
              <a:cs typeface="Times New Roman" pitchFamily="18" charset="0"/>
            </a:endParaRPr>
          </a:p>
        </p:txBody>
      </p:sp>
      <p:sp>
        <p:nvSpPr>
          <p:cNvPr id="11267" name="Text Box 3"/>
          <p:cNvSpPr txBox="1">
            <a:spLocks noChangeArrowheads="1"/>
          </p:cNvSpPr>
          <p:nvPr/>
        </p:nvSpPr>
        <p:spPr bwMode="auto">
          <a:xfrm>
            <a:off x="0" y="3962400"/>
            <a:ext cx="8534400" cy="519113"/>
          </a:xfrm>
          <a:prstGeom prst="rect">
            <a:avLst/>
          </a:prstGeom>
          <a:noFill/>
          <a:ln w="9525">
            <a:noFill/>
            <a:miter lim="800000"/>
            <a:headEnd/>
            <a:tailEnd/>
          </a:ln>
        </p:spPr>
        <p:txBody>
          <a:bodyPr>
            <a:spAutoFit/>
          </a:bodyPr>
          <a:lstStyle/>
          <a:p>
            <a:endParaRPr lang="et-EE" sz="2800" b="1">
              <a:latin typeface="Arial" pitchFamily="34" charset="0"/>
              <a:cs typeface="Times New Roman" pitchFamily="18" charset="0"/>
            </a:endParaRPr>
          </a:p>
        </p:txBody>
      </p:sp>
      <p:sp>
        <p:nvSpPr>
          <p:cNvPr id="11268" name="Text Box 4"/>
          <p:cNvSpPr txBox="1">
            <a:spLocks noChangeArrowheads="1"/>
          </p:cNvSpPr>
          <p:nvPr/>
        </p:nvSpPr>
        <p:spPr bwMode="auto">
          <a:xfrm>
            <a:off x="838200" y="990600"/>
            <a:ext cx="3505200" cy="519113"/>
          </a:xfrm>
          <a:prstGeom prst="rect">
            <a:avLst/>
          </a:prstGeom>
          <a:noFill/>
          <a:ln w="9525">
            <a:noFill/>
            <a:miter lim="800000"/>
            <a:headEnd/>
            <a:tailEnd/>
          </a:ln>
        </p:spPr>
        <p:txBody>
          <a:bodyPr>
            <a:spAutoFit/>
          </a:bodyPr>
          <a:lstStyle/>
          <a:p>
            <a:pPr>
              <a:spcBef>
                <a:spcPct val="50000"/>
              </a:spcBef>
            </a:pPr>
            <a:endParaRPr lang="et-EE" sz="2800">
              <a:latin typeface="Arial" pitchFamily="34" charset="0"/>
            </a:endParaRPr>
          </a:p>
        </p:txBody>
      </p:sp>
      <p:sp>
        <p:nvSpPr>
          <p:cNvPr id="11269" name="Text Box 5"/>
          <p:cNvSpPr txBox="1">
            <a:spLocks noChangeArrowheads="1"/>
          </p:cNvSpPr>
          <p:nvPr/>
        </p:nvSpPr>
        <p:spPr bwMode="auto">
          <a:xfrm>
            <a:off x="533400" y="6276975"/>
            <a:ext cx="7620000" cy="1160463"/>
          </a:xfrm>
          <a:prstGeom prst="rect">
            <a:avLst/>
          </a:prstGeom>
          <a:noFill/>
          <a:ln w="9525">
            <a:noFill/>
            <a:miter lim="800000"/>
            <a:headEnd/>
            <a:tailEnd/>
          </a:ln>
        </p:spPr>
        <p:txBody>
          <a:bodyPr>
            <a:spAutoFit/>
          </a:bodyPr>
          <a:lstStyle/>
          <a:p>
            <a:pPr>
              <a:spcBef>
                <a:spcPct val="50000"/>
              </a:spcBef>
            </a:pPr>
            <a:endParaRPr lang="et-EE" sz="2800">
              <a:latin typeface="Arial" pitchFamily="34" charset="0"/>
            </a:endParaRPr>
          </a:p>
          <a:p>
            <a:pPr>
              <a:spcBef>
                <a:spcPct val="50000"/>
              </a:spcBef>
            </a:pPr>
            <a:endParaRPr lang="et-EE" sz="2800">
              <a:latin typeface="Arial" pitchFamily="34" charset="0"/>
            </a:endParaRPr>
          </a:p>
        </p:txBody>
      </p:sp>
      <p:sp>
        <p:nvSpPr>
          <p:cNvPr id="11270" name="Text Box 6"/>
          <p:cNvSpPr txBox="1">
            <a:spLocks noChangeArrowheads="1"/>
          </p:cNvSpPr>
          <p:nvPr/>
        </p:nvSpPr>
        <p:spPr bwMode="auto">
          <a:xfrm>
            <a:off x="457200" y="1447800"/>
            <a:ext cx="8458200" cy="2492990"/>
          </a:xfrm>
          <a:prstGeom prst="rect">
            <a:avLst/>
          </a:prstGeom>
          <a:noFill/>
          <a:ln w="9525">
            <a:solidFill>
              <a:schemeClr val="tx1"/>
            </a:solidFill>
            <a:miter lim="800000"/>
            <a:headEnd/>
            <a:tailEnd/>
          </a:ln>
        </p:spPr>
        <p:txBody>
          <a:bodyPr>
            <a:spAutoFit/>
          </a:bodyPr>
          <a:lstStyle/>
          <a:p>
            <a:pPr>
              <a:spcBef>
                <a:spcPct val="50000"/>
              </a:spcBef>
            </a:pPr>
            <a:r>
              <a:rPr lang="et-EE" sz="2600" b="1" dirty="0">
                <a:solidFill>
                  <a:srgbClr val="0070C0"/>
                </a:solidFill>
                <a:latin typeface="Arial" pitchFamily="34" charset="0"/>
              </a:rPr>
              <a:t>Et kaitsta inimese eraelu puutumatust: </a:t>
            </a:r>
            <a:r>
              <a:rPr lang="et-EE" sz="2600" dirty="0">
                <a:latin typeface="Arial" pitchFamily="34" charset="0"/>
              </a:rPr>
              <a:t>kaasaja digitaalne ja Internetiga ühendatud maailm võimaldab erinevais paigus olevatest andmetest ülikiirest otsimist ning tulemuste võrdlemist ning analüüsi – süüdi on digitaalteabe head omadused. Kui ei saa kaitsta tehniliste vahenditega, tuleb kaitsta seaduse jõuga</a:t>
            </a:r>
          </a:p>
        </p:txBody>
      </p:sp>
      <p:sp>
        <p:nvSpPr>
          <p:cNvPr id="11271" name="Text Box 7"/>
          <p:cNvSpPr txBox="1">
            <a:spLocks noChangeArrowheads="1"/>
          </p:cNvSpPr>
          <p:nvPr/>
        </p:nvSpPr>
        <p:spPr bwMode="auto">
          <a:xfrm>
            <a:off x="467544" y="4495800"/>
            <a:ext cx="8371656" cy="1692771"/>
          </a:xfrm>
          <a:prstGeom prst="rect">
            <a:avLst/>
          </a:prstGeom>
          <a:noFill/>
          <a:ln w="9525">
            <a:noFill/>
            <a:miter lim="800000"/>
            <a:headEnd/>
            <a:tailEnd/>
          </a:ln>
        </p:spPr>
        <p:txBody>
          <a:bodyPr wrap="square">
            <a:spAutoFit/>
          </a:bodyPr>
          <a:lstStyle/>
          <a:p>
            <a:pPr>
              <a:spcBef>
                <a:spcPct val="50000"/>
              </a:spcBef>
            </a:pPr>
            <a:r>
              <a:rPr lang="et-EE" sz="2600" dirty="0">
                <a:latin typeface="Arial" pitchFamily="34" charset="0"/>
              </a:rPr>
              <a:t>Paberkandjal andmete maailmas ei olnud see teema aktuaalne, kuna puudusid efektiivsed teabe korrastamise, edastamise ja süstematiseerimise vahendid</a:t>
            </a:r>
            <a:endParaRPr lang="en-GB" sz="2600" dirty="0">
              <a:latin typeface="Arial"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idx="4294967295"/>
          </p:nvPr>
        </p:nvSpPr>
        <p:spPr>
          <a:xfrm>
            <a:off x="0" y="0"/>
            <a:ext cx="9144000" cy="990600"/>
          </a:xfrm>
          <a:effectLst>
            <a:outerShdw dist="45791" dir="2021404" algn="ctr" rotWithShape="0">
              <a:schemeClr val="bg2"/>
            </a:outerShdw>
          </a:effectLst>
        </p:spPr>
        <p:txBody>
          <a:bodyPr/>
          <a:lstStyle/>
          <a:p>
            <a:pPr algn="l" eaLnBrk="1" hangingPunct="1">
              <a:defRPr/>
            </a:pPr>
            <a:r>
              <a:rPr lang="et-EE" b="1" dirty="0" smtClean="0">
                <a:solidFill>
                  <a:srgbClr val="C00000"/>
                </a:solidFill>
              </a:rPr>
              <a:t>X-tee projekt: olemus</a:t>
            </a:r>
            <a:endParaRPr lang="et-EE" b="1" dirty="0" smtClean="0">
              <a:solidFill>
                <a:srgbClr val="C00000"/>
              </a:solidFill>
              <a:cs typeface="Times New Roman" pitchFamily="18" charset="0"/>
            </a:endParaRPr>
          </a:p>
        </p:txBody>
      </p:sp>
      <p:sp>
        <p:nvSpPr>
          <p:cNvPr id="10243" name="Text Box 3"/>
          <p:cNvSpPr txBox="1">
            <a:spLocks noChangeArrowheads="1"/>
          </p:cNvSpPr>
          <p:nvPr/>
        </p:nvSpPr>
        <p:spPr bwMode="auto">
          <a:xfrm>
            <a:off x="0" y="3962400"/>
            <a:ext cx="8534400" cy="519113"/>
          </a:xfrm>
          <a:prstGeom prst="rect">
            <a:avLst/>
          </a:prstGeom>
          <a:noFill/>
          <a:ln w="9525">
            <a:noFill/>
            <a:miter lim="800000"/>
            <a:headEnd/>
            <a:tailEnd/>
          </a:ln>
        </p:spPr>
        <p:txBody>
          <a:bodyPr>
            <a:spAutoFit/>
          </a:bodyPr>
          <a:lstStyle/>
          <a:p>
            <a:endParaRPr lang="et-EE" sz="2800" b="1">
              <a:latin typeface="Arial" pitchFamily="34" charset="0"/>
              <a:cs typeface="Times New Roman" pitchFamily="18" charset="0"/>
            </a:endParaRPr>
          </a:p>
        </p:txBody>
      </p:sp>
      <p:sp>
        <p:nvSpPr>
          <p:cNvPr id="10244" name="Text Box 4"/>
          <p:cNvSpPr txBox="1">
            <a:spLocks noChangeArrowheads="1"/>
          </p:cNvSpPr>
          <p:nvPr/>
        </p:nvSpPr>
        <p:spPr bwMode="auto">
          <a:xfrm>
            <a:off x="838200" y="990600"/>
            <a:ext cx="3505200" cy="519113"/>
          </a:xfrm>
          <a:prstGeom prst="rect">
            <a:avLst/>
          </a:prstGeom>
          <a:noFill/>
          <a:ln w="9525">
            <a:noFill/>
            <a:miter lim="800000"/>
            <a:headEnd/>
            <a:tailEnd/>
          </a:ln>
        </p:spPr>
        <p:txBody>
          <a:bodyPr>
            <a:spAutoFit/>
          </a:bodyPr>
          <a:lstStyle/>
          <a:p>
            <a:pPr>
              <a:spcBef>
                <a:spcPct val="50000"/>
              </a:spcBef>
            </a:pPr>
            <a:endParaRPr lang="et-EE" sz="2800">
              <a:latin typeface="Arial" pitchFamily="34" charset="0"/>
            </a:endParaRPr>
          </a:p>
        </p:txBody>
      </p:sp>
      <p:sp>
        <p:nvSpPr>
          <p:cNvPr id="10245" name="Text Box 5"/>
          <p:cNvSpPr txBox="1">
            <a:spLocks noChangeArrowheads="1"/>
          </p:cNvSpPr>
          <p:nvPr/>
        </p:nvSpPr>
        <p:spPr bwMode="auto">
          <a:xfrm>
            <a:off x="533400" y="6276975"/>
            <a:ext cx="7620000" cy="1160463"/>
          </a:xfrm>
          <a:prstGeom prst="rect">
            <a:avLst/>
          </a:prstGeom>
          <a:noFill/>
          <a:ln w="9525">
            <a:noFill/>
            <a:miter lim="800000"/>
            <a:headEnd/>
            <a:tailEnd/>
          </a:ln>
        </p:spPr>
        <p:txBody>
          <a:bodyPr>
            <a:spAutoFit/>
          </a:bodyPr>
          <a:lstStyle/>
          <a:p>
            <a:pPr>
              <a:spcBef>
                <a:spcPct val="50000"/>
              </a:spcBef>
            </a:pPr>
            <a:endParaRPr lang="et-EE" sz="2800">
              <a:latin typeface="Arial" pitchFamily="34" charset="0"/>
            </a:endParaRPr>
          </a:p>
          <a:p>
            <a:pPr>
              <a:spcBef>
                <a:spcPct val="50000"/>
              </a:spcBef>
            </a:pPr>
            <a:endParaRPr lang="et-EE" sz="2800">
              <a:latin typeface="Arial" pitchFamily="34" charset="0"/>
            </a:endParaRPr>
          </a:p>
        </p:txBody>
      </p:sp>
      <p:sp>
        <p:nvSpPr>
          <p:cNvPr id="10246" name="Text Box 6"/>
          <p:cNvSpPr txBox="1">
            <a:spLocks noChangeArrowheads="1"/>
          </p:cNvSpPr>
          <p:nvPr/>
        </p:nvSpPr>
        <p:spPr bwMode="auto">
          <a:xfrm>
            <a:off x="990600" y="3352800"/>
            <a:ext cx="7772400" cy="214313"/>
          </a:xfrm>
          <a:prstGeom prst="rect">
            <a:avLst/>
          </a:prstGeom>
          <a:noFill/>
          <a:ln w="9525">
            <a:noFill/>
            <a:miter lim="800000"/>
            <a:headEnd/>
            <a:tailEnd/>
          </a:ln>
        </p:spPr>
        <p:txBody>
          <a:bodyPr>
            <a:spAutoFit/>
          </a:bodyPr>
          <a:lstStyle/>
          <a:p>
            <a:pPr>
              <a:spcBef>
                <a:spcPct val="50000"/>
              </a:spcBef>
            </a:pPr>
            <a:endParaRPr lang="et-EE" sz="800">
              <a:cs typeface="Times New Roman" pitchFamily="18" charset="0"/>
            </a:endParaRPr>
          </a:p>
        </p:txBody>
      </p:sp>
      <p:sp>
        <p:nvSpPr>
          <p:cNvPr id="10247" name="Text Box 7"/>
          <p:cNvSpPr txBox="1">
            <a:spLocks noChangeArrowheads="1"/>
          </p:cNvSpPr>
          <p:nvPr/>
        </p:nvSpPr>
        <p:spPr bwMode="auto">
          <a:xfrm>
            <a:off x="611188" y="3860800"/>
            <a:ext cx="8229600" cy="2693045"/>
          </a:xfrm>
          <a:prstGeom prst="rect">
            <a:avLst/>
          </a:prstGeom>
          <a:noFill/>
          <a:ln w="9525">
            <a:noFill/>
            <a:miter lim="800000"/>
            <a:headEnd/>
            <a:tailEnd/>
          </a:ln>
        </p:spPr>
        <p:txBody>
          <a:bodyPr>
            <a:spAutoFit/>
          </a:bodyPr>
          <a:lstStyle/>
          <a:p>
            <a:pPr>
              <a:spcBef>
                <a:spcPct val="50000"/>
              </a:spcBef>
            </a:pPr>
            <a:r>
              <a:rPr lang="et-EE" sz="2600" dirty="0">
                <a:latin typeface="Arial" pitchFamily="34" charset="0"/>
              </a:rPr>
              <a:t>Tehniliselt koosneb X-tee </a:t>
            </a:r>
            <a:r>
              <a:rPr lang="et-EE" sz="2600" b="1" dirty="0" smtClean="0">
                <a:solidFill>
                  <a:srgbClr val="0070C0"/>
                </a:solidFill>
                <a:latin typeface="Arial" pitchFamily="34" charset="0"/>
              </a:rPr>
              <a:t>kesksüsteemist, turvaserveritega</a:t>
            </a:r>
            <a:r>
              <a:rPr lang="et-EE" sz="2600" dirty="0" smtClean="0">
                <a:latin typeface="Arial" pitchFamily="34" charset="0"/>
              </a:rPr>
              <a:t> </a:t>
            </a:r>
            <a:r>
              <a:rPr lang="et-EE" sz="2600" b="1" dirty="0" err="1" smtClean="0">
                <a:solidFill>
                  <a:srgbClr val="0070C0"/>
                </a:solidFill>
                <a:latin typeface="Arial" pitchFamily="34" charset="0"/>
              </a:rPr>
              <a:t>liidestunud</a:t>
            </a:r>
            <a:r>
              <a:rPr lang="et-EE" sz="2600" b="1" dirty="0" smtClean="0">
                <a:solidFill>
                  <a:srgbClr val="0070C0"/>
                </a:solidFill>
                <a:latin typeface="Arial" pitchFamily="34" charset="0"/>
              </a:rPr>
              <a:t> süsteemidest </a:t>
            </a:r>
            <a:r>
              <a:rPr lang="et-EE" sz="2600" dirty="0" smtClean="0">
                <a:latin typeface="Arial" pitchFamily="34" charset="0"/>
              </a:rPr>
              <a:t>ja </a:t>
            </a:r>
            <a:r>
              <a:rPr lang="et-EE" sz="2600" b="1" dirty="0" smtClean="0">
                <a:solidFill>
                  <a:srgbClr val="0070C0"/>
                </a:solidFill>
                <a:latin typeface="Arial" pitchFamily="34" charset="0"/>
              </a:rPr>
              <a:t>haldussüsteemist</a:t>
            </a:r>
            <a:r>
              <a:rPr lang="et-EE" sz="2600" dirty="0" smtClean="0">
                <a:latin typeface="Arial" pitchFamily="34" charset="0"/>
              </a:rPr>
              <a:t> </a:t>
            </a:r>
          </a:p>
          <a:p>
            <a:pPr>
              <a:spcBef>
                <a:spcPct val="50000"/>
              </a:spcBef>
            </a:pPr>
            <a:r>
              <a:rPr lang="et-EE" sz="2600" dirty="0" smtClean="0">
                <a:latin typeface="Arial" pitchFamily="34" charset="0"/>
              </a:rPr>
              <a:t>X-tee on oma olemuselt spetsiifiline VPN, mis edastab andmeid </a:t>
            </a:r>
            <a:r>
              <a:rPr lang="et-EE" sz="2600" dirty="0" err="1" smtClean="0">
                <a:latin typeface="Arial" pitchFamily="34" charset="0"/>
              </a:rPr>
              <a:t>vkokkulepitud</a:t>
            </a:r>
            <a:r>
              <a:rPr lang="et-EE" sz="2600" dirty="0" smtClean="0">
                <a:latin typeface="Arial" pitchFamily="34" charset="0"/>
              </a:rPr>
              <a:t> </a:t>
            </a:r>
            <a:r>
              <a:rPr lang="et-EE" sz="2600" dirty="0">
                <a:latin typeface="Arial" pitchFamily="34" charset="0"/>
              </a:rPr>
              <a:t>protokolli põhjal üle turvalise </a:t>
            </a:r>
            <a:r>
              <a:rPr lang="et-EE" sz="2600" dirty="0" smtClean="0">
                <a:latin typeface="Arial" pitchFamily="34" charset="0"/>
              </a:rPr>
              <a:t>TLS-protokolli</a:t>
            </a:r>
            <a:endParaRPr lang="et-EE" sz="2600" dirty="0">
              <a:latin typeface="Arial" pitchFamily="34" charset="0"/>
            </a:endParaRPr>
          </a:p>
        </p:txBody>
      </p:sp>
      <p:sp>
        <p:nvSpPr>
          <p:cNvPr id="10248" name="Text Box 8"/>
          <p:cNvSpPr txBox="1">
            <a:spLocks noChangeArrowheads="1"/>
          </p:cNvSpPr>
          <p:nvPr/>
        </p:nvSpPr>
        <p:spPr bwMode="auto">
          <a:xfrm>
            <a:off x="468313" y="1125538"/>
            <a:ext cx="8001000" cy="2492990"/>
          </a:xfrm>
          <a:prstGeom prst="rect">
            <a:avLst/>
          </a:prstGeom>
          <a:noFill/>
          <a:ln w="12700">
            <a:solidFill>
              <a:schemeClr val="tx1"/>
            </a:solidFill>
            <a:miter lim="800000"/>
            <a:headEnd/>
            <a:tailEnd/>
          </a:ln>
        </p:spPr>
        <p:txBody>
          <a:bodyPr>
            <a:spAutoFit/>
          </a:bodyPr>
          <a:lstStyle/>
          <a:p>
            <a:pPr>
              <a:spcBef>
                <a:spcPct val="50000"/>
              </a:spcBef>
            </a:pPr>
            <a:r>
              <a:rPr lang="et-EE" sz="2600" b="1" dirty="0" smtClean="0">
                <a:solidFill>
                  <a:srgbClr val="0070C0"/>
                </a:solidFill>
                <a:latin typeface="Arial" pitchFamily="34" charset="0"/>
              </a:rPr>
              <a:t>X-tee ehk Infosüsteemide </a:t>
            </a:r>
            <a:r>
              <a:rPr lang="et-EE" sz="2600" b="1" dirty="0">
                <a:solidFill>
                  <a:srgbClr val="0070C0"/>
                </a:solidFill>
                <a:latin typeface="Arial" pitchFamily="34" charset="0"/>
              </a:rPr>
              <a:t>andmevahetuskiht </a:t>
            </a:r>
            <a:r>
              <a:rPr lang="et-EE" sz="2600" b="1" dirty="0" smtClean="0">
                <a:solidFill>
                  <a:srgbClr val="0070C0"/>
                </a:solidFill>
                <a:latin typeface="Arial" pitchFamily="34" charset="0"/>
              </a:rPr>
              <a:t>on Eesti põhine </a:t>
            </a:r>
            <a:r>
              <a:rPr lang="et-EE" sz="2600" b="1" dirty="0">
                <a:solidFill>
                  <a:srgbClr val="0070C0"/>
                </a:solidFill>
                <a:latin typeface="Arial" pitchFamily="34" charset="0"/>
              </a:rPr>
              <a:t>asutuste ja isikute vahelist turvalist ja tõestusväärtust tagavat internetipõhist andmevahetust ning riigi infosüsteemile turvalist juurdepääsu võimaldav tehniline </a:t>
            </a:r>
            <a:r>
              <a:rPr lang="et-EE" sz="2600" b="1" dirty="0" err="1" smtClean="0">
                <a:solidFill>
                  <a:srgbClr val="0070C0"/>
                </a:solidFill>
                <a:latin typeface="Arial" pitchFamily="34" charset="0"/>
              </a:rPr>
              <a:t>taristu</a:t>
            </a:r>
            <a:r>
              <a:rPr lang="et-EE" sz="2600" b="1" dirty="0" smtClean="0">
                <a:solidFill>
                  <a:srgbClr val="0070C0"/>
                </a:solidFill>
                <a:latin typeface="Arial" pitchFamily="34" charset="0"/>
              </a:rPr>
              <a:t> ja halduslik </a:t>
            </a:r>
            <a:r>
              <a:rPr lang="et-EE" sz="2600" b="1" dirty="0">
                <a:solidFill>
                  <a:srgbClr val="0070C0"/>
                </a:solidFill>
                <a:latin typeface="Arial" pitchFamily="34" charset="0"/>
              </a:rPr>
              <a:t>keskkond</a:t>
            </a:r>
            <a:endParaRPr lang="en-GB" sz="2600" b="1" dirty="0">
              <a:solidFill>
                <a:srgbClr val="0070C0"/>
              </a:solidFill>
              <a:latin typeface="Arial"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124744"/>
          </a:xfrm>
        </p:spPr>
        <p:txBody>
          <a:bodyPr>
            <a:normAutofit/>
          </a:bodyPr>
          <a:lstStyle/>
          <a:p>
            <a:pPr algn="l" eaLnBrk="1" hangingPunct="1">
              <a:defRPr/>
            </a:pPr>
            <a:r>
              <a:rPr lang="et-EE" sz="3600" b="1" dirty="0" smtClean="0">
                <a:solidFill>
                  <a:srgbClr val="C00000"/>
                </a:solidFill>
              </a:rPr>
              <a:t>Mis on X-tee?</a:t>
            </a:r>
            <a:endParaRPr lang="en-US" sz="3600" b="1" dirty="0" smtClean="0">
              <a:solidFill>
                <a:srgbClr val="C00000"/>
              </a:solidFill>
            </a:endParaRPr>
          </a:p>
        </p:txBody>
      </p:sp>
      <p:sp>
        <p:nvSpPr>
          <p:cNvPr id="4099" name="Text Box 3"/>
          <p:cNvSpPr txBox="1">
            <a:spLocks noChangeArrowheads="1"/>
          </p:cNvSpPr>
          <p:nvPr/>
        </p:nvSpPr>
        <p:spPr bwMode="auto">
          <a:xfrm>
            <a:off x="323528" y="1700808"/>
            <a:ext cx="8604448" cy="5478423"/>
          </a:xfrm>
          <a:prstGeom prst="rect">
            <a:avLst/>
          </a:prstGeom>
          <a:noFill/>
          <a:ln w="9525">
            <a:noFill/>
            <a:miter lim="800000"/>
            <a:headEnd/>
            <a:tailEnd/>
          </a:ln>
        </p:spPr>
        <p:txBody>
          <a:bodyPr wrap="square">
            <a:spAutoFit/>
          </a:bodyPr>
          <a:lstStyle/>
          <a:p>
            <a:pPr>
              <a:spcBef>
                <a:spcPts val="600"/>
              </a:spcBef>
              <a:buClr>
                <a:schemeClr val="tx1"/>
              </a:buClr>
            </a:pPr>
            <a:endParaRPr lang="et-EE" sz="2800" b="1" dirty="0" smtClean="0">
              <a:latin typeface="Arial" charset="0"/>
            </a:endParaRPr>
          </a:p>
          <a:p>
            <a:pPr>
              <a:spcBef>
                <a:spcPts val="600"/>
              </a:spcBef>
              <a:buClr>
                <a:schemeClr val="tx1"/>
              </a:buClr>
            </a:pPr>
            <a:r>
              <a:rPr lang="et-EE" sz="2400" dirty="0" smtClean="0">
                <a:latin typeface="Arial" charset="0"/>
              </a:rPr>
              <a:t>X-tee tagab liikmele andmevahetuse juures</a:t>
            </a:r>
            <a:r>
              <a:rPr lang="et-EE" sz="2400" dirty="0" smtClean="0">
                <a:latin typeface="Arial" charset="0"/>
              </a:rPr>
              <a:t>:</a:t>
            </a:r>
            <a:endParaRPr lang="et-EE" sz="2400" dirty="0" smtClean="0">
              <a:latin typeface="Arial" charset="0"/>
            </a:endParaRPr>
          </a:p>
          <a:p>
            <a:pPr marL="358775" indent="-358775">
              <a:spcBef>
                <a:spcPts val="600"/>
              </a:spcBef>
              <a:buClr>
                <a:schemeClr val="tx1"/>
              </a:buClr>
              <a:buFont typeface="Arial" pitchFamily="34" charset="0"/>
              <a:buChar char="•"/>
            </a:pPr>
            <a:r>
              <a:rPr lang="et-EE" sz="2400" b="1" dirty="0" smtClean="0">
                <a:solidFill>
                  <a:srgbClr val="0070C0"/>
                </a:solidFill>
                <a:latin typeface="Arial" charset="0"/>
              </a:rPr>
              <a:t>autonoomsuse</a:t>
            </a:r>
            <a:r>
              <a:rPr lang="et-EE" sz="2400" dirty="0" smtClean="0">
                <a:latin typeface="Arial" charset="0"/>
              </a:rPr>
              <a:t> </a:t>
            </a:r>
            <a:r>
              <a:rPr lang="et-EE" sz="2400" dirty="0" smtClean="0">
                <a:latin typeface="Arial" charset="0"/>
              </a:rPr>
              <a:t>– X-tee liige defineerib ise, milliseid andmeteenuseid ta soovib pakkuda ning kellele teenuste kasutamise pääsuõigusi </a:t>
            </a:r>
            <a:r>
              <a:rPr lang="et-EE" sz="2400" dirty="0" smtClean="0">
                <a:latin typeface="Arial" charset="0"/>
              </a:rPr>
              <a:t>anda</a:t>
            </a:r>
            <a:endParaRPr lang="et-EE" sz="2400" dirty="0" smtClean="0">
              <a:latin typeface="Arial" charset="0"/>
            </a:endParaRPr>
          </a:p>
          <a:p>
            <a:pPr marL="358775" indent="-358775">
              <a:spcBef>
                <a:spcPts val="600"/>
              </a:spcBef>
              <a:buClr>
                <a:schemeClr val="tx1"/>
              </a:buClr>
              <a:buFont typeface="Arial" pitchFamily="34" charset="0"/>
              <a:buChar char="•"/>
            </a:pPr>
            <a:r>
              <a:rPr lang="et-EE" sz="2400" b="1" dirty="0" smtClean="0">
                <a:solidFill>
                  <a:srgbClr val="0070C0"/>
                </a:solidFill>
                <a:latin typeface="Arial" charset="0"/>
              </a:rPr>
              <a:t>konfidentsiaalsuse</a:t>
            </a:r>
            <a:r>
              <a:rPr lang="et-EE" sz="2400" dirty="0" smtClean="0">
                <a:latin typeface="Arial" charset="0"/>
              </a:rPr>
              <a:t> </a:t>
            </a:r>
            <a:r>
              <a:rPr lang="et-EE" sz="2400" dirty="0" smtClean="0">
                <a:latin typeface="Arial" charset="0"/>
              </a:rPr>
              <a:t>– info jõuab X-tee vahendusel vaid nende osapoolteni, kellele on selleks õigus </a:t>
            </a:r>
            <a:r>
              <a:rPr lang="et-EE" sz="2400" dirty="0" smtClean="0">
                <a:latin typeface="Arial" charset="0"/>
              </a:rPr>
              <a:t>antud</a:t>
            </a:r>
            <a:endParaRPr lang="et-EE" sz="2400" dirty="0" smtClean="0">
              <a:latin typeface="Arial" charset="0"/>
            </a:endParaRPr>
          </a:p>
          <a:p>
            <a:pPr marL="358775" indent="-358775">
              <a:spcBef>
                <a:spcPts val="600"/>
              </a:spcBef>
              <a:buClr>
                <a:schemeClr val="tx1"/>
              </a:buClr>
              <a:buFont typeface="Arial" pitchFamily="34" charset="0"/>
              <a:buChar char="•"/>
            </a:pPr>
            <a:r>
              <a:rPr lang="et-EE" sz="2400" b="1" dirty="0" smtClean="0">
                <a:solidFill>
                  <a:srgbClr val="0070C0"/>
                </a:solidFill>
                <a:latin typeface="Arial" charset="0"/>
              </a:rPr>
              <a:t>tõestusväärtuse</a:t>
            </a:r>
            <a:r>
              <a:rPr lang="et-EE" sz="2400" dirty="0" smtClean="0">
                <a:latin typeface="Arial" charset="0"/>
              </a:rPr>
              <a:t> </a:t>
            </a:r>
            <a:r>
              <a:rPr lang="et-EE" sz="2400" dirty="0" smtClean="0">
                <a:latin typeface="Arial" charset="0"/>
              </a:rPr>
              <a:t>– digitaalallkirja kasutamine võimaldab tõestada, kellelt laekunud andmed </a:t>
            </a:r>
            <a:r>
              <a:rPr lang="et-EE" sz="2400" dirty="0" smtClean="0">
                <a:latin typeface="Arial" charset="0"/>
              </a:rPr>
              <a:t>pärinevad</a:t>
            </a:r>
            <a:endParaRPr lang="et-EE" sz="2400" dirty="0" smtClean="0">
              <a:latin typeface="Arial" charset="0"/>
            </a:endParaRPr>
          </a:p>
          <a:p>
            <a:pPr marL="358775" indent="-358775">
              <a:spcBef>
                <a:spcPts val="600"/>
              </a:spcBef>
              <a:buClr>
                <a:schemeClr val="tx1"/>
              </a:buClr>
              <a:buFont typeface="Arial" pitchFamily="34" charset="0"/>
              <a:buChar char="•"/>
            </a:pPr>
            <a:r>
              <a:rPr lang="et-EE" sz="2400" b="1" dirty="0" smtClean="0">
                <a:solidFill>
                  <a:srgbClr val="0070C0"/>
                </a:solidFill>
                <a:latin typeface="Arial" charset="0"/>
              </a:rPr>
              <a:t>koosvõime</a:t>
            </a:r>
            <a:r>
              <a:rPr lang="et-EE" sz="2400" dirty="0" smtClean="0">
                <a:latin typeface="Arial" charset="0"/>
              </a:rPr>
              <a:t> </a:t>
            </a:r>
            <a:r>
              <a:rPr lang="et-EE" sz="2400" dirty="0" smtClean="0">
                <a:latin typeface="Arial" charset="0"/>
              </a:rPr>
              <a:t>– sõltumata liikme kasutatavast tehnoloogiast või arhitektuurist räägivad kõik X-tee liikmed üksteisega ühises </a:t>
            </a:r>
            <a:r>
              <a:rPr lang="et-EE" sz="2400" dirty="0" smtClean="0">
                <a:latin typeface="Arial" charset="0"/>
              </a:rPr>
              <a:t>keeles</a:t>
            </a:r>
            <a:endParaRPr lang="et-EE" sz="2400" dirty="0" smtClean="0">
              <a:latin typeface="Arial" charset="0"/>
            </a:endParaRPr>
          </a:p>
          <a:p>
            <a:pPr>
              <a:spcBef>
                <a:spcPts val="600"/>
              </a:spcBef>
              <a:buClr>
                <a:schemeClr val="tx1"/>
              </a:buClr>
            </a:pPr>
            <a:endParaRPr lang="et-EE" sz="2800" b="1" dirty="0">
              <a:latin typeface="Arial" charset="0"/>
            </a:endParaRPr>
          </a:p>
        </p:txBody>
      </p:sp>
      <p:sp>
        <p:nvSpPr>
          <p:cNvPr id="4" name="Rectangle 3"/>
          <p:cNvSpPr/>
          <p:nvPr/>
        </p:nvSpPr>
        <p:spPr>
          <a:xfrm>
            <a:off x="395536" y="980728"/>
            <a:ext cx="7200800" cy="954107"/>
          </a:xfrm>
          <a:prstGeom prst="rect">
            <a:avLst/>
          </a:prstGeom>
          <a:ln>
            <a:solidFill>
              <a:schemeClr val="tx1"/>
            </a:solidFill>
          </a:ln>
        </p:spPr>
        <p:txBody>
          <a:bodyPr wrap="square">
            <a:spAutoFit/>
          </a:bodyPr>
          <a:lstStyle/>
          <a:p>
            <a:pPr>
              <a:spcBef>
                <a:spcPts val="600"/>
              </a:spcBef>
              <a:buClr>
                <a:schemeClr val="tx1"/>
              </a:buClr>
            </a:pPr>
            <a:r>
              <a:rPr lang="fi-FI" sz="2800" b="1" dirty="0" smtClean="0">
                <a:solidFill>
                  <a:srgbClr val="0070C0"/>
                </a:solidFill>
                <a:latin typeface="Arial" charset="0"/>
              </a:rPr>
              <a:t>X-tee on liikmete vahel vahetut turvalist andmevahetust võimaldav </a:t>
            </a:r>
            <a:r>
              <a:rPr lang="fi-FI" sz="2800" b="1" dirty="0" smtClean="0">
                <a:solidFill>
                  <a:srgbClr val="0070C0"/>
                </a:solidFill>
                <a:latin typeface="Arial" charset="0"/>
              </a:rPr>
              <a:t>süsteem</a:t>
            </a:r>
            <a:endParaRPr lang="et-EE" sz="2800" b="1" dirty="0" smtClean="0">
              <a:solidFill>
                <a:srgbClr val="0070C0"/>
              </a:solidFill>
              <a:latin typeface="Arial"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124744"/>
          </a:xfrm>
        </p:spPr>
        <p:txBody>
          <a:bodyPr>
            <a:normAutofit/>
          </a:bodyPr>
          <a:lstStyle/>
          <a:p>
            <a:pPr algn="l" eaLnBrk="1" hangingPunct="1">
              <a:defRPr/>
            </a:pPr>
            <a:r>
              <a:rPr lang="et-EE" sz="3600" b="1" dirty="0" smtClean="0">
                <a:solidFill>
                  <a:srgbClr val="C00000"/>
                </a:solidFill>
              </a:rPr>
              <a:t>X-tee neli aluspõhimõtet</a:t>
            </a:r>
            <a:endParaRPr lang="en-US" sz="3600" b="1" dirty="0" smtClean="0">
              <a:solidFill>
                <a:srgbClr val="C00000"/>
              </a:solidFill>
            </a:endParaRPr>
          </a:p>
        </p:txBody>
      </p:sp>
      <p:sp>
        <p:nvSpPr>
          <p:cNvPr id="4099" name="Text Box 3"/>
          <p:cNvSpPr txBox="1">
            <a:spLocks noChangeArrowheads="1"/>
          </p:cNvSpPr>
          <p:nvPr/>
        </p:nvSpPr>
        <p:spPr bwMode="auto">
          <a:xfrm>
            <a:off x="179512" y="908720"/>
            <a:ext cx="8964488" cy="7956024"/>
          </a:xfrm>
          <a:prstGeom prst="rect">
            <a:avLst/>
          </a:prstGeom>
          <a:noFill/>
          <a:ln w="9525">
            <a:noFill/>
            <a:miter lim="800000"/>
            <a:headEnd/>
            <a:tailEnd/>
          </a:ln>
        </p:spPr>
        <p:txBody>
          <a:bodyPr wrap="square">
            <a:spAutoFit/>
          </a:bodyPr>
          <a:lstStyle/>
          <a:p>
            <a:pPr marL="514350" indent="-514350">
              <a:spcBef>
                <a:spcPts val="600"/>
              </a:spcBef>
              <a:buClr>
                <a:schemeClr val="tx1"/>
              </a:buClr>
              <a:buFont typeface="Arial" pitchFamily="34" charset="0"/>
              <a:buChar char="•"/>
            </a:pPr>
            <a:r>
              <a:rPr lang="et-EE" sz="2600" b="1" dirty="0" smtClean="0">
                <a:solidFill>
                  <a:srgbClr val="0070C0"/>
                </a:solidFill>
                <a:latin typeface="Arial" charset="0"/>
              </a:rPr>
              <a:t>Sõltumatus </a:t>
            </a:r>
            <a:r>
              <a:rPr lang="et-EE" sz="2600" b="1" dirty="0" smtClean="0">
                <a:solidFill>
                  <a:srgbClr val="0070C0"/>
                </a:solidFill>
                <a:latin typeface="Arial" charset="0"/>
              </a:rPr>
              <a:t>platvormist ja arhitektuurist </a:t>
            </a:r>
            <a:r>
              <a:rPr lang="et-EE" sz="2600" dirty="0" smtClean="0">
                <a:latin typeface="Arial" charset="0"/>
              </a:rPr>
              <a:t>– X-tee võimaldab mis tahes tarkvaraplatvormil oleval X-tee liikme infosüsteemil suhelda mis tahes tarkvaraplatvormil oleva andmeteenuse osutaja </a:t>
            </a:r>
            <a:r>
              <a:rPr lang="et-EE" sz="2600" dirty="0" smtClean="0">
                <a:latin typeface="Arial" charset="0"/>
              </a:rPr>
              <a:t>infosüsteemiga</a:t>
            </a:r>
            <a:endParaRPr lang="et-EE" sz="2600" dirty="0" smtClean="0">
              <a:latin typeface="Arial" charset="0"/>
            </a:endParaRPr>
          </a:p>
          <a:p>
            <a:pPr marL="514350" indent="-514350">
              <a:spcBef>
                <a:spcPts val="600"/>
              </a:spcBef>
              <a:buClr>
                <a:schemeClr val="tx1"/>
              </a:buClr>
              <a:buFont typeface="Arial" pitchFamily="34" charset="0"/>
              <a:buChar char="•"/>
            </a:pPr>
            <a:r>
              <a:rPr lang="et-EE" sz="2600" b="1" dirty="0" smtClean="0">
                <a:solidFill>
                  <a:srgbClr val="0070C0"/>
                </a:solidFill>
                <a:latin typeface="Arial" charset="0"/>
              </a:rPr>
              <a:t>Multilateraalsus</a:t>
            </a:r>
            <a:r>
              <a:rPr lang="et-EE" sz="2600" dirty="0" smtClean="0">
                <a:latin typeface="Arial" charset="0"/>
              </a:rPr>
              <a:t> – X-tee liikmel on võimalus taotleda juurdepääsu kõigile X-tee kaudu osutatavatele </a:t>
            </a:r>
            <a:r>
              <a:rPr lang="et-EE" sz="2600" dirty="0" smtClean="0">
                <a:latin typeface="Arial" charset="0"/>
              </a:rPr>
              <a:t>andmeteenustele</a:t>
            </a:r>
            <a:endParaRPr lang="et-EE" sz="2600" dirty="0" smtClean="0">
              <a:latin typeface="Arial" charset="0"/>
            </a:endParaRPr>
          </a:p>
          <a:p>
            <a:pPr marL="514350" indent="-514350">
              <a:spcBef>
                <a:spcPts val="600"/>
              </a:spcBef>
              <a:buClr>
                <a:schemeClr val="tx1"/>
              </a:buClr>
              <a:buFont typeface="Arial" pitchFamily="34" charset="0"/>
              <a:buChar char="•"/>
            </a:pPr>
            <a:r>
              <a:rPr lang="et-EE" sz="2600" b="1" dirty="0" smtClean="0">
                <a:solidFill>
                  <a:srgbClr val="0070C0"/>
                </a:solidFill>
                <a:latin typeface="Arial" charset="0"/>
              </a:rPr>
              <a:t>Avatus ja standardsus </a:t>
            </a:r>
            <a:r>
              <a:rPr lang="et-EE" sz="2600" dirty="0" smtClean="0">
                <a:latin typeface="Arial" charset="0"/>
              </a:rPr>
              <a:t>– X-tee haldamisel ja arendamisel kasutatakse võimaluse korral rahvusvahelisi standardeid ja </a:t>
            </a:r>
            <a:r>
              <a:rPr lang="et-EE" sz="2600" dirty="0" smtClean="0">
                <a:latin typeface="Arial" charset="0"/>
              </a:rPr>
              <a:t>protokolle</a:t>
            </a:r>
            <a:endParaRPr lang="et-EE" sz="2600" dirty="0" smtClean="0">
              <a:latin typeface="Arial" charset="0"/>
            </a:endParaRPr>
          </a:p>
          <a:p>
            <a:pPr marL="514350" indent="-514350">
              <a:spcBef>
                <a:spcPts val="600"/>
              </a:spcBef>
              <a:buClr>
                <a:schemeClr val="tx1"/>
              </a:buClr>
              <a:buFont typeface="Arial" pitchFamily="34" charset="0"/>
              <a:buChar char="•"/>
            </a:pPr>
            <a:r>
              <a:rPr lang="et-EE" sz="2600" b="1" dirty="0" smtClean="0">
                <a:solidFill>
                  <a:srgbClr val="0070C0"/>
                </a:solidFill>
                <a:latin typeface="Arial" charset="0"/>
              </a:rPr>
              <a:t>Turvalisus</a:t>
            </a:r>
            <a:r>
              <a:rPr lang="et-EE" sz="2600" dirty="0" smtClean="0">
                <a:latin typeface="Arial" charset="0"/>
              </a:rPr>
              <a:t> – X-tee kaudu andmete vahetamisel ei muutu andmete terviklus, käideldavus ja </a:t>
            </a:r>
            <a:r>
              <a:rPr lang="et-EE" sz="2600" dirty="0" smtClean="0">
                <a:latin typeface="Arial" charset="0"/>
              </a:rPr>
              <a:t>konfidentsiaalsus</a:t>
            </a:r>
            <a:endParaRPr lang="et-EE" sz="2600" dirty="0" smtClean="0">
              <a:latin typeface="Arial" charset="0"/>
            </a:endParaRPr>
          </a:p>
          <a:p>
            <a:pPr marL="514350" indent="-514350">
              <a:spcBef>
                <a:spcPts val="600"/>
              </a:spcBef>
              <a:buClr>
                <a:schemeClr val="tx1"/>
              </a:buClr>
              <a:buFont typeface="+mj-lt"/>
              <a:buAutoNum type="arabicPeriod"/>
            </a:pPr>
            <a:endParaRPr lang="et-EE" sz="2800" dirty="0" smtClean="0">
              <a:latin typeface="Arial" charset="0"/>
            </a:endParaRPr>
          </a:p>
          <a:p>
            <a:pPr marL="514350" indent="-514350">
              <a:spcBef>
                <a:spcPts val="600"/>
              </a:spcBef>
              <a:buClr>
                <a:schemeClr val="tx1"/>
              </a:buClr>
              <a:buFont typeface="+mj-lt"/>
              <a:buAutoNum type="arabicPeriod"/>
            </a:pPr>
            <a:endParaRPr lang="et-EE" sz="2800" dirty="0" smtClean="0">
              <a:latin typeface="Arial" charset="0"/>
            </a:endParaRPr>
          </a:p>
          <a:p>
            <a:pPr marL="514350" indent="-514350">
              <a:spcBef>
                <a:spcPts val="600"/>
              </a:spcBef>
              <a:buClr>
                <a:schemeClr val="tx1"/>
              </a:buClr>
            </a:pPr>
            <a:endParaRPr lang="et-EE" sz="2800" dirty="0" smtClean="0">
              <a:latin typeface="Arial" charset="0"/>
            </a:endParaRPr>
          </a:p>
          <a:p>
            <a:pPr marL="514350" indent="-514350">
              <a:spcBef>
                <a:spcPts val="600"/>
              </a:spcBef>
              <a:buClr>
                <a:schemeClr val="tx1"/>
              </a:buClr>
            </a:pPr>
            <a:endParaRPr lang="et-EE" sz="2800" b="1" dirty="0">
              <a:latin typeface="Arial"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124744"/>
          </a:xfrm>
        </p:spPr>
        <p:txBody>
          <a:bodyPr>
            <a:normAutofit/>
          </a:bodyPr>
          <a:lstStyle/>
          <a:p>
            <a:pPr algn="l" eaLnBrk="1" hangingPunct="1">
              <a:defRPr/>
            </a:pPr>
            <a:r>
              <a:rPr lang="et-EE" sz="3600" b="1" dirty="0" smtClean="0">
                <a:solidFill>
                  <a:srgbClr val="C00000"/>
                </a:solidFill>
              </a:rPr>
              <a:t>X-tee üldine ülesehitus</a:t>
            </a:r>
            <a:endParaRPr lang="en-US" sz="3600" b="1" dirty="0" smtClean="0">
              <a:solidFill>
                <a:srgbClr val="C00000"/>
              </a:solidFill>
            </a:endParaRPr>
          </a:p>
        </p:txBody>
      </p:sp>
      <p:sp>
        <p:nvSpPr>
          <p:cNvPr id="4099" name="Text Box 3"/>
          <p:cNvSpPr txBox="1">
            <a:spLocks noChangeArrowheads="1"/>
          </p:cNvSpPr>
          <p:nvPr/>
        </p:nvSpPr>
        <p:spPr bwMode="auto">
          <a:xfrm>
            <a:off x="539552" y="1052736"/>
            <a:ext cx="8604448" cy="5955476"/>
          </a:xfrm>
          <a:prstGeom prst="rect">
            <a:avLst/>
          </a:prstGeom>
          <a:noFill/>
          <a:ln w="9525">
            <a:noFill/>
            <a:miter lim="800000"/>
            <a:headEnd/>
            <a:tailEnd/>
          </a:ln>
        </p:spPr>
        <p:txBody>
          <a:bodyPr wrap="square">
            <a:spAutoFit/>
          </a:bodyPr>
          <a:lstStyle/>
          <a:p>
            <a:pPr marL="514350" indent="-514350">
              <a:spcBef>
                <a:spcPts val="600"/>
              </a:spcBef>
              <a:buClr>
                <a:schemeClr val="tx1"/>
              </a:buClr>
            </a:pPr>
            <a:r>
              <a:rPr lang="et-EE" sz="2800" dirty="0" smtClean="0">
                <a:latin typeface="Arial" charset="0"/>
              </a:rPr>
              <a:t>X-teed saab vaadelda neljatasemelisena ja koosnevana</a:t>
            </a:r>
            <a:endParaRPr lang="et-EE" sz="2800" dirty="0" smtClean="0">
              <a:latin typeface="Arial" charset="0"/>
            </a:endParaRPr>
          </a:p>
          <a:p>
            <a:pPr marL="514350" indent="-63500">
              <a:spcBef>
                <a:spcPts val="600"/>
              </a:spcBef>
              <a:buClr>
                <a:schemeClr val="tx1"/>
              </a:buClr>
              <a:buFont typeface="Arial" pitchFamily="34" charset="0"/>
              <a:buChar char="•"/>
            </a:pPr>
            <a:r>
              <a:rPr lang="et-EE" sz="2800" dirty="0" smtClean="0">
                <a:latin typeface="Arial" charset="0"/>
              </a:rPr>
              <a:t> </a:t>
            </a:r>
            <a:r>
              <a:rPr lang="et-EE" sz="2800" dirty="0" smtClean="0">
                <a:latin typeface="Arial" charset="0"/>
              </a:rPr>
              <a:t>õiguslikust korraldusest</a:t>
            </a:r>
          </a:p>
          <a:p>
            <a:pPr marL="514350" indent="-63500">
              <a:spcBef>
                <a:spcPts val="600"/>
              </a:spcBef>
              <a:buClr>
                <a:schemeClr val="tx1"/>
              </a:buClr>
              <a:buFont typeface="Arial" pitchFamily="34" charset="0"/>
              <a:buChar char="•"/>
            </a:pPr>
            <a:r>
              <a:rPr lang="et-EE" sz="2800" dirty="0" smtClean="0">
                <a:latin typeface="Arial" charset="0"/>
              </a:rPr>
              <a:t> </a:t>
            </a:r>
            <a:r>
              <a:rPr lang="et-EE" sz="2800" dirty="0" smtClean="0">
                <a:latin typeface="Arial" charset="0"/>
              </a:rPr>
              <a:t>halduslikust korraldusest</a:t>
            </a:r>
          </a:p>
          <a:p>
            <a:pPr marL="514350" indent="-63500">
              <a:spcBef>
                <a:spcPts val="600"/>
              </a:spcBef>
              <a:buClr>
                <a:schemeClr val="tx1"/>
              </a:buClr>
              <a:buFont typeface="Arial" pitchFamily="34" charset="0"/>
              <a:buChar char="•"/>
            </a:pPr>
            <a:r>
              <a:rPr lang="et-EE" sz="2800" dirty="0" smtClean="0">
                <a:latin typeface="Arial" charset="0"/>
              </a:rPr>
              <a:t> protokollistikust</a:t>
            </a:r>
          </a:p>
          <a:p>
            <a:pPr marL="514350" indent="-63500">
              <a:spcBef>
                <a:spcPts val="600"/>
              </a:spcBef>
              <a:buClr>
                <a:schemeClr val="tx1"/>
              </a:buClr>
              <a:buFont typeface="Arial" pitchFamily="34" charset="0"/>
              <a:buChar char="•"/>
            </a:pPr>
            <a:r>
              <a:rPr lang="et-EE" sz="2800" dirty="0" smtClean="0">
                <a:latin typeface="Arial" charset="0"/>
              </a:rPr>
              <a:t> </a:t>
            </a:r>
            <a:r>
              <a:rPr lang="et-EE" sz="2800" dirty="0" err="1" smtClean="0">
                <a:latin typeface="Arial" charset="0"/>
              </a:rPr>
              <a:t>protokollistikku</a:t>
            </a:r>
            <a:r>
              <a:rPr lang="et-EE" sz="2800" dirty="0" smtClean="0">
                <a:latin typeface="Arial" charset="0"/>
              </a:rPr>
              <a:t> </a:t>
            </a:r>
            <a:r>
              <a:rPr lang="et-EE" sz="2800" dirty="0" smtClean="0">
                <a:latin typeface="Arial" charset="0"/>
              </a:rPr>
              <a:t>realiseerivast tarkvarast.</a:t>
            </a:r>
          </a:p>
          <a:p>
            <a:pPr marL="514350" indent="-514350">
              <a:spcBef>
                <a:spcPts val="600"/>
              </a:spcBef>
              <a:buClr>
                <a:schemeClr val="tx1"/>
              </a:buClr>
            </a:pPr>
            <a:endParaRPr lang="et-EE" sz="2800" dirty="0" smtClean="0">
              <a:latin typeface="Arial" charset="0"/>
            </a:endParaRPr>
          </a:p>
          <a:p>
            <a:pPr marL="514350" indent="-514350">
              <a:spcBef>
                <a:spcPts val="600"/>
              </a:spcBef>
              <a:buClr>
                <a:schemeClr val="tx1"/>
              </a:buClr>
            </a:pPr>
            <a:r>
              <a:rPr lang="et-EE" sz="2800" dirty="0" smtClean="0">
                <a:latin typeface="Arial" charset="0"/>
              </a:rPr>
              <a:t>X-tee </a:t>
            </a:r>
            <a:r>
              <a:rPr lang="et-EE" sz="2800" dirty="0" smtClean="0">
                <a:latin typeface="Arial" charset="0"/>
              </a:rPr>
              <a:t>õiguslik ja halduslik korraldus </a:t>
            </a:r>
            <a:r>
              <a:rPr lang="et-EE" sz="2800" dirty="0" smtClean="0">
                <a:latin typeface="Arial" charset="0"/>
              </a:rPr>
              <a:t>reguleerib</a:t>
            </a:r>
            <a:r>
              <a:rPr lang="et-EE" sz="2800" dirty="0" smtClean="0">
                <a:latin typeface="Arial" charset="0"/>
              </a:rPr>
              <a:t>:</a:t>
            </a:r>
            <a:endParaRPr lang="et-EE" sz="2800" dirty="0" smtClean="0">
              <a:latin typeface="Arial" charset="0"/>
            </a:endParaRPr>
          </a:p>
          <a:p>
            <a:pPr marL="717550" indent="-266700">
              <a:spcBef>
                <a:spcPts val="600"/>
              </a:spcBef>
              <a:buClr>
                <a:schemeClr val="tx1"/>
              </a:buClr>
              <a:buFont typeface="Arial" pitchFamily="34" charset="0"/>
              <a:buChar char="•"/>
            </a:pPr>
            <a:r>
              <a:rPr lang="et-EE" sz="2600" dirty="0" smtClean="0">
                <a:latin typeface="Arial" charset="0"/>
              </a:rPr>
              <a:t>kes </a:t>
            </a:r>
            <a:r>
              <a:rPr lang="et-EE" sz="2600" dirty="0" smtClean="0">
                <a:latin typeface="Arial" charset="0"/>
              </a:rPr>
              <a:t>ja kuidas tohivad või peavad </a:t>
            </a:r>
            <a:r>
              <a:rPr lang="et-EE" sz="2600" dirty="0" smtClean="0">
                <a:latin typeface="Arial" charset="0"/>
              </a:rPr>
              <a:t> olema X-tee liikmed</a:t>
            </a:r>
          </a:p>
          <a:p>
            <a:pPr marL="717550" indent="-266700">
              <a:spcBef>
                <a:spcPts val="600"/>
              </a:spcBef>
              <a:buClr>
                <a:schemeClr val="tx1"/>
              </a:buClr>
              <a:buFont typeface="Arial" pitchFamily="34" charset="0"/>
              <a:buChar char="•"/>
            </a:pPr>
            <a:r>
              <a:rPr lang="et-EE" sz="2600" dirty="0" smtClean="0">
                <a:latin typeface="Arial" charset="0"/>
              </a:rPr>
              <a:t>osaliste </a:t>
            </a:r>
            <a:r>
              <a:rPr lang="et-EE" sz="2600" dirty="0" smtClean="0">
                <a:latin typeface="Arial" charset="0"/>
              </a:rPr>
              <a:t>vastutuse, kohustuste ja õiguste </a:t>
            </a:r>
            <a:r>
              <a:rPr lang="et-EE" sz="2600" dirty="0" smtClean="0">
                <a:latin typeface="Arial" charset="0"/>
              </a:rPr>
              <a:t>ulatuse</a:t>
            </a:r>
            <a:endParaRPr lang="et-EE" sz="2600" dirty="0" smtClean="0">
              <a:latin typeface="Arial" charset="0"/>
            </a:endParaRPr>
          </a:p>
          <a:p>
            <a:pPr marL="717550" indent="-266700">
              <a:spcBef>
                <a:spcPts val="600"/>
              </a:spcBef>
              <a:buClr>
                <a:schemeClr val="tx1"/>
              </a:buClr>
              <a:buFont typeface="Arial" pitchFamily="34" charset="0"/>
              <a:buChar char="•"/>
            </a:pPr>
            <a:endParaRPr lang="et-EE" sz="2800" b="1" dirty="0">
              <a:latin typeface="Arial"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idx="4294967295"/>
          </p:nvPr>
        </p:nvSpPr>
        <p:spPr>
          <a:xfrm>
            <a:off x="0" y="0"/>
            <a:ext cx="9144000" cy="990600"/>
          </a:xfrm>
          <a:effectLst>
            <a:outerShdw dist="45791" dir="2021404" algn="ctr" rotWithShape="0">
              <a:schemeClr val="bg2"/>
            </a:outerShdw>
          </a:effectLst>
        </p:spPr>
        <p:txBody>
          <a:bodyPr/>
          <a:lstStyle/>
          <a:p>
            <a:pPr eaLnBrk="1" hangingPunct="1">
              <a:defRPr/>
            </a:pPr>
            <a:r>
              <a:rPr lang="et-EE" b="1" dirty="0" smtClean="0">
                <a:solidFill>
                  <a:srgbClr val="C00000"/>
                </a:solidFill>
              </a:rPr>
              <a:t>X-tee </a:t>
            </a:r>
            <a:r>
              <a:rPr lang="et-EE" b="1" dirty="0" smtClean="0">
                <a:solidFill>
                  <a:srgbClr val="C00000"/>
                </a:solidFill>
              </a:rPr>
              <a:t>projekt</a:t>
            </a:r>
            <a:endParaRPr lang="et-EE" b="1" dirty="0" smtClean="0">
              <a:solidFill>
                <a:srgbClr val="C00000"/>
              </a:solidFill>
              <a:cs typeface="Times New Roman" pitchFamily="18" charset="0"/>
            </a:endParaRPr>
          </a:p>
        </p:txBody>
      </p:sp>
      <p:sp>
        <p:nvSpPr>
          <p:cNvPr id="10243" name="Text Box 3"/>
          <p:cNvSpPr txBox="1">
            <a:spLocks noChangeArrowheads="1"/>
          </p:cNvSpPr>
          <p:nvPr/>
        </p:nvSpPr>
        <p:spPr bwMode="auto">
          <a:xfrm>
            <a:off x="0" y="3962400"/>
            <a:ext cx="8534400" cy="519113"/>
          </a:xfrm>
          <a:prstGeom prst="rect">
            <a:avLst/>
          </a:prstGeom>
          <a:noFill/>
          <a:ln w="9525">
            <a:noFill/>
            <a:miter lim="800000"/>
            <a:headEnd/>
            <a:tailEnd/>
          </a:ln>
        </p:spPr>
        <p:txBody>
          <a:bodyPr>
            <a:spAutoFit/>
          </a:bodyPr>
          <a:lstStyle/>
          <a:p>
            <a:endParaRPr lang="et-EE" sz="2800" b="1">
              <a:latin typeface="Arial" pitchFamily="34" charset="0"/>
              <a:cs typeface="Times New Roman" pitchFamily="18" charset="0"/>
            </a:endParaRPr>
          </a:p>
        </p:txBody>
      </p:sp>
      <p:sp>
        <p:nvSpPr>
          <p:cNvPr id="10244" name="Text Box 4"/>
          <p:cNvSpPr txBox="1">
            <a:spLocks noChangeArrowheads="1"/>
          </p:cNvSpPr>
          <p:nvPr/>
        </p:nvSpPr>
        <p:spPr bwMode="auto">
          <a:xfrm>
            <a:off x="838200" y="990600"/>
            <a:ext cx="3505200" cy="519113"/>
          </a:xfrm>
          <a:prstGeom prst="rect">
            <a:avLst/>
          </a:prstGeom>
          <a:noFill/>
          <a:ln w="9525">
            <a:noFill/>
            <a:miter lim="800000"/>
            <a:headEnd/>
            <a:tailEnd/>
          </a:ln>
        </p:spPr>
        <p:txBody>
          <a:bodyPr>
            <a:spAutoFit/>
          </a:bodyPr>
          <a:lstStyle/>
          <a:p>
            <a:pPr>
              <a:spcBef>
                <a:spcPct val="50000"/>
              </a:spcBef>
            </a:pPr>
            <a:endParaRPr lang="et-EE" sz="2800">
              <a:latin typeface="Arial" pitchFamily="34" charset="0"/>
            </a:endParaRPr>
          </a:p>
        </p:txBody>
      </p:sp>
      <p:sp>
        <p:nvSpPr>
          <p:cNvPr id="10245" name="Text Box 5"/>
          <p:cNvSpPr txBox="1">
            <a:spLocks noChangeArrowheads="1"/>
          </p:cNvSpPr>
          <p:nvPr/>
        </p:nvSpPr>
        <p:spPr bwMode="auto">
          <a:xfrm>
            <a:off x="533400" y="6276975"/>
            <a:ext cx="7620000" cy="1160463"/>
          </a:xfrm>
          <a:prstGeom prst="rect">
            <a:avLst/>
          </a:prstGeom>
          <a:noFill/>
          <a:ln w="9525">
            <a:noFill/>
            <a:miter lim="800000"/>
            <a:headEnd/>
            <a:tailEnd/>
          </a:ln>
        </p:spPr>
        <p:txBody>
          <a:bodyPr>
            <a:spAutoFit/>
          </a:bodyPr>
          <a:lstStyle/>
          <a:p>
            <a:pPr>
              <a:spcBef>
                <a:spcPct val="50000"/>
              </a:spcBef>
            </a:pPr>
            <a:endParaRPr lang="et-EE" sz="2800">
              <a:latin typeface="Arial" pitchFamily="34" charset="0"/>
            </a:endParaRPr>
          </a:p>
          <a:p>
            <a:pPr>
              <a:spcBef>
                <a:spcPct val="50000"/>
              </a:spcBef>
            </a:pPr>
            <a:endParaRPr lang="et-EE" sz="2800">
              <a:latin typeface="Arial" pitchFamily="34" charset="0"/>
            </a:endParaRPr>
          </a:p>
        </p:txBody>
      </p:sp>
      <p:sp>
        <p:nvSpPr>
          <p:cNvPr id="10246" name="Text Box 6"/>
          <p:cNvSpPr txBox="1">
            <a:spLocks noChangeArrowheads="1"/>
          </p:cNvSpPr>
          <p:nvPr/>
        </p:nvSpPr>
        <p:spPr bwMode="auto">
          <a:xfrm>
            <a:off x="990600" y="3352800"/>
            <a:ext cx="7772400" cy="214313"/>
          </a:xfrm>
          <a:prstGeom prst="rect">
            <a:avLst/>
          </a:prstGeom>
          <a:noFill/>
          <a:ln w="9525">
            <a:noFill/>
            <a:miter lim="800000"/>
            <a:headEnd/>
            <a:tailEnd/>
          </a:ln>
        </p:spPr>
        <p:txBody>
          <a:bodyPr>
            <a:spAutoFit/>
          </a:bodyPr>
          <a:lstStyle/>
          <a:p>
            <a:pPr>
              <a:spcBef>
                <a:spcPct val="50000"/>
              </a:spcBef>
            </a:pPr>
            <a:endParaRPr lang="et-EE" sz="800">
              <a:cs typeface="Times New Roman" pitchFamily="18" charset="0"/>
            </a:endParaRPr>
          </a:p>
        </p:txBody>
      </p:sp>
      <p:pic>
        <p:nvPicPr>
          <p:cNvPr id="89090" name="Picture 2" descr="Pildiotsingu x-tee tulemus"/>
          <p:cNvPicPr>
            <a:picLocks noChangeAspect="1" noChangeArrowheads="1"/>
          </p:cNvPicPr>
          <p:nvPr/>
        </p:nvPicPr>
        <p:blipFill>
          <a:blip r:embed="rId3" cstate="print"/>
          <a:srcRect/>
          <a:stretch>
            <a:fillRect/>
          </a:stretch>
        </p:blipFill>
        <p:spPr bwMode="auto">
          <a:xfrm>
            <a:off x="0" y="1412776"/>
            <a:ext cx="9035729" cy="4176464"/>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idx="4294967295"/>
          </p:nvPr>
        </p:nvSpPr>
        <p:spPr>
          <a:xfrm>
            <a:off x="0" y="0"/>
            <a:ext cx="9144000" cy="990600"/>
          </a:xfrm>
          <a:effectLst>
            <a:outerShdw dist="45791" dir="2021404" algn="ctr" rotWithShape="0">
              <a:schemeClr val="bg2"/>
            </a:outerShdw>
          </a:effectLst>
        </p:spPr>
        <p:txBody>
          <a:bodyPr/>
          <a:lstStyle/>
          <a:p>
            <a:pPr eaLnBrk="1" hangingPunct="1">
              <a:defRPr/>
            </a:pPr>
            <a:r>
              <a:rPr lang="et-EE" b="1" dirty="0" smtClean="0">
                <a:solidFill>
                  <a:srgbClr val="C00000"/>
                </a:solidFill>
              </a:rPr>
              <a:t>X-tee </a:t>
            </a:r>
            <a:r>
              <a:rPr lang="et-EE" b="1" dirty="0" smtClean="0">
                <a:solidFill>
                  <a:srgbClr val="C00000"/>
                </a:solidFill>
              </a:rPr>
              <a:t>projekt</a:t>
            </a:r>
            <a:endParaRPr lang="et-EE" b="1" dirty="0" smtClean="0">
              <a:solidFill>
                <a:srgbClr val="C00000"/>
              </a:solidFill>
              <a:cs typeface="Times New Roman" pitchFamily="18" charset="0"/>
            </a:endParaRPr>
          </a:p>
        </p:txBody>
      </p:sp>
      <p:sp>
        <p:nvSpPr>
          <p:cNvPr id="10243" name="Text Box 3"/>
          <p:cNvSpPr txBox="1">
            <a:spLocks noChangeArrowheads="1"/>
          </p:cNvSpPr>
          <p:nvPr/>
        </p:nvSpPr>
        <p:spPr bwMode="auto">
          <a:xfrm>
            <a:off x="0" y="3962400"/>
            <a:ext cx="8534400" cy="519113"/>
          </a:xfrm>
          <a:prstGeom prst="rect">
            <a:avLst/>
          </a:prstGeom>
          <a:noFill/>
          <a:ln w="9525">
            <a:noFill/>
            <a:miter lim="800000"/>
            <a:headEnd/>
            <a:tailEnd/>
          </a:ln>
        </p:spPr>
        <p:txBody>
          <a:bodyPr>
            <a:spAutoFit/>
          </a:bodyPr>
          <a:lstStyle/>
          <a:p>
            <a:endParaRPr lang="et-EE" sz="2800" b="1">
              <a:latin typeface="Arial" pitchFamily="34" charset="0"/>
              <a:cs typeface="Times New Roman" pitchFamily="18" charset="0"/>
            </a:endParaRPr>
          </a:p>
        </p:txBody>
      </p:sp>
      <p:sp>
        <p:nvSpPr>
          <p:cNvPr id="10244" name="Text Box 4"/>
          <p:cNvSpPr txBox="1">
            <a:spLocks noChangeArrowheads="1"/>
          </p:cNvSpPr>
          <p:nvPr/>
        </p:nvSpPr>
        <p:spPr bwMode="auto">
          <a:xfrm>
            <a:off x="838200" y="990600"/>
            <a:ext cx="3505200" cy="519113"/>
          </a:xfrm>
          <a:prstGeom prst="rect">
            <a:avLst/>
          </a:prstGeom>
          <a:noFill/>
          <a:ln w="9525">
            <a:noFill/>
            <a:miter lim="800000"/>
            <a:headEnd/>
            <a:tailEnd/>
          </a:ln>
        </p:spPr>
        <p:txBody>
          <a:bodyPr>
            <a:spAutoFit/>
          </a:bodyPr>
          <a:lstStyle/>
          <a:p>
            <a:pPr>
              <a:spcBef>
                <a:spcPct val="50000"/>
              </a:spcBef>
            </a:pPr>
            <a:endParaRPr lang="et-EE" sz="2800">
              <a:latin typeface="Arial" pitchFamily="34" charset="0"/>
            </a:endParaRPr>
          </a:p>
        </p:txBody>
      </p:sp>
      <p:sp>
        <p:nvSpPr>
          <p:cNvPr id="10245" name="Text Box 5"/>
          <p:cNvSpPr txBox="1">
            <a:spLocks noChangeArrowheads="1"/>
          </p:cNvSpPr>
          <p:nvPr/>
        </p:nvSpPr>
        <p:spPr bwMode="auto">
          <a:xfrm>
            <a:off x="533400" y="6276975"/>
            <a:ext cx="7620000" cy="1160463"/>
          </a:xfrm>
          <a:prstGeom prst="rect">
            <a:avLst/>
          </a:prstGeom>
          <a:noFill/>
          <a:ln w="9525">
            <a:noFill/>
            <a:miter lim="800000"/>
            <a:headEnd/>
            <a:tailEnd/>
          </a:ln>
        </p:spPr>
        <p:txBody>
          <a:bodyPr>
            <a:spAutoFit/>
          </a:bodyPr>
          <a:lstStyle/>
          <a:p>
            <a:pPr>
              <a:spcBef>
                <a:spcPct val="50000"/>
              </a:spcBef>
            </a:pPr>
            <a:endParaRPr lang="et-EE" sz="2800">
              <a:latin typeface="Arial" pitchFamily="34" charset="0"/>
            </a:endParaRPr>
          </a:p>
          <a:p>
            <a:pPr>
              <a:spcBef>
                <a:spcPct val="50000"/>
              </a:spcBef>
            </a:pPr>
            <a:endParaRPr lang="et-EE" sz="2800">
              <a:latin typeface="Arial" pitchFamily="34" charset="0"/>
            </a:endParaRPr>
          </a:p>
        </p:txBody>
      </p:sp>
      <p:sp>
        <p:nvSpPr>
          <p:cNvPr id="10246" name="Text Box 6"/>
          <p:cNvSpPr txBox="1">
            <a:spLocks noChangeArrowheads="1"/>
          </p:cNvSpPr>
          <p:nvPr/>
        </p:nvSpPr>
        <p:spPr bwMode="auto">
          <a:xfrm>
            <a:off x="990600" y="3352800"/>
            <a:ext cx="7772400" cy="214313"/>
          </a:xfrm>
          <a:prstGeom prst="rect">
            <a:avLst/>
          </a:prstGeom>
          <a:noFill/>
          <a:ln w="9525">
            <a:noFill/>
            <a:miter lim="800000"/>
            <a:headEnd/>
            <a:tailEnd/>
          </a:ln>
        </p:spPr>
        <p:txBody>
          <a:bodyPr>
            <a:spAutoFit/>
          </a:bodyPr>
          <a:lstStyle/>
          <a:p>
            <a:pPr>
              <a:spcBef>
                <a:spcPct val="50000"/>
              </a:spcBef>
            </a:pPr>
            <a:endParaRPr lang="et-EE" sz="800">
              <a:cs typeface="Times New Roman" pitchFamily="18" charset="0"/>
            </a:endParaRPr>
          </a:p>
        </p:txBody>
      </p:sp>
      <p:pic>
        <p:nvPicPr>
          <p:cNvPr id="130050" name="Picture 2" descr="Pildiotsingu x-tee tulemus"/>
          <p:cNvPicPr>
            <a:picLocks noChangeAspect="1" noChangeArrowheads="1"/>
          </p:cNvPicPr>
          <p:nvPr/>
        </p:nvPicPr>
        <p:blipFill>
          <a:blip r:embed="rId3" cstate="print"/>
          <a:srcRect/>
          <a:stretch>
            <a:fillRect/>
          </a:stretch>
        </p:blipFill>
        <p:spPr bwMode="auto">
          <a:xfrm>
            <a:off x="395536" y="1268760"/>
            <a:ext cx="7600950" cy="4772025"/>
          </a:xfrm>
          <a:prstGeom prst="rect">
            <a:avLst/>
          </a:prstGeom>
          <a:noFill/>
        </p:spPr>
      </p:pic>
      <p:sp>
        <p:nvSpPr>
          <p:cNvPr id="9" name="TextBox 8"/>
          <p:cNvSpPr txBox="1"/>
          <p:nvPr/>
        </p:nvSpPr>
        <p:spPr>
          <a:xfrm>
            <a:off x="3275856" y="3284984"/>
            <a:ext cx="2016224" cy="369332"/>
          </a:xfrm>
          <a:prstGeom prst="rect">
            <a:avLst/>
          </a:prstGeom>
          <a:noFill/>
        </p:spPr>
        <p:txBody>
          <a:bodyPr wrap="square" rtlCol="0">
            <a:spAutoFit/>
          </a:bodyPr>
          <a:lstStyle/>
          <a:p>
            <a:r>
              <a:rPr lang="et-EE" dirty="0" smtClean="0"/>
              <a:t>   </a:t>
            </a:r>
            <a:r>
              <a:rPr lang="et-EE" dirty="0" smtClean="0">
                <a:solidFill>
                  <a:srgbClr val="0070C0"/>
                </a:solidFill>
              </a:rPr>
              <a:t>X-tee kanal</a:t>
            </a:r>
            <a:endParaRPr lang="et-EE" dirty="0">
              <a:solidFill>
                <a:srgbClr val="0070C0"/>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124744"/>
          </a:xfrm>
        </p:spPr>
        <p:txBody>
          <a:bodyPr>
            <a:normAutofit/>
          </a:bodyPr>
          <a:lstStyle/>
          <a:p>
            <a:pPr algn="l" eaLnBrk="1" hangingPunct="1">
              <a:defRPr/>
            </a:pPr>
            <a:r>
              <a:rPr lang="et-EE" sz="3600" b="1" dirty="0" smtClean="0">
                <a:solidFill>
                  <a:srgbClr val="C00000"/>
                </a:solidFill>
              </a:rPr>
              <a:t>Kellele on X-tee mõeldud?</a:t>
            </a:r>
            <a:endParaRPr lang="en-US" sz="3600" b="1" dirty="0" smtClean="0">
              <a:solidFill>
                <a:srgbClr val="C00000"/>
              </a:solidFill>
            </a:endParaRPr>
          </a:p>
        </p:txBody>
      </p:sp>
      <p:sp>
        <p:nvSpPr>
          <p:cNvPr id="4099" name="Text Box 3"/>
          <p:cNvSpPr txBox="1">
            <a:spLocks noChangeArrowheads="1"/>
          </p:cNvSpPr>
          <p:nvPr/>
        </p:nvSpPr>
        <p:spPr bwMode="auto">
          <a:xfrm>
            <a:off x="539552" y="1268760"/>
            <a:ext cx="8604448" cy="4662815"/>
          </a:xfrm>
          <a:prstGeom prst="rect">
            <a:avLst/>
          </a:prstGeom>
          <a:noFill/>
          <a:ln w="9525">
            <a:noFill/>
            <a:miter lim="800000"/>
            <a:headEnd/>
            <a:tailEnd/>
          </a:ln>
        </p:spPr>
        <p:txBody>
          <a:bodyPr wrap="square">
            <a:spAutoFit/>
          </a:bodyPr>
          <a:lstStyle/>
          <a:p>
            <a:pPr>
              <a:spcBef>
                <a:spcPts val="1200"/>
              </a:spcBef>
            </a:pPr>
            <a:r>
              <a:rPr lang="et-EE" sz="2800" dirty="0" smtClean="0"/>
              <a:t>X-tee </a:t>
            </a:r>
            <a:r>
              <a:rPr lang="et-EE" sz="2800" dirty="0" smtClean="0"/>
              <a:t>kindlustab turvalise ja tõestusväärtust tagava internetipõhise </a:t>
            </a:r>
            <a:r>
              <a:rPr lang="et-EE" sz="2800" dirty="0" smtClean="0"/>
              <a:t>andmevahetuse:</a:t>
            </a:r>
            <a:endParaRPr lang="et-EE" sz="2800" dirty="0" smtClean="0"/>
          </a:p>
          <a:p>
            <a:pPr marL="266700" indent="-266700">
              <a:spcBef>
                <a:spcPts val="1200"/>
              </a:spcBef>
              <a:buFont typeface="Arial" pitchFamily="34" charset="0"/>
              <a:buChar char="•"/>
            </a:pPr>
            <a:r>
              <a:rPr lang="et-EE" sz="2800" dirty="0" smtClean="0"/>
              <a:t>X-tee </a:t>
            </a:r>
            <a:r>
              <a:rPr lang="et-EE" sz="2800" dirty="0" smtClean="0"/>
              <a:t>liikmetele</a:t>
            </a:r>
            <a:endParaRPr lang="et-EE" sz="2800" dirty="0" smtClean="0"/>
          </a:p>
          <a:p>
            <a:pPr marL="266700" indent="-266700">
              <a:spcBef>
                <a:spcPts val="1200"/>
              </a:spcBef>
              <a:buFont typeface="Arial" pitchFamily="34" charset="0"/>
              <a:buChar char="•"/>
            </a:pPr>
            <a:r>
              <a:rPr lang="et-EE" sz="2800" dirty="0" smtClean="0"/>
              <a:t>sellele infole, mida vahetatakse X-tee </a:t>
            </a:r>
            <a:r>
              <a:rPr lang="et-EE" sz="2800" dirty="0" smtClean="0"/>
              <a:t>kaudu</a:t>
            </a:r>
          </a:p>
          <a:p>
            <a:pPr>
              <a:spcBef>
                <a:spcPts val="1200"/>
              </a:spcBef>
            </a:pPr>
            <a:endParaRPr lang="et-EE" sz="2800" dirty="0" smtClean="0"/>
          </a:p>
          <a:p>
            <a:pPr>
              <a:spcBef>
                <a:spcPts val="1200"/>
              </a:spcBef>
            </a:pPr>
            <a:r>
              <a:rPr lang="et-EE" sz="2800" b="1" dirty="0" smtClean="0">
                <a:solidFill>
                  <a:srgbClr val="0070C0"/>
                </a:solidFill>
              </a:rPr>
              <a:t>Eesti X-tee liikmeks saavad astuda juriidilised isikud, kes vastavad Vabariigi Valitsuse 23.9.2016 määruses nr 105 "Infosüsteemide andmevahetuskiht" toodud nõuetele.</a:t>
            </a:r>
          </a:p>
          <a:p>
            <a:pPr marL="514350" indent="-514350">
              <a:spcBef>
                <a:spcPts val="600"/>
              </a:spcBef>
              <a:buClr>
                <a:schemeClr val="tx1"/>
              </a:buClr>
            </a:pPr>
            <a:endParaRPr lang="et-EE" sz="2800" b="1" dirty="0">
              <a:solidFill>
                <a:srgbClr val="0070C0"/>
              </a:solidFill>
              <a:latin typeface="Arial"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124744"/>
          </a:xfrm>
        </p:spPr>
        <p:txBody>
          <a:bodyPr>
            <a:normAutofit fontScale="90000"/>
          </a:bodyPr>
          <a:lstStyle/>
          <a:p>
            <a:pPr algn="l" eaLnBrk="1" hangingPunct="1">
              <a:defRPr/>
            </a:pPr>
            <a:r>
              <a:rPr lang="et-EE" sz="3600" b="1" dirty="0" smtClean="0">
                <a:solidFill>
                  <a:srgbClr val="C00000"/>
                </a:solidFill>
              </a:rPr>
              <a:t>Milliseid andmeid X-tee kaudu vahetatakse?</a:t>
            </a:r>
            <a:endParaRPr lang="en-US" sz="3600" b="1" dirty="0" smtClean="0">
              <a:solidFill>
                <a:srgbClr val="C00000"/>
              </a:solidFill>
            </a:endParaRPr>
          </a:p>
        </p:txBody>
      </p:sp>
      <p:sp>
        <p:nvSpPr>
          <p:cNvPr id="4099" name="Text Box 3"/>
          <p:cNvSpPr txBox="1">
            <a:spLocks noChangeArrowheads="1"/>
          </p:cNvSpPr>
          <p:nvPr/>
        </p:nvSpPr>
        <p:spPr bwMode="auto">
          <a:xfrm>
            <a:off x="539552" y="1268760"/>
            <a:ext cx="8604448" cy="6201698"/>
          </a:xfrm>
          <a:prstGeom prst="rect">
            <a:avLst/>
          </a:prstGeom>
          <a:noFill/>
          <a:ln w="9525">
            <a:noFill/>
            <a:miter lim="800000"/>
            <a:headEnd/>
            <a:tailEnd/>
          </a:ln>
        </p:spPr>
        <p:txBody>
          <a:bodyPr wrap="square">
            <a:spAutoFit/>
          </a:bodyPr>
          <a:lstStyle/>
          <a:p>
            <a:r>
              <a:rPr lang="et-EE" sz="2800" b="1" dirty="0" smtClean="0">
                <a:solidFill>
                  <a:srgbClr val="0070C0"/>
                </a:solidFill>
              </a:rPr>
              <a:t>Sõnumivahetus </a:t>
            </a:r>
            <a:r>
              <a:rPr lang="et-EE" sz="2800" b="1" dirty="0" smtClean="0">
                <a:solidFill>
                  <a:srgbClr val="0070C0"/>
                </a:solidFill>
              </a:rPr>
              <a:t>X-teel toimub üksnes eelnevalt defineeritud kasutusmallide ning andmeteenuste piires. </a:t>
            </a:r>
            <a:endParaRPr lang="et-EE" sz="2800" b="1" dirty="0" smtClean="0">
              <a:solidFill>
                <a:srgbClr val="0070C0"/>
              </a:solidFill>
            </a:endParaRPr>
          </a:p>
          <a:p>
            <a:endParaRPr lang="et-EE" sz="2800" b="1" dirty="0" smtClean="0">
              <a:solidFill>
                <a:srgbClr val="0070C0"/>
              </a:solidFill>
            </a:endParaRPr>
          </a:p>
          <a:p>
            <a:r>
              <a:rPr lang="et-EE" sz="2800" b="1" dirty="0" smtClean="0">
                <a:solidFill>
                  <a:srgbClr val="0070C0"/>
                </a:solidFill>
              </a:rPr>
              <a:t>Andmeteenuse </a:t>
            </a:r>
            <a:r>
              <a:rPr lang="et-EE" sz="2800" b="1" dirty="0" smtClean="0">
                <a:solidFill>
                  <a:srgbClr val="0070C0"/>
                </a:solidFill>
              </a:rPr>
              <a:t>kirjeldamine, arendamine, hooldamine ja haldamine on liikme õigus ja kohustus. </a:t>
            </a:r>
            <a:r>
              <a:rPr lang="et-EE" sz="2800" dirty="0" smtClean="0"/>
              <a:t>Andmete vorming on andmeteenusega üheselt määratud</a:t>
            </a:r>
            <a:r>
              <a:rPr lang="et-EE" sz="2800" dirty="0" smtClean="0"/>
              <a:t>.</a:t>
            </a:r>
          </a:p>
          <a:p>
            <a:endParaRPr lang="et-EE" sz="2800" dirty="0" smtClean="0"/>
          </a:p>
          <a:p>
            <a:r>
              <a:rPr lang="et-EE" sz="2800" dirty="0" smtClean="0"/>
              <a:t>X-tee organisatsioon:</a:t>
            </a:r>
          </a:p>
          <a:p>
            <a:pPr marL="358775" indent="-358775">
              <a:buFont typeface="Arial" pitchFamily="34" charset="0"/>
              <a:buChar char="•"/>
            </a:pPr>
            <a:r>
              <a:rPr lang="et-EE" sz="2800" dirty="0" smtClean="0"/>
              <a:t>ei määra teenuse vajalikkust – seda teeb andmeteenuse </a:t>
            </a:r>
            <a:r>
              <a:rPr lang="et-EE" sz="2800" dirty="0" smtClean="0"/>
              <a:t>osutaja</a:t>
            </a:r>
            <a:endParaRPr lang="et-EE" sz="2800" dirty="0" smtClean="0"/>
          </a:p>
          <a:p>
            <a:pPr marL="358775" indent="-358775">
              <a:buFont typeface="Arial" pitchFamily="34" charset="0"/>
              <a:buChar char="•"/>
            </a:pPr>
            <a:r>
              <a:rPr lang="et-EE" sz="2800" dirty="0" smtClean="0"/>
              <a:t>ei taga teenuste kaudu vahetatavate andmete sisukust – seda teeb andmeteenuse osutaja</a:t>
            </a:r>
            <a:r>
              <a:rPr lang="et-EE" sz="2800" dirty="0" smtClean="0"/>
              <a:t>.</a:t>
            </a:r>
          </a:p>
          <a:p>
            <a:pPr marL="358775" indent="-358775">
              <a:buFont typeface="Arial" pitchFamily="34" charset="0"/>
              <a:buChar char="•"/>
            </a:pPr>
            <a:endParaRPr lang="et-EE" sz="2800" dirty="0" smtClean="0"/>
          </a:p>
          <a:p>
            <a:pPr marL="514350" indent="-514350">
              <a:spcBef>
                <a:spcPts val="600"/>
              </a:spcBef>
              <a:buClr>
                <a:schemeClr val="tx1"/>
              </a:buClr>
            </a:pPr>
            <a:endParaRPr lang="et-EE" sz="2800" b="1" dirty="0">
              <a:latin typeface="Arial"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315416"/>
            <a:ext cx="8210872" cy="1124744"/>
          </a:xfrm>
        </p:spPr>
        <p:txBody>
          <a:bodyPr>
            <a:normAutofit/>
          </a:bodyPr>
          <a:lstStyle/>
          <a:p>
            <a:pPr algn="l" eaLnBrk="1" hangingPunct="1">
              <a:defRPr/>
            </a:pPr>
            <a:r>
              <a:rPr lang="et-EE" sz="3600" b="1" dirty="0" smtClean="0">
                <a:solidFill>
                  <a:srgbClr val="C00000"/>
                </a:solidFill>
              </a:rPr>
              <a:t>Kelle vahel X-tee andmeid vahetab?</a:t>
            </a:r>
            <a:endParaRPr lang="en-US" sz="3600" b="1" dirty="0" smtClean="0">
              <a:solidFill>
                <a:srgbClr val="C00000"/>
              </a:solidFill>
            </a:endParaRPr>
          </a:p>
        </p:txBody>
      </p:sp>
      <p:sp>
        <p:nvSpPr>
          <p:cNvPr id="4099" name="Text Box 3"/>
          <p:cNvSpPr txBox="1">
            <a:spLocks noChangeArrowheads="1"/>
          </p:cNvSpPr>
          <p:nvPr/>
        </p:nvSpPr>
        <p:spPr bwMode="auto">
          <a:xfrm>
            <a:off x="323528" y="620688"/>
            <a:ext cx="8820472" cy="6463308"/>
          </a:xfrm>
          <a:prstGeom prst="rect">
            <a:avLst/>
          </a:prstGeom>
          <a:noFill/>
          <a:ln w="9525">
            <a:noFill/>
            <a:miter lim="800000"/>
            <a:headEnd/>
            <a:tailEnd/>
          </a:ln>
        </p:spPr>
        <p:txBody>
          <a:bodyPr wrap="square">
            <a:spAutoFit/>
          </a:bodyPr>
          <a:lstStyle/>
          <a:p>
            <a:pPr>
              <a:spcBef>
                <a:spcPts val="1200"/>
              </a:spcBef>
            </a:pPr>
            <a:r>
              <a:rPr lang="et-EE" sz="2800" b="1" dirty="0" smtClean="0">
                <a:solidFill>
                  <a:srgbClr val="0070C0"/>
                </a:solidFill>
              </a:rPr>
              <a:t>Andmeteenuse </a:t>
            </a:r>
            <a:r>
              <a:rPr lang="et-EE" sz="2800" b="1" dirty="0" smtClean="0">
                <a:solidFill>
                  <a:srgbClr val="0070C0"/>
                </a:solidFill>
              </a:rPr>
              <a:t>osutaja määrab, kes tohivad konkreetse andmeteenuse kaudu temaga andmeid vahetada. </a:t>
            </a:r>
            <a:endParaRPr lang="et-EE" sz="2800" b="1" dirty="0" smtClean="0">
              <a:solidFill>
                <a:srgbClr val="0070C0"/>
              </a:solidFill>
            </a:endParaRPr>
          </a:p>
          <a:p>
            <a:pPr>
              <a:spcBef>
                <a:spcPts val="1200"/>
              </a:spcBef>
            </a:pPr>
            <a:r>
              <a:rPr lang="et-EE" sz="2800" dirty="0" smtClean="0"/>
              <a:t>Andmeteenuste </a:t>
            </a:r>
            <a:r>
              <a:rPr lang="et-EE" sz="2800" dirty="0" smtClean="0"/>
              <a:t>kasutamiseks peab X-tee liikmel:</a:t>
            </a:r>
          </a:p>
          <a:p>
            <a:pPr marL="358775" indent="-358775">
              <a:spcBef>
                <a:spcPts val="1200"/>
              </a:spcBef>
              <a:buFont typeface="Arial" pitchFamily="34" charset="0"/>
              <a:buChar char="•"/>
            </a:pPr>
            <a:r>
              <a:rPr lang="et-EE" sz="2800" dirty="0" smtClean="0"/>
              <a:t>olema tehniline valmisolek – </a:t>
            </a:r>
            <a:r>
              <a:rPr lang="et-EE" sz="2800" dirty="0" smtClean="0"/>
              <a:t>andmeteenuse klientrakendus</a:t>
            </a:r>
            <a:endParaRPr lang="et-EE" sz="2800" dirty="0" smtClean="0"/>
          </a:p>
          <a:p>
            <a:pPr marL="358775" indent="-358775">
              <a:spcBef>
                <a:spcPts val="1200"/>
              </a:spcBef>
              <a:buFont typeface="Arial" pitchFamily="34" charset="0"/>
              <a:buChar char="•"/>
            </a:pPr>
            <a:r>
              <a:rPr lang="et-EE" sz="2800" dirty="0" smtClean="0"/>
              <a:t>andmeteenuse pakkuja antud pääsuõigus andmeteenuse </a:t>
            </a:r>
            <a:r>
              <a:rPr lang="et-EE" sz="2800" dirty="0" smtClean="0"/>
              <a:t>kasutamiseks</a:t>
            </a:r>
            <a:endParaRPr lang="et-EE" sz="2800" dirty="0" smtClean="0"/>
          </a:p>
          <a:p>
            <a:pPr>
              <a:spcBef>
                <a:spcPts val="1200"/>
              </a:spcBef>
            </a:pPr>
            <a:r>
              <a:rPr lang="et-EE" sz="2800" b="1" dirty="0" smtClean="0">
                <a:solidFill>
                  <a:srgbClr val="0070C0"/>
                </a:solidFill>
              </a:rPr>
              <a:t>Pääsuõiguse andmise alus on andmeteenuse pakkuja ja andmeteenuse kasutaja vaheline </a:t>
            </a:r>
            <a:r>
              <a:rPr lang="et-EE" sz="2800" b="1" dirty="0" smtClean="0">
                <a:solidFill>
                  <a:srgbClr val="0070C0"/>
                </a:solidFill>
              </a:rPr>
              <a:t>kokkulepe. X-tee </a:t>
            </a:r>
            <a:r>
              <a:rPr lang="et-EE" sz="2800" b="1" dirty="0" smtClean="0">
                <a:solidFill>
                  <a:srgbClr val="0070C0"/>
                </a:solidFill>
              </a:rPr>
              <a:t>ei kontrolli pääsuõiguse andmise </a:t>
            </a:r>
            <a:r>
              <a:rPr lang="et-EE" sz="2800" b="1" dirty="0" smtClean="0">
                <a:solidFill>
                  <a:srgbClr val="0070C0"/>
                </a:solidFill>
              </a:rPr>
              <a:t>alust </a:t>
            </a:r>
          </a:p>
          <a:p>
            <a:pPr>
              <a:spcBef>
                <a:spcPts val="1200"/>
              </a:spcBef>
            </a:pPr>
            <a:r>
              <a:rPr lang="et-EE" sz="2800" dirty="0" smtClean="0"/>
              <a:t>X-tee </a:t>
            </a:r>
            <a:r>
              <a:rPr lang="et-EE" sz="2800" dirty="0" smtClean="0"/>
              <a:t>tagab, </a:t>
            </a:r>
            <a:r>
              <a:rPr lang="et-EE" sz="2800" dirty="0" smtClean="0"/>
              <a:t>et teenuseid </a:t>
            </a:r>
            <a:r>
              <a:rPr lang="et-EE" sz="2800" dirty="0" smtClean="0"/>
              <a:t>saavad kasutada vaid need liikmed, kellele andmeteenuse osutaja on pääsuõiguse </a:t>
            </a:r>
            <a:r>
              <a:rPr lang="et-EE" sz="2800" dirty="0" smtClean="0"/>
              <a:t>andnud</a:t>
            </a:r>
            <a:endParaRPr lang="et-EE" sz="2800" b="1" dirty="0">
              <a:latin typeface="Arial"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124744"/>
          </a:xfrm>
        </p:spPr>
        <p:txBody>
          <a:bodyPr>
            <a:normAutofit/>
          </a:bodyPr>
          <a:lstStyle/>
          <a:p>
            <a:pPr algn="l" eaLnBrk="1" hangingPunct="1">
              <a:defRPr/>
            </a:pPr>
            <a:r>
              <a:rPr lang="et-EE" sz="3600" b="1" dirty="0" smtClean="0">
                <a:solidFill>
                  <a:srgbClr val="C00000"/>
                </a:solidFill>
              </a:rPr>
              <a:t>X-tee tõendusväärtus</a:t>
            </a:r>
            <a:endParaRPr lang="en-US" sz="3600" b="1" dirty="0" smtClean="0">
              <a:solidFill>
                <a:srgbClr val="C00000"/>
              </a:solidFill>
            </a:endParaRPr>
          </a:p>
        </p:txBody>
      </p:sp>
      <p:sp>
        <p:nvSpPr>
          <p:cNvPr id="4099" name="Text Box 3"/>
          <p:cNvSpPr txBox="1">
            <a:spLocks noChangeArrowheads="1"/>
          </p:cNvSpPr>
          <p:nvPr/>
        </p:nvSpPr>
        <p:spPr bwMode="auto">
          <a:xfrm>
            <a:off x="251520" y="2379851"/>
            <a:ext cx="8604448" cy="4478149"/>
          </a:xfrm>
          <a:prstGeom prst="rect">
            <a:avLst/>
          </a:prstGeom>
          <a:noFill/>
          <a:ln w="9525">
            <a:noFill/>
            <a:miter lim="800000"/>
            <a:headEnd/>
            <a:tailEnd/>
          </a:ln>
        </p:spPr>
        <p:txBody>
          <a:bodyPr wrap="square">
            <a:spAutoFit/>
          </a:bodyPr>
          <a:lstStyle/>
          <a:p>
            <a:pPr>
              <a:spcBef>
                <a:spcPts val="600"/>
              </a:spcBef>
              <a:buClr>
                <a:schemeClr val="tx1"/>
              </a:buClr>
            </a:pPr>
            <a:r>
              <a:rPr lang="et-EE" sz="2600" b="1" dirty="0" smtClean="0">
                <a:solidFill>
                  <a:srgbClr val="0070C0"/>
                </a:solidFill>
                <a:latin typeface="Arial" charset="0"/>
              </a:rPr>
              <a:t>X-tee </a:t>
            </a:r>
            <a:r>
              <a:rPr lang="et-EE" sz="2600" b="1" dirty="0" smtClean="0">
                <a:solidFill>
                  <a:srgbClr val="0070C0"/>
                </a:solidFill>
                <a:latin typeface="Arial" charset="0"/>
              </a:rPr>
              <a:t>protokollistik tagab saatja nimel kõigi edastatavate sõnumite saatjapoolse signeerimise. </a:t>
            </a:r>
            <a:r>
              <a:rPr lang="et-EE" sz="2600" dirty="0" smtClean="0">
                <a:latin typeface="Arial" charset="0"/>
              </a:rPr>
              <a:t>sõnumi </a:t>
            </a:r>
            <a:r>
              <a:rPr lang="et-EE" sz="2600" dirty="0" smtClean="0">
                <a:latin typeface="Arial" charset="0"/>
              </a:rPr>
              <a:t>õigsuse tõendamiseks </a:t>
            </a:r>
            <a:r>
              <a:rPr lang="et-EE" sz="2600" dirty="0" smtClean="0">
                <a:latin typeface="Arial" charset="0"/>
              </a:rPr>
              <a:t>ei </a:t>
            </a:r>
            <a:r>
              <a:rPr lang="et-EE" sz="2600" dirty="0" smtClean="0">
                <a:latin typeface="Arial" charset="0"/>
              </a:rPr>
              <a:t>ole liikmel tagantjärele </a:t>
            </a:r>
            <a:r>
              <a:rPr lang="et-EE" sz="2600" dirty="0" smtClean="0">
                <a:latin typeface="Arial" charset="0"/>
              </a:rPr>
              <a:t>vaja </a:t>
            </a:r>
            <a:r>
              <a:rPr lang="et-EE" sz="2600" dirty="0" smtClean="0">
                <a:latin typeface="Arial" charset="0"/>
              </a:rPr>
              <a:t>ühegi kolmanda osapoole kinnitust.</a:t>
            </a:r>
          </a:p>
          <a:p>
            <a:pPr>
              <a:spcBef>
                <a:spcPts val="600"/>
              </a:spcBef>
              <a:buClr>
                <a:schemeClr val="tx1"/>
              </a:buClr>
            </a:pPr>
            <a:endParaRPr lang="et-EE" sz="2600" dirty="0" smtClean="0">
              <a:latin typeface="Arial" charset="0"/>
            </a:endParaRPr>
          </a:p>
          <a:p>
            <a:pPr>
              <a:spcBef>
                <a:spcPts val="600"/>
              </a:spcBef>
              <a:buClr>
                <a:schemeClr val="tx1"/>
              </a:buClr>
            </a:pPr>
            <a:r>
              <a:rPr lang="et-EE" sz="2600" dirty="0" smtClean="0">
                <a:latin typeface="Arial" charset="0"/>
              </a:rPr>
              <a:t>X-tee puhul </a:t>
            </a:r>
            <a:r>
              <a:rPr lang="et-EE" sz="2600" dirty="0" smtClean="0">
                <a:latin typeface="Arial" charset="0"/>
              </a:rPr>
              <a:t>on e-tempel (allkiri</a:t>
            </a:r>
            <a:r>
              <a:rPr lang="et-EE" sz="2600" dirty="0" smtClean="0">
                <a:latin typeface="Arial" charset="0"/>
              </a:rPr>
              <a:t>) on kehtiv vaid juhul, kui eksisteerivad kõik järgmised </a:t>
            </a:r>
            <a:r>
              <a:rPr lang="et-EE" sz="2600" dirty="0" smtClean="0">
                <a:latin typeface="Arial" charset="0"/>
              </a:rPr>
              <a:t>elemendid:</a:t>
            </a:r>
          </a:p>
          <a:p>
            <a:pPr marL="358775" indent="-358775">
              <a:spcBef>
                <a:spcPts val="600"/>
              </a:spcBef>
              <a:buClr>
                <a:schemeClr val="tx1"/>
              </a:buClr>
              <a:buFont typeface="Arial" pitchFamily="34" charset="0"/>
              <a:buChar char="•"/>
            </a:pPr>
            <a:r>
              <a:rPr lang="et-EE" sz="2600" dirty="0" smtClean="0">
                <a:latin typeface="Arial" charset="0"/>
              </a:rPr>
              <a:t>sõnumi </a:t>
            </a:r>
            <a:r>
              <a:rPr lang="et-EE" sz="2600" dirty="0" smtClean="0">
                <a:latin typeface="Arial" charset="0"/>
              </a:rPr>
              <a:t>koostaja sertifikaadi </a:t>
            </a:r>
            <a:r>
              <a:rPr lang="et-EE" sz="2600" dirty="0" smtClean="0">
                <a:latin typeface="Arial" charset="0"/>
              </a:rPr>
              <a:t>kehtivuskinnitus</a:t>
            </a:r>
          </a:p>
          <a:p>
            <a:pPr marL="358775" indent="-358775">
              <a:spcBef>
                <a:spcPts val="600"/>
              </a:spcBef>
              <a:buClr>
                <a:schemeClr val="tx1"/>
              </a:buClr>
              <a:buFont typeface="Arial" pitchFamily="34" charset="0"/>
              <a:buChar char="•"/>
            </a:pPr>
            <a:r>
              <a:rPr lang="et-EE" sz="2600" dirty="0" smtClean="0">
                <a:latin typeface="Arial" charset="0"/>
              </a:rPr>
              <a:t>sõnumi </a:t>
            </a:r>
            <a:r>
              <a:rPr lang="et-EE" sz="2600" dirty="0" smtClean="0">
                <a:latin typeface="Arial" charset="0"/>
              </a:rPr>
              <a:t>koostaja signeeritud </a:t>
            </a:r>
            <a:r>
              <a:rPr lang="et-EE" sz="2600" dirty="0" smtClean="0">
                <a:latin typeface="Arial" charset="0"/>
              </a:rPr>
              <a:t>andmed</a:t>
            </a:r>
          </a:p>
          <a:p>
            <a:pPr marL="358775" indent="-358775">
              <a:spcBef>
                <a:spcPts val="600"/>
              </a:spcBef>
              <a:buClr>
                <a:schemeClr val="tx1"/>
              </a:buClr>
              <a:buFont typeface="Arial" pitchFamily="34" charset="0"/>
              <a:buChar char="•"/>
            </a:pPr>
            <a:r>
              <a:rPr lang="et-EE" sz="2600" dirty="0" smtClean="0">
                <a:latin typeface="Arial" charset="0"/>
              </a:rPr>
              <a:t>sõnumile </a:t>
            </a:r>
            <a:r>
              <a:rPr lang="et-EE" sz="2600" dirty="0" smtClean="0">
                <a:latin typeface="Arial" charset="0"/>
              </a:rPr>
              <a:t>lisatud </a:t>
            </a:r>
            <a:r>
              <a:rPr lang="et-EE" sz="2600" dirty="0" smtClean="0">
                <a:latin typeface="Arial" charset="0"/>
              </a:rPr>
              <a:t>ajatempel</a:t>
            </a:r>
            <a:endParaRPr lang="et-EE" sz="2600" b="1" dirty="0">
              <a:latin typeface="Arial" charset="0"/>
            </a:endParaRPr>
          </a:p>
        </p:txBody>
      </p:sp>
      <p:sp>
        <p:nvSpPr>
          <p:cNvPr id="4" name="Rectangle 3"/>
          <p:cNvSpPr/>
          <p:nvPr/>
        </p:nvSpPr>
        <p:spPr>
          <a:xfrm>
            <a:off x="395536" y="980728"/>
            <a:ext cx="7200800" cy="954107"/>
          </a:xfrm>
          <a:prstGeom prst="rect">
            <a:avLst/>
          </a:prstGeom>
          <a:ln>
            <a:solidFill>
              <a:schemeClr val="tx1"/>
            </a:solidFill>
          </a:ln>
        </p:spPr>
        <p:txBody>
          <a:bodyPr wrap="square">
            <a:spAutoFit/>
          </a:bodyPr>
          <a:lstStyle/>
          <a:p>
            <a:pPr>
              <a:spcBef>
                <a:spcPts val="600"/>
              </a:spcBef>
              <a:buClr>
                <a:schemeClr val="tx1"/>
              </a:buClr>
            </a:pPr>
            <a:r>
              <a:rPr lang="fi-FI" sz="2800" b="1" dirty="0" smtClean="0">
                <a:solidFill>
                  <a:srgbClr val="0070C0"/>
                </a:solidFill>
                <a:latin typeface="Arial" charset="0"/>
              </a:rPr>
              <a:t>X-tee</a:t>
            </a:r>
            <a:r>
              <a:rPr lang="et-EE" sz="2800" b="1" dirty="0" smtClean="0">
                <a:solidFill>
                  <a:srgbClr val="0070C0"/>
                </a:solidFill>
                <a:latin typeface="Arial" charset="0"/>
              </a:rPr>
              <a:t> </a:t>
            </a:r>
            <a:r>
              <a:rPr lang="fi-FI" sz="2800" b="1" dirty="0" smtClean="0">
                <a:solidFill>
                  <a:srgbClr val="0070C0"/>
                </a:solidFill>
                <a:latin typeface="Arial" charset="0"/>
              </a:rPr>
              <a:t>võimaldab tõendada, kas ja millal mingi konkreetne andmevahetus toimus</a:t>
            </a:r>
            <a:endParaRPr lang="et-EE" sz="2800" b="1" dirty="0" smtClean="0">
              <a:solidFill>
                <a:srgbClr val="0070C0"/>
              </a:solidFill>
              <a:latin typeface="Arial"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4" name="Rectangle 2"/>
          <p:cNvSpPr>
            <a:spLocks noGrp="1" noChangeArrowheads="1"/>
          </p:cNvSpPr>
          <p:nvPr>
            <p:ph type="title" idx="4294967295"/>
          </p:nvPr>
        </p:nvSpPr>
        <p:spPr>
          <a:xfrm>
            <a:off x="395536" y="0"/>
            <a:ext cx="8305800" cy="685800"/>
          </a:xfrm>
          <a:effectLst>
            <a:outerShdw dist="45791" dir="2021404" algn="ctr" rotWithShape="0">
              <a:schemeClr val="bg2"/>
            </a:outerShdw>
          </a:effectLst>
        </p:spPr>
        <p:txBody>
          <a:bodyPr>
            <a:normAutofit/>
          </a:bodyPr>
          <a:lstStyle/>
          <a:p>
            <a:pPr algn="l" eaLnBrk="1" hangingPunct="1">
              <a:defRPr/>
            </a:pPr>
            <a:r>
              <a:rPr lang="sv-SE" sz="3600" b="1" dirty="0" smtClean="0">
                <a:solidFill>
                  <a:srgbClr val="C00000"/>
                </a:solidFill>
              </a:rPr>
              <a:t>Eurodirektiiv</a:t>
            </a:r>
            <a:r>
              <a:rPr lang="et-EE" sz="3600" b="1" dirty="0" smtClean="0">
                <a:solidFill>
                  <a:srgbClr val="C00000"/>
                </a:solidFill>
              </a:rPr>
              <a:t>id</a:t>
            </a:r>
            <a:r>
              <a:rPr lang="sv-SE" sz="3600" b="1" dirty="0" smtClean="0">
                <a:solidFill>
                  <a:srgbClr val="C00000"/>
                </a:solidFill>
              </a:rPr>
              <a:t> 95/46/E</a:t>
            </a:r>
            <a:r>
              <a:rPr lang="et-EE" sz="3600" b="1" dirty="0" smtClean="0">
                <a:solidFill>
                  <a:srgbClr val="C00000"/>
                </a:solidFill>
              </a:rPr>
              <a:t>U ja 2016/679</a:t>
            </a:r>
            <a:endParaRPr lang="et-EE" sz="3600" b="1" dirty="0" smtClean="0">
              <a:solidFill>
                <a:srgbClr val="C00000"/>
              </a:solidFill>
              <a:cs typeface="Times New Roman" pitchFamily="18" charset="0"/>
            </a:endParaRPr>
          </a:p>
        </p:txBody>
      </p:sp>
      <p:sp>
        <p:nvSpPr>
          <p:cNvPr id="13315" name="Text Box 3"/>
          <p:cNvSpPr txBox="1">
            <a:spLocks noChangeArrowheads="1"/>
          </p:cNvSpPr>
          <p:nvPr/>
        </p:nvSpPr>
        <p:spPr bwMode="auto">
          <a:xfrm>
            <a:off x="0" y="3962400"/>
            <a:ext cx="8534400" cy="519113"/>
          </a:xfrm>
          <a:prstGeom prst="rect">
            <a:avLst/>
          </a:prstGeom>
          <a:noFill/>
          <a:ln w="9525">
            <a:noFill/>
            <a:miter lim="800000"/>
            <a:headEnd/>
            <a:tailEnd/>
          </a:ln>
        </p:spPr>
        <p:txBody>
          <a:bodyPr>
            <a:spAutoFit/>
          </a:bodyPr>
          <a:lstStyle/>
          <a:p>
            <a:endParaRPr lang="et-EE" sz="2800" b="1">
              <a:latin typeface="Arial" pitchFamily="34" charset="0"/>
              <a:cs typeface="Times New Roman" pitchFamily="18" charset="0"/>
            </a:endParaRPr>
          </a:p>
        </p:txBody>
      </p:sp>
      <p:sp>
        <p:nvSpPr>
          <p:cNvPr id="13316" name="Text Box 4"/>
          <p:cNvSpPr txBox="1">
            <a:spLocks noChangeArrowheads="1"/>
          </p:cNvSpPr>
          <p:nvPr/>
        </p:nvSpPr>
        <p:spPr bwMode="auto">
          <a:xfrm>
            <a:off x="838200" y="990600"/>
            <a:ext cx="3505200" cy="519113"/>
          </a:xfrm>
          <a:prstGeom prst="rect">
            <a:avLst/>
          </a:prstGeom>
          <a:noFill/>
          <a:ln w="9525">
            <a:noFill/>
            <a:miter lim="800000"/>
            <a:headEnd/>
            <a:tailEnd/>
          </a:ln>
        </p:spPr>
        <p:txBody>
          <a:bodyPr>
            <a:spAutoFit/>
          </a:bodyPr>
          <a:lstStyle/>
          <a:p>
            <a:pPr>
              <a:spcBef>
                <a:spcPct val="50000"/>
              </a:spcBef>
            </a:pPr>
            <a:endParaRPr lang="et-EE" sz="2800">
              <a:latin typeface="Arial" pitchFamily="34" charset="0"/>
            </a:endParaRPr>
          </a:p>
        </p:txBody>
      </p:sp>
      <p:sp>
        <p:nvSpPr>
          <p:cNvPr id="13317" name="Text Box 5"/>
          <p:cNvSpPr txBox="1">
            <a:spLocks noChangeArrowheads="1"/>
          </p:cNvSpPr>
          <p:nvPr/>
        </p:nvSpPr>
        <p:spPr bwMode="auto">
          <a:xfrm>
            <a:off x="533400" y="6276975"/>
            <a:ext cx="7620000" cy="1160463"/>
          </a:xfrm>
          <a:prstGeom prst="rect">
            <a:avLst/>
          </a:prstGeom>
          <a:noFill/>
          <a:ln w="9525">
            <a:noFill/>
            <a:miter lim="800000"/>
            <a:headEnd/>
            <a:tailEnd/>
          </a:ln>
        </p:spPr>
        <p:txBody>
          <a:bodyPr>
            <a:spAutoFit/>
          </a:bodyPr>
          <a:lstStyle/>
          <a:p>
            <a:pPr>
              <a:spcBef>
                <a:spcPct val="50000"/>
              </a:spcBef>
            </a:pPr>
            <a:endParaRPr lang="et-EE" sz="2800">
              <a:latin typeface="Arial" pitchFamily="34" charset="0"/>
            </a:endParaRPr>
          </a:p>
          <a:p>
            <a:pPr>
              <a:spcBef>
                <a:spcPct val="50000"/>
              </a:spcBef>
            </a:pPr>
            <a:endParaRPr lang="et-EE" sz="2800">
              <a:latin typeface="Arial" pitchFamily="34" charset="0"/>
            </a:endParaRPr>
          </a:p>
        </p:txBody>
      </p:sp>
      <p:sp>
        <p:nvSpPr>
          <p:cNvPr id="13318" name="Text Box 6"/>
          <p:cNvSpPr txBox="1">
            <a:spLocks noChangeArrowheads="1"/>
          </p:cNvSpPr>
          <p:nvPr/>
        </p:nvSpPr>
        <p:spPr bwMode="auto">
          <a:xfrm>
            <a:off x="467544" y="836712"/>
            <a:ext cx="8305800" cy="5893921"/>
          </a:xfrm>
          <a:prstGeom prst="rect">
            <a:avLst/>
          </a:prstGeom>
          <a:noFill/>
          <a:ln w="9525">
            <a:noFill/>
            <a:miter lim="800000"/>
            <a:headEnd/>
            <a:tailEnd/>
          </a:ln>
        </p:spPr>
        <p:txBody>
          <a:bodyPr>
            <a:spAutoFit/>
          </a:bodyPr>
          <a:lstStyle/>
          <a:p>
            <a:pPr marL="277813" indent="-277813">
              <a:spcBef>
                <a:spcPct val="50000"/>
              </a:spcBef>
              <a:buFontTx/>
              <a:buChar char="•"/>
            </a:pPr>
            <a:r>
              <a:rPr lang="sv-SE" sz="2600" dirty="0">
                <a:latin typeface="Arial" pitchFamily="34" charset="0"/>
              </a:rPr>
              <a:t>Täielik nimetus: </a:t>
            </a:r>
            <a:r>
              <a:rPr lang="sv-SE" sz="2600" b="1" dirty="0">
                <a:solidFill>
                  <a:srgbClr val="0070C0"/>
                </a:solidFill>
                <a:latin typeface="Arial" pitchFamily="34" charset="0"/>
              </a:rPr>
              <a:t>”Euroopa Parlamendi ja Nõukogu direktiiv </a:t>
            </a:r>
            <a:r>
              <a:rPr lang="sv-SE" sz="2600" b="1" dirty="0" smtClean="0">
                <a:solidFill>
                  <a:srgbClr val="0070C0"/>
                </a:solidFill>
                <a:latin typeface="Arial" pitchFamily="34" charset="0"/>
              </a:rPr>
              <a:t>95/46/E</a:t>
            </a:r>
            <a:r>
              <a:rPr lang="et-EE" sz="2600" b="1" dirty="0" smtClean="0">
                <a:solidFill>
                  <a:srgbClr val="0070C0"/>
                </a:solidFill>
                <a:latin typeface="Arial" pitchFamily="34" charset="0"/>
              </a:rPr>
              <a:t>U</a:t>
            </a:r>
            <a:r>
              <a:rPr lang="sv-SE" sz="2600" b="1" dirty="0" smtClean="0">
                <a:solidFill>
                  <a:srgbClr val="0070C0"/>
                </a:solidFill>
                <a:latin typeface="Arial" pitchFamily="34" charset="0"/>
              </a:rPr>
              <a:t> </a:t>
            </a:r>
            <a:r>
              <a:rPr lang="sv-SE" sz="2600" b="1" dirty="0">
                <a:solidFill>
                  <a:srgbClr val="0070C0"/>
                </a:solidFill>
                <a:latin typeface="Arial" pitchFamily="34" charset="0"/>
              </a:rPr>
              <a:t>üksikisikute kaitse kohta isikuandmete töötlemisel ja selliste andmete vaba liikumise kohta”</a:t>
            </a:r>
          </a:p>
          <a:p>
            <a:pPr marL="277813" indent="-277813">
              <a:spcBef>
                <a:spcPct val="50000"/>
              </a:spcBef>
              <a:buFontTx/>
              <a:buChar char="•"/>
            </a:pPr>
            <a:r>
              <a:rPr lang="sv-SE" sz="2600" dirty="0">
                <a:latin typeface="Arial" pitchFamily="34" charset="0"/>
              </a:rPr>
              <a:t>On vastu võetud Euroopa Parlamendi ja Euroopa Liidu </a:t>
            </a:r>
            <a:r>
              <a:rPr lang="sv-SE" sz="2600" dirty="0" smtClean="0">
                <a:latin typeface="Arial" pitchFamily="34" charset="0"/>
              </a:rPr>
              <a:t>Nõu</a:t>
            </a:r>
            <a:r>
              <a:rPr lang="et-EE" sz="2600" dirty="0" smtClean="0">
                <a:latin typeface="Arial" pitchFamily="34" charset="0"/>
              </a:rPr>
              <a:t>k</a:t>
            </a:r>
            <a:r>
              <a:rPr lang="sv-SE" sz="2600" dirty="0" smtClean="0">
                <a:latin typeface="Arial" pitchFamily="34" charset="0"/>
              </a:rPr>
              <a:t>ogu </a:t>
            </a:r>
            <a:r>
              <a:rPr lang="sv-SE" sz="2600" dirty="0">
                <a:latin typeface="Arial" pitchFamily="34" charset="0"/>
              </a:rPr>
              <a:t>poolt 24. oktoobril 1995</a:t>
            </a:r>
          </a:p>
          <a:p>
            <a:pPr marL="277813" indent="-277813">
              <a:spcBef>
                <a:spcPct val="50000"/>
              </a:spcBef>
              <a:buFontTx/>
              <a:buChar char="•"/>
            </a:pPr>
            <a:r>
              <a:rPr lang="sv-SE" sz="2600" b="1" dirty="0">
                <a:solidFill>
                  <a:srgbClr val="0070C0"/>
                </a:solidFill>
                <a:latin typeface="Arial" pitchFamily="34" charset="0"/>
              </a:rPr>
              <a:t>Sätestab isikuandmete kaitse head tavad Euroopas, mis on üle võetud sh Eesti isikuandmete kaitse </a:t>
            </a:r>
            <a:r>
              <a:rPr lang="sv-SE" sz="2600" b="1" dirty="0" smtClean="0">
                <a:solidFill>
                  <a:srgbClr val="0070C0"/>
                </a:solidFill>
                <a:latin typeface="Arial" pitchFamily="34" charset="0"/>
              </a:rPr>
              <a:t>seaduses</a:t>
            </a:r>
            <a:endParaRPr lang="et-EE" sz="2600" b="1" dirty="0" smtClean="0">
              <a:solidFill>
                <a:srgbClr val="0070C0"/>
              </a:solidFill>
              <a:latin typeface="Arial" pitchFamily="34" charset="0"/>
            </a:endParaRPr>
          </a:p>
          <a:p>
            <a:pPr marL="277813" indent="-277813">
              <a:spcBef>
                <a:spcPct val="50000"/>
              </a:spcBef>
              <a:buFontTx/>
              <a:buChar char="•"/>
            </a:pPr>
            <a:r>
              <a:rPr lang="et-EE" sz="2600" b="1" dirty="0" smtClean="0">
                <a:solidFill>
                  <a:srgbClr val="0070C0"/>
                </a:solidFill>
                <a:latin typeface="Arial" pitchFamily="34" charset="0"/>
              </a:rPr>
              <a:t>2016. aasta kevadel asendas vana direktiivi uus isikuandmete kaitse üldmäärus 2016/679</a:t>
            </a:r>
            <a:r>
              <a:rPr lang="et-EE" sz="2600" dirty="0" smtClean="0">
                <a:latin typeface="Arial" pitchFamily="34" charset="0"/>
              </a:rPr>
              <a:t>, mis jõustub Eestis 2018. aasta mais, asendades senise isikuandmete kaitse seaduse</a:t>
            </a:r>
            <a:endParaRPr lang="et-EE" sz="2600" dirty="0">
              <a:latin typeface="Arial"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124744"/>
          </a:xfrm>
        </p:spPr>
        <p:txBody>
          <a:bodyPr>
            <a:normAutofit/>
          </a:bodyPr>
          <a:lstStyle/>
          <a:p>
            <a:pPr algn="l" eaLnBrk="1" hangingPunct="1">
              <a:defRPr/>
            </a:pPr>
            <a:r>
              <a:rPr lang="et-EE" sz="3600" b="1" dirty="0" smtClean="0">
                <a:solidFill>
                  <a:srgbClr val="C00000"/>
                </a:solidFill>
              </a:rPr>
              <a:t>X-tee kasutuskulud</a:t>
            </a:r>
            <a:endParaRPr lang="en-US" sz="3600" b="1" dirty="0" smtClean="0">
              <a:solidFill>
                <a:srgbClr val="C00000"/>
              </a:solidFill>
            </a:endParaRPr>
          </a:p>
        </p:txBody>
      </p:sp>
      <p:sp>
        <p:nvSpPr>
          <p:cNvPr id="4099" name="Text Box 3"/>
          <p:cNvSpPr txBox="1">
            <a:spLocks noChangeArrowheads="1"/>
          </p:cNvSpPr>
          <p:nvPr/>
        </p:nvSpPr>
        <p:spPr bwMode="auto">
          <a:xfrm>
            <a:off x="467544" y="933301"/>
            <a:ext cx="8064896" cy="5924699"/>
          </a:xfrm>
          <a:prstGeom prst="rect">
            <a:avLst/>
          </a:prstGeom>
          <a:noFill/>
          <a:ln w="9525">
            <a:noFill/>
            <a:miter lim="800000"/>
            <a:headEnd/>
            <a:tailEnd/>
          </a:ln>
        </p:spPr>
        <p:txBody>
          <a:bodyPr wrap="square">
            <a:spAutoFit/>
          </a:bodyPr>
          <a:lstStyle/>
          <a:p>
            <a:pPr>
              <a:spcBef>
                <a:spcPts val="600"/>
              </a:spcBef>
              <a:buClr>
                <a:schemeClr val="tx1"/>
              </a:buClr>
            </a:pPr>
            <a:r>
              <a:rPr lang="et-EE" sz="2800" dirty="0" smtClean="0">
                <a:latin typeface="Arial" charset="0"/>
              </a:rPr>
              <a:t>X-teega </a:t>
            </a:r>
            <a:r>
              <a:rPr lang="et-EE" sz="2800" dirty="0" err="1" smtClean="0">
                <a:latin typeface="Arial" charset="0"/>
              </a:rPr>
              <a:t>liidestunu</a:t>
            </a:r>
            <a:r>
              <a:rPr lang="et-EE" sz="2800" dirty="0" smtClean="0">
                <a:latin typeface="Arial" charset="0"/>
              </a:rPr>
              <a:t> kannab kolme tüüpi kulusid:</a:t>
            </a:r>
          </a:p>
          <a:p>
            <a:pPr marL="717550" indent="-450850">
              <a:spcBef>
                <a:spcPts val="600"/>
              </a:spcBef>
              <a:buClr>
                <a:schemeClr val="tx1"/>
              </a:buClr>
              <a:buFont typeface="Arial" pitchFamily="34" charset="0"/>
              <a:buChar char="•"/>
            </a:pPr>
            <a:r>
              <a:rPr lang="et-EE" sz="2800" b="1" dirty="0" smtClean="0">
                <a:solidFill>
                  <a:srgbClr val="0070C0"/>
                </a:solidFill>
                <a:latin typeface="Arial" charset="0"/>
              </a:rPr>
              <a:t>T</a:t>
            </a:r>
            <a:r>
              <a:rPr lang="et-EE" sz="2800" b="1" dirty="0" smtClean="0">
                <a:solidFill>
                  <a:srgbClr val="0070C0"/>
                </a:solidFill>
                <a:latin typeface="Arial" charset="0"/>
              </a:rPr>
              <a:t>urvaserveri </a:t>
            </a:r>
            <a:r>
              <a:rPr lang="et-EE" sz="2800" b="1" dirty="0" smtClean="0">
                <a:solidFill>
                  <a:srgbClr val="0070C0"/>
                </a:solidFill>
                <a:latin typeface="Arial" charset="0"/>
              </a:rPr>
              <a:t>haldamisega seotud </a:t>
            </a:r>
            <a:r>
              <a:rPr lang="et-EE" sz="2800" b="1" dirty="0" smtClean="0">
                <a:solidFill>
                  <a:srgbClr val="0070C0"/>
                </a:solidFill>
                <a:latin typeface="Arial" charset="0"/>
              </a:rPr>
              <a:t>kulud </a:t>
            </a:r>
            <a:r>
              <a:rPr lang="et-EE" sz="2800" dirty="0" smtClean="0">
                <a:latin typeface="Arial" charset="0"/>
              </a:rPr>
              <a:t>- sh turvalise </a:t>
            </a:r>
            <a:r>
              <a:rPr lang="et-EE" sz="2800" dirty="0" smtClean="0">
                <a:latin typeface="Arial" charset="0"/>
              </a:rPr>
              <a:t>allkirjastamise seadme soetamisega ja pidamisega seotud kulud (sobiliku nõuetekohase allkirjastamise seadme valib </a:t>
            </a:r>
            <a:r>
              <a:rPr lang="et-EE" sz="2800" dirty="0" smtClean="0">
                <a:latin typeface="Arial" charset="0"/>
              </a:rPr>
              <a:t>liige)</a:t>
            </a:r>
          </a:p>
          <a:p>
            <a:pPr marL="717550" indent="-450850">
              <a:spcBef>
                <a:spcPts val="600"/>
              </a:spcBef>
              <a:buClr>
                <a:schemeClr val="tx1"/>
              </a:buClr>
              <a:buFont typeface="Arial" pitchFamily="34" charset="0"/>
              <a:buChar char="•"/>
            </a:pPr>
            <a:r>
              <a:rPr lang="et-EE" sz="2800" b="1" dirty="0" smtClean="0">
                <a:solidFill>
                  <a:srgbClr val="0070C0"/>
                </a:solidFill>
                <a:latin typeface="Arial" charset="0"/>
              </a:rPr>
              <a:t>X-teeks </a:t>
            </a:r>
            <a:r>
              <a:rPr lang="et-EE" sz="2800" b="1" dirty="0" smtClean="0">
                <a:solidFill>
                  <a:srgbClr val="0070C0"/>
                </a:solidFill>
                <a:latin typeface="Arial" charset="0"/>
              </a:rPr>
              <a:t>vajalike usaldusteenuste </a:t>
            </a:r>
            <a:r>
              <a:rPr lang="et-EE" sz="2800" b="1" dirty="0" smtClean="0">
                <a:solidFill>
                  <a:srgbClr val="0070C0"/>
                </a:solidFill>
                <a:latin typeface="Arial" charset="0"/>
              </a:rPr>
              <a:t>teenustasud </a:t>
            </a:r>
            <a:r>
              <a:rPr lang="et-EE" sz="2800" dirty="0" smtClean="0">
                <a:latin typeface="Arial" charset="0"/>
              </a:rPr>
              <a:t>- ajatempli teenus, sertifitseerimisteenus ja kehtivuskinnituse teenus </a:t>
            </a:r>
          </a:p>
          <a:p>
            <a:pPr marL="717550" indent="-450850">
              <a:spcBef>
                <a:spcPts val="600"/>
              </a:spcBef>
              <a:buClr>
                <a:schemeClr val="tx1"/>
              </a:buClr>
              <a:buFont typeface="Arial" pitchFamily="34" charset="0"/>
              <a:buChar char="•"/>
            </a:pPr>
            <a:r>
              <a:rPr lang="et-EE" sz="2800" b="1" dirty="0" smtClean="0">
                <a:solidFill>
                  <a:srgbClr val="0070C0"/>
                </a:solidFill>
                <a:latin typeface="Arial" charset="0"/>
              </a:rPr>
              <a:t>X-tee  andmeteenustega </a:t>
            </a:r>
            <a:r>
              <a:rPr lang="et-EE" sz="2800" b="1" dirty="0" smtClean="0">
                <a:solidFill>
                  <a:srgbClr val="0070C0"/>
                </a:solidFill>
                <a:latin typeface="Arial" charset="0"/>
              </a:rPr>
              <a:t>seotud </a:t>
            </a:r>
            <a:r>
              <a:rPr lang="et-EE" sz="2800" b="1" dirty="0" smtClean="0">
                <a:solidFill>
                  <a:srgbClr val="0070C0"/>
                </a:solidFill>
                <a:latin typeface="Arial" charset="0"/>
              </a:rPr>
              <a:t>kulud </a:t>
            </a:r>
            <a:r>
              <a:rPr lang="et-EE" sz="2800" dirty="0" smtClean="0">
                <a:latin typeface="Arial" charset="0"/>
              </a:rPr>
              <a:t>- </a:t>
            </a:r>
            <a:r>
              <a:rPr lang="et-EE" sz="2800" dirty="0" err="1" smtClean="0">
                <a:latin typeface="Arial" charset="0"/>
              </a:rPr>
              <a:t>liidestuskomponentide</a:t>
            </a:r>
            <a:r>
              <a:rPr lang="et-EE" sz="2800" dirty="0" smtClean="0">
                <a:latin typeface="Arial" charset="0"/>
              </a:rPr>
              <a:t> </a:t>
            </a:r>
            <a:r>
              <a:rPr lang="et-EE" sz="2800" dirty="0" smtClean="0">
                <a:latin typeface="Arial" charset="0"/>
              </a:rPr>
              <a:t>ja oma infosüsteemi arendamise </a:t>
            </a:r>
            <a:r>
              <a:rPr lang="et-EE" sz="2800" dirty="0" smtClean="0">
                <a:latin typeface="Arial" charset="0"/>
              </a:rPr>
              <a:t>ja pidamise kulud</a:t>
            </a:r>
            <a:endParaRPr lang="et-EE" sz="2800" b="1" dirty="0">
              <a:latin typeface="Arial"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124744"/>
          </a:xfrm>
        </p:spPr>
        <p:txBody>
          <a:bodyPr>
            <a:normAutofit/>
          </a:bodyPr>
          <a:lstStyle/>
          <a:p>
            <a:pPr algn="l" eaLnBrk="1" hangingPunct="1">
              <a:defRPr/>
            </a:pPr>
            <a:r>
              <a:rPr lang="et-EE" sz="3600" b="1" dirty="0" smtClean="0">
                <a:solidFill>
                  <a:srgbClr val="C00000"/>
                </a:solidFill>
              </a:rPr>
              <a:t>Milleks X-teed kasutada?</a:t>
            </a:r>
            <a:endParaRPr lang="en-US" sz="3600" b="1" dirty="0" smtClean="0">
              <a:solidFill>
                <a:srgbClr val="C00000"/>
              </a:solidFill>
            </a:endParaRPr>
          </a:p>
        </p:txBody>
      </p:sp>
      <p:sp>
        <p:nvSpPr>
          <p:cNvPr id="4099" name="Text Box 3"/>
          <p:cNvSpPr txBox="1">
            <a:spLocks noChangeArrowheads="1"/>
          </p:cNvSpPr>
          <p:nvPr/>
        </p:nvSpPr>
        <p:spPr bwMode="auto">
          <a:xfrm>
            <a:off x="539552" y="1052736"/>
            <a:ext cx="8604448" cy="6078587"/>
          </a:xfrm>
          <a:prstGeom prst="rect">
            <a:avLst/>
          </a:prstGeom>
          <a:noFill/>
          <a:ln w="9525">
            <a:noFill/>
            <a:miter lim="800000"/>
            <a:headEnd/>
            <a:tailEnd/>
          </a:ln>
        </p:spPr>
        <p:txBody>
          <a:bodyPr wrap="square">
            <a:spAutoFit/>
          </a:bodyPr>
          <a:lstStyle/>
          <a:p>
            <a:pPr marL="358775" indent="-358775">
              <a:spcBef>
                <a:spcPts val="1200"/>
              </a:spcBef>
              <a:buFont typeface="Arial" pitchFamily="34" charset="0"/>
              <a:buChar char="•"/>
            </a:pPr>
            <a:r>
              <a:rPr lang="et-EE" sz="2800" b="1" dirty="0" smtClean="0">
                <a:solidFill>
                  <a:srgbClr val="0070C0"/>
                </a:solidFill>
              </a:rPr>
              <a:t>X-tee </a:t>
            </a:r>
            <a:r>
              <a:rPr lang="et-EE" sz="2800" b="1" dirty="0" smtClean="0">
                <a:solidFill>
                  <a:srgbClr val="0070C0"/>
                </a:solidFill>
              </a:rPr>
              <a:t>on andmevahetuse </a:t>
            </a:r>
            <a:r>
              <a:rPr lang="et-EE" sz="2800" b="1" i="1" dirty="0" err="1" smtClean="0">
                <a:solidFill>
                  <a:srgbClr val="0070C0"/>
                </a:solidFill>
              </a:rPr>
              <a:t>de</a:t>
            </a:r>
            <a:r>
              <a:rPr lang="et-EE" sz="2800" b="1" i="1" dirty="0" smtClean="0">
                <a:solidFill>
                  <a:srgbClr val="0070C0"/>
                </a:solidFill>
              </a:rPr>
              <a:t> facto</a:t>
            </a:r>
            <a:r>
              <a:rPr lang="et-EE" sz="2800" b="1" dirty="0" smtClean="0">
                <a:solidFill>
                  <a:srgbClr val="0070C0"/>
                </a:solidFill>
              </a:rPr>
              <a:t> standard Eesti avalikus sektoris. </a:t>
            </a:r>
            <a:r>
              <a:rPr lang="et-EE" sz="2800" dirty="0" smtClean="0"/>
              <a:t>X-tee pakub ühtlase, kuluefektiivse ja kõrge turvalisuse kõigile vahetatavatele andmetele: konfidentsiaalsus, terviklus, tõestusväärtus ning minimaalne mõju </a:t>
            </a:r>
            <a:r>
              <a:rPr lang="et-EE" sz="2800" dirty="0" smtClean="0"/>
              <a:t>käideldavusele</a:t>
            </a:r>
            <a:endParaRPr lang="et-EE" sz="2800" dirty="0" smtClean="0"/>
          </a:p>
          <a:p>
            <a:pPr marL="358775" indent="-358775">
              <a:spcBef>
                <a:spcPts val="1200"/>
              </a:spcBef>
              <a:buFont typeface="Arial" pitchFamily="34" charset="0"/>
              <a:buChar char="•"/>
            </a:pPr>
            <a:r>
              <a:rPr lang="et-EE" sz="2800" dirty="0" smtClean="0"/>
              <a:t>RIA </a:t>
            </a:r>
            <a:r>
              <a:rPr lang="et-EE" sz="2800" dirty="0" smtClean="0"/>
              <a:t>loodud </a:t>
            </a:r>
            <a:r>
              <a:rPr lang="et-EE" sz="2800" dirty="0" smtClean="0"/>
              <a:t>X-tee protokollistikule vastav tarkvara on </a:t>
            </a:r>
            <a:r>
              <a:rPr lang="et-EE" sz="2800" dirty="0" smtClean="0"/>
              <a:t>tasuta</a:t>
            </a:r>
            <a:endParaRPr lang="et-EE" sz="2800" dirty="0" smtClean="0"/>
          </a:p>
          <a:p>
            <a:pPr marL="358775" indent="-358775">
              <a:spcBef>
                <a:spcPts val="1200"/>
              </a:spcBef>
              <a:buFont typeface="Arial" pitchFamily="34" charset="0"/>
              <a:buChar char="•"/>
            </a:pPr>
            <a:r>
              <a:rPr lang="et-EE" sz="2800" dirty="0" smtClean="0"/>
              <a:t>Piisab vaid ühest X-teest ning liikme tegevusest, et olla suuteline vahetama andmeid kõigi X-tee liikmetega – säästa ajalt ja vahenditelt, mis kuluksid süsteemide väljatöötamisele, kahepoolsete kokkulepete sõlmimisele ja töös </a:t>
            </a:r>
            <a:r>
              <a:rPr lang="et-EE" sz="2800" dirty="0" smtClean="0"/>
              <a:t>hoidmisele</a:t>
            </a:r>
            <a:endParaRPr lang="et-EE" sz="2800" dirty="0" smtClean="0"/>
          </a:p>
          <a:p>
            <a:pPr marL="358775" indent="-358775">
              <a:spcBef>
                <a:spcPts val="600"/>
              </a:spcBef>
              <a:buClr>
                <a:schemeClr val="tx1"/>
              </a:buClr>
              <a:buFont typeface="Arial" pitchFamily="34" charset="0"/>
              <a:buChar char="•"/>
            </a:pPr>
            <a:endParaRPr lang="et-EE" sz="2800" b="1" dirty="0">
              <a:latin typeface="Arial"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371600"/>
          </a:xfrm>
        </p:spPr>
        <p:txBody>
          <a:bodyPr>
            <a:normAutofit/>
          </a:bodyPr>
          <a:lstStyle/>
          <a:p>
            <a:pPr algn="l" eaLnBrk="1" hangingPunct="1">
              <a:defRPr/>
            </a:pPr>
            <a:r>
              <a:rPr lang="et-EE" sz="3600" b="1" dirty="0" smtClean="0">
                <a:solidFill>
                  <a:srgbClr val="C00000"/>
                </a:solidFill>
              </a:rPr>
              <a:t>Mis on </a:t>
            </a:r>
            <a:r>
              <a:rPr lang="et-EE" sz="3600" b="1" dirty="0" smtClean="0">
                <a:solidFill>
                  <a:srgbClr val="C00000"/>
                </a:solidFill>
              </a:rPr>
              <a:t>NIST </a:t>
            </a:r>
            <a:r>
              <a:rPr lang="et-EE" sz="3600" b="1" dirty="0" smtClean="0">
                <a:solidFill>
                  <a:srgbClr val="C00000"/>
                </a:solidFill>
              </a:rPr>
              <a:t>CSF</a:t>
            </a:r>
            <a:r>
              <a:rPr lang="et-EE" sz="3600" b="1" dirty="0" smtClean="0">
                <a:solidFill>
                  <a:srgbClr val="C00000"/>
                </a:solidFill>
              </a:rPr>
              <a:t>?</a:t>
            </a:r>
            <a:endParaRPr lang="en-US" sz="3600" b="1" dirty="0" smtClean="0">
              <a:solidFill>
                <a:srgbClr val="C00000"/>
              </a:solidFill>
            </a:endParaRPr>
          </a:p>
        </p:txBody>
      </p:sp>
      <p:sp>
        <p:nvSpPr>
          <p:cNvPr id="4099" name="Text Box 3"/>
          <p:cNvSpPr txBox="1">
            <a:spLocks noChangeArrowheads="1"/>
          </p:cNvSpPr>
          <p:nvPr/>
        </p:nvSpPr>
        <p:spPr bwMode="auto">
          <a:xfrm>
            <a:off x="791072" y="1305711"/>
            <a:ext cx="8352928" cy="5552289"/>
          </a:xfrm>
          <a:prstGeom prst="rect">
            <a:avLst/>
          </a:prstGeom>
          <a:noFill/>
          <a:ln w="9525">
            <a:noFill/>
            <a:miter lim="800000"/>
            <a:headEnd/>
            <a:tailEnd/>
          </a:ln>
        </p:spPr>
        <p:txBody>
          <a:bodyPr wrap="square">
            <a:spAutoFit/>
          </a:bodyPr>
          <a:lstStyle/>
          <a:p>
            <a:pPr marL="457200" indent="-457200">
              <a:spcBef>
                <a:spcPts val="1800"/>
              </a:spcBef>
              <a:buClr>
                <a:schemeClr val="tx1"/>
              </a:buClr>
              <a:buFont typeface="Arial" pitchFamily="34" charset="0"/>
              <a:buChar char="•"/>
            </a:pPr>
            <a:r>
              <a:rPr lang="et-EE" sz="2800" b="1" dirty="0" smtClean="0">
                <a:solidFill>
                  <a:srgbClr val="0070C0"/>
                </a:solidFill>
                <a:latin typeface="Arial" charset="0"/>
              </a:rPr>
              <a:t>NIST</a:t>
            </a:r>
            <a:r>
              <a:rPr lang="et-EE" sz="2800" dirty="0" smtClean="0">
                <a:latin typeface="Arial" charset="0"/>
              </a:rPr>
              <a:t> – USA rahvuslik standardiorganisatsioon, </a:t>
            </a:r>
            <a:r>
              <a:rPr lang="et-EE" sz="2800" b="1" dirty="0" err="1" smtClean="0">
                <a:solidFill>
                  <a:srgbClr val="0070C0"/>
                </a:solidFill>
                <a:latin typeface="Arial" charset="0"/>
              </a:rPr>
              <a:t>National</a:t>
            </a:r>
            <a:r>
              <a:rPr lang="et-EE" sz="2800" b="1" dirty="0" smtClean="0">
                <a:solidFill>
                  <a:srgbClr val="0070C0"/>
                </a:solidFill>
                <a:latin typeface="Arial" charset="0"/>
              </a:rPr>
              <a:t> </a:t>
            </a:r>
            <a:r>
              <a:rPr lang="et-EE" sz="2800" b="1" dirty="0" err="1" smtClean="0">
                <a:solidFill>
                  <a:srgbClr val="0070C0"/>
                </a:solidFill>
                <a:latin typeface="Arial" charset="0"/>
              </a:rPr>
              <a:t>I</a:t>
            </a:r>
            <a:r>
              <a:rPr lang="et-EE" sz="2800" b="1" dirty="0" err="1" smtClean="0">
                <a:solidFill>
                  <a:srgbClr val="0070C0"/>
                </a:solidFill>
                <a:latin typeface="Arial" charset="0"/>
              </a:rPr>
              <a:t>nstitute</a:t>
            </a:r>
            <a:r>
              <a:rPr lang="et-EE" sz="2800" b="1" dirty="0" smtClean="0">
                <a:solidFill>
                  <a:srgbClr val="0070C0"/>
                </a:solidFill>
                <a:latin typeface="Arial" charset="0"/>
              </a:rPr>
              <a:t> </a:t>
            </a:r>
            <a:r>
              <a:rPr lang="et-EE" sz="2800" b="1" dirty="0" err="1" smtClean="0">
                <a:solidFill>
                  <a:srgbClr val="0070C0"/>
                </a:solidFill>
                <a:latin typeface="Arial" charset="0"/>
              </a:rPr>
              <a:t>of</a:t>
            </a:r>
            <a:r>
              <a:rPr lang="et-EE" sz="2800" b="1" dirty="0" smtClean="0">
                <a:solidFill>
                  <a:srgbClr val="0070C0"/>
                </a:solidFill>
                <a:latin typeface="Arial" charset="0"/>
              </a:rPr>
              <a:t> Standard and </a:t>
            </a:r>
            <a:r>
              <a:rPr lang="et-EE" sz="2800" b="1" dirty="0" err="1" smtClean="0">
                <a:solidFill>
                  <a:srgbClr val="0070C0"/>
                </a:solidFill>
                <a:latin typeface="Arial" charset="0"/>
              </a:rPr>
              <a:t>Technology</a:t>
            </a:r>
            <a:endParaRPr lang="et-EE" sz="2800" b="1" dirty="0" smtClean="0">
              <a:solidFill>
                <a:srgbClr val="0070C0"/>
              </a:solidFill>
              <a:latin typeface="Arial" charset="0"/>
            </a:endParaRPr>
          </a:p>
          <a:p>
            <a:pPr marL="457200" indent="-457200">
              <a:spcBef>
                <a:spcPts val="1800"/>
              </a:spcBef>
              <a:buClr>
                <a:schemeClr val="tx1"/>
              </a:buClr>
              <a:buFont typeface="Arial" pitchFamily="34" charset="0"/>
              <a:buChar char="•"/>
            </a:pPr>
            <a:r>
              <a:rPr lang="et-EE" sz="2800" b="1" dirty="0" smtClean="0">
                <a:solidFill>
                  <a:srgbClr val="0070C0"/>
                </a:solidFill>
                <a:latin typeface="Arial" charset="0"/>
              </a:rPr>
              <a:t>NIST CSF</a:t>
            </a:r>
            <a:r>
              <a:rPr lang="et-EE" sz="2800" dirty="0" smtClean="0">
                <a:latin typeface="Arial" charset="0"/>
              </a:rPr>
              <a:t> </a:t>
            </a:r>
            <a:r>
              <a:rPr lang="et-EE" sz="2800" dirty="0" smtClean="0">
                <a:latin typeface="Arial" charset="0"/>
              </a:rPr>
              <a:t>– </a:t>
            </a:r>
            <a:r>
              <a:rPr lang="et-EE" sz="2800" dirty="0" smtClean="0">
                <a:latin typeface="Arial" charset="0"/>
              </a:rPr>
              <a:t>kriitilise </a:t>
            </a:r>
            <a:r>
              <a:rPr lang="et-EE" sz="2800" dirty="0" err="1" smtClean="0">
                <a:latin typeface="Arial" charset="0"/>
              </a:rPr>
              <a:t>taristu</a:t>
            </a:r>
            <a:r>
              <a:rPr lang="et-EE" sz="2800" dirty="0" smtClean="0">
                <a:latin typeface="Arial" charset="0"/>
              </a:rPr>
              <a:t> küberturbe parendamise raamistik, </a:t>
            </a:r>
            <a:r>
              <a:rPr lang="en-US" sz="2800" b="1" dirty="0" smtClean="0">
                <a:solidFill>
                  <a:srgbClr val="0070C0"/>
                </a:solidFill>
                <a:latin typeface="Arial" charset="0"/>
              </a:rPr>
              <a:t>Framework </a:t>
            </a:r>
            <a:r>
              <a:rPr lang="en-US" sz="2800" b="1" dirty="0" smtClean="0">
                <a:solidFill>
                  <a:srgbClr val="0070C0"/>
                </a:solidFill>
                <a:latin typeface="Arial" charset="0"/>
              </a:rPr>
              <a:t>for Improving </a:t>
            </a:r>
            <a:r>
              <a:rPr lang="en-US" sz="2800" b="1" dirty="0" smtClean="0">
                <a:solidFill>
                  <a:srgbClr val="0070C0"/>
                </a:solidFill>
                <a:latin typeface="Arial" charset="0"/>
              </a:rPr>
              <a:t>Critical </a:t>
            </a:r>
            <a:r>
              <a:rPr lang="en-US" sz="2800" b="1" dirty="0" smtClean="0">
                <a:solidFill>
                  <a:srgbClr val="0070C0"/>
                </a:solidFill>
                <a:latin typeface="Arial" charset="0"/>
              </a:rPr>
              <a:t>Infrastructure </a:t>
            </a:r>
            <a:r>
              <a:rPr lang="en-US" sz="2800" b="1" dirty="0" err="1" smtClean="0">
                <a:solidFill>
                  <a:srgbClr val="0070C0"/>
                </a:solidFill>
                <a:latin typeface="Arial" charset="0"/>
              </a:rPr>
              <a:t>Cybersecurity</a:t>
            </a:r>
            <a:endParaRPr lang="et-EE" sz="2800" b="1" dirty="0" smtClean="0">
              <a:solidFill>
                <a:srgbClr val="0070C0"/>
              </a:solidFill>
              <a:latin typeface="Arial" charset="0"/>
            </a:endParaRPr>
          </a:p>
          <a:p>
            <a:pPr marL="457200" indent="-457200">
              <a:spcBef>
                <a:spcPts val="1800"/>
              </a:spcBef>
              <a:buClr>
                <a:schemeClr val="tx1"/>
              </a:buClr>
              <a:buFont typeface="Arial" pitchFamily="34" charset="0"/>
              <a:buChar char="•"/>
            </a:pPr>
            <a:endParaRPr lang="et-EE" sz="2800" b="1" dirty="0" smtClean="0">
              <a:solidFill>
                <a:srgbClr val="0070C0"/>
              </a:solidFill>
              <a:latin typeface="Arial" charset="0"/>
            </a:endParaRPr>
          </a:p>
          <a:p>
            <a:pPr marL="457200" indent="-457200">
              <a:spcBef>
                <a:spcPct val="20000"/>
              </a:spcBef>
              <a:buClr>
                <a:schemeClr val="tx1"/>
              </a:buClr>
              <a:buFont typeface="Wingdings" pitchFamily="2" charset="2"/>
              <a:buAutoNum type="arabicPeriod"/>
            </a:pPr>
            <a:endParaRPr lang="et-EE" sz="2800" b="1" dirty="0">
              <a:latin typeface="Arial" charset="0"/>
            </a:endParaRPr>
          </a:p>
          <a:p>
            <a:pPr marL="457200" indent="-457200">
              <a:spcBef>
                <a:spcPct val="20000"/>
              </a:spcBef>
              <a:buClr>
                <a:schemeClr val="tx1"/>
              </a:buClr>
              <a:buFont typeface="Wingdings" pitchFamily="2" charset="2"/>
              <a:buAutoNum type="arabicPeriod"/>
            </a:pPr>
            <a:endParaRPr lang="et-EE" sz="2800" b="1" dirty="0">
              <a:solidFill>
                <a:schemeClr val="folHlink"/>
              </a:solidFill>
              <a:latin typeface="Arial" charset="0"/>
            </a:endParaRPr>
          </a:p>
          <a:p>
            <a:pPr marL="457200" indent="-457200">
              <a:spcBef>
                <a:spcPct val="20000"/>
              </a:spcBef>
              <a:buClr>
                <a:schemeClr val="accent2"/>
              </a:buClr>
              <a:buSzPct val="80000"/>
              <a:buFont typeface="Wingdings" pitchFamily="2" charset="2"/>
              <a:buChar char="l"/>
            </a:pPr>
            <a:endParaRPr lang="et-EE" sz="2800" b="1" dirty="0">
              <a:latin typeface="Arial" charset="0"/>
            </a:endParaRPr>
          </a:p>
        </p:txBody>
      </p:sp>
      <p:sp>
        <p:nvSpPr>
          <p:cNvPr id="4" name="Rectangle 3"/>
          <p:cNvSpPr/>
          <p:nvPr/>
        </p:nvSpPr>
        <p:spPr>
          <a:xfrm>
            <a:off x="827584" y="4941168"/>
            <a:ext cx="7309320" cy="1384995"/>
          </a:xfrm>
          <a:prstGeom prst="rect">
            <a:avLst/>
          </a:prstGeom>
          <a:ln>
            <a:solidFill>
              <a:schemeClr val="tx1"/>
            </a:solidFill>
          </a:ln>
        </p:spPr>
        <p:txBody>
          <a:bodyPr wrap="square">
            <a:spAutoFit/>
          </a:bodyPr>
          <a:lstStyle/>
          <a:p>
            <a:pPr>
              <a:spcBef>
                <a:spcPts val="600"/>
              </a:spcBef>
              <a:buClr>
                <a:schemeClr val="tx1"/>
              </a:buClr>
            </a:pPr>
            <a:r>
              <a:rPr lang="et-EE" sz="2800" b="1" dirty="0" smtClean="0">
                <a:solidFill>
                  <a:srgbClr val="0070C0"/>
                </a:solidFill>
                <a:latin typeface="Arial" charset="0"/>
              </a:rPr>
              <a:t>On kasutusel peamiselt USAs</a:t>
            </a:r>
            <a:r>
              <a:rPr lang="et-EE" sz="2800" dirty="0" smtClean="0">
                <a:latin typeface="Arial" charset="0"/>
              </a:rPr>
              <a:t>, aga USAst kui maailma IT juhtjõust lähtuvalt ka kogu maailmas teatud tasemel</a:t>
            </a:r>
            <a:endParaRPr lang="et-EE" sz="2800" dirty="0" smtClean="0">
              <a:latin typeface="Arial"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371600"/>
          </a:xfrm>
        </p:spPr>
        <p:txBody>
          <a:bodyPr>
            <a:normAutofit/>
          </a:bodyPr>
          <a:lstStyle/>
          <a:p>
            <a:pPr algn="l" eaLnBrk="1" hangingPunct="1">
              <a:defRPr/>
            </a:pPr>
            <a:r>
              <a:rPr lang="et-EE" sz="3600" b="1" dirty="0" smtClean="0">
                <a:solidFill>
                  <a:srgbClr val="C00000"/>
                </a:solidFill>
              </a:rPr>
              <a:t>NIST </a:t>
            </a:r>
            <a:r>
              <a:rPr lang="et-EE" sz="3600" b="1" dirty="0" smtClean="0">
                <a:solidFill>
                  <a:srgbClr val="C00000"/>
                </a:solidFill>
              </a:rPr>
              <a:t>CSFi versioonid ja taust</a:t>
            </a:r>
            <a:endParaRPr lang="en-US" sz="3600" b="1" dirty="0" smtClean="0">
              <a:solidFill>
                <a:srgbClr val="C00000"/>
              </a:solidFill>
            </a:endParaRPr>
          </a:p>
        </p:txBody>
      </p:sp>
      <p:sp>
        <p:nvSpPr>
          <p:cNvPr id="4099" name="Text Box 3"/>
          <p:cNvSpPr txBox="1">
            <a:spLocks noChangeArrowheads="1"/>
          </p:cNvSpPr>
          <p:nvPr/>
        </p:nvSpPr>
        <p:spPr bwMode="auto">
          <a:xfrm>
            <a:off x="467544" y="1196752"/>
            <a:ext cx="8352928" cy="6924973"/>
          </a:xfrm>
          <a:prstGeom prst="rect">
            <a:avLst/>
          </a:prstGeom>
          <a:noFill/>
          <a:ln w="9525">
            <a:noFill/>
            <a:miter lim="800000"/>
            <a:headEnd/>
            <a:tailEnd/>
          </a:ln>
        </p:spPr>
        <p:txBody>
          <a:bodyPr wrap="square">
            <a:spAutoFit/>
          </a:bodyPr>
          <a:lstStyle/>
          <a:p>
            <a:pPr marL="457200" indent="-457200">
              <a:spcBef>
                <a:spcPts val="1800"/>
              </a:spcBef>
              <a:buClr>
                <a:schemeClr val="tx1"/>
              </a:buClr>
              <a:buFont typeface="Arial" pitchFamily="34" charset="0"/>
              <a:buChar char="•"/>
            </a:pPr>
            <a:r>
              <a:rPr lang="et-EE" sz="2800" dirty="0" smtClean="0">
                <a:latin typeface="Arial" charset="0"/>
              </a:rPr>
              <a:t>Varaseim versioon (</a:t>
            </a:r>
            <a:r>
              <a:rPr lang="et-EE" sz="2800" dirty="0" err="1" smtClean="0">
                <a:latin typeface="Arial" charset="0"/>
              </a:rPr>
              <a:t>ver</a:t>
            </a:r>
            <a:r>
              <a:rPr lang="et-EE" sz="2800" dirty="0" smtClean="0">
                <a:latin typeface="Arial" charset="0"/>
              </a:rPr>
              <a:t>. 1.0) võeti vastu 2014. aastal. </a:t>
            </a:r>
            <a:r>
              <a:rPr lang="et-EE" sz="2800" b="1" dirty="0" smtClean="0">
                <a:solidFill>
                  <a:srgbClr val="0070C0"/>
                </a:solidFill>
                <a:latin typeface="Arial" charset="0"/>
              </a:rPr>
              <a:t>Enne seda vastav regulatsioon ja süsteem puudus</a:t>
            </a:r>
          </a:p>
          <a:p>
            <a:pPr marL="457200" indent="-457200">
              <a:spcBef>
                <a:spcPts val="1800"/>
              </a:spcBef>
              <a:buClr>
                <a:schemeClr val="tx1"/>
              </a:buClr>
              <a:buFont typeface="Arial" pitchFamily="34" charset="0"/>
              <a:buChar char="•"/>
            </a:pPr>
            <a:r>
              <a:rPr lang="et-EE" sz="2800" b="1" dirty="0" smtClean="0">
                <a:solidFill>
                  <a:srgbClr val="0070C0"/>
                </a:solidFill>
                <a:latin typeface="Arial" charset="0"/>
              </a:rPr>
              <a:t>Hetkel kehtiv versioon 1.1 on publitseeritud aprillis </a:t>
            </a:r>
            <a:r>
              <a:rPr lang="et-EE" sz="2800" b="1" dirty="0" smtClean="0">
                <a:solidFill>
                  <a:srgbClr val="0070C0"/>
                </a:solidFill>
                <a:latin typeface="Arial" charset="0"/>
              </a:rPr>
              <a:t>2018. </a:t>
            </a:r>
            <a:r>
              <a:rPr lang="et-EE" sz="2800" dirty="0" smtClean="0">
                <a:latin typeface="Arial" charset="0"/>
              </a:rPr>
              <a:t>See viitab paljudele teistele standarditele (samas on seos soovituslik):</a:t>
            </a:r>
          </a:p>
          <a:p>
            <a:pPr marL="457200" indent="433388">
              <a:spcBef>
                <a:spcPts val="600"/>
              </a:spcBef>
              <a:buClr>
                <a:schemeClr val="tx1"/>
              </a:buClr>
              <a:buFont typeface="Arial" pitchFamily="34" charset="0"/>
              <a:buChar char="•"/>
            </a:pPr>
            <a:r>
              <a:rPr lang="en-US" sz="2400" dirty="0" smtClean="0">
                <a:latin typeface="Arial" charset="0"/>
              </a:rPr>
              <a:t>ISO 27001 </a:t>
            </a:r>
            <a:endParaRPr lang="et-EE" sz="2400" dirty="0" smtClean="0">
              <a:latin typeface="Arial" charset="0"/>
            </a:endParaRPr>
          </a:p>
          <a:p>
            <a:pPr marL="457200" indent="433388">
              <a:spcBef>
                <a:spcPts val="600"/>
              </a:spcBef>
              <a:buClr>
                <a:schemeClr val="tx1"/>
              </a:buClr>
              <a:buFont typeface="Arial" pitchFamily="34" charset="0"/>
              <a:buChar char="•"/>
            </a:pPr>
            <a:r>
              <a:rPr lang="en-US" sz="2400" dirty="0" smtClean="0">
                <a:latin typeface="Arial" charset="0"/>
              </a:rPr>
              <a:t>COBIT</a:t>
            </a:r>
            <a:endParaRPr lang="et-EE" sz="2400" dirty="0" smtClean="0">
              <a:latin typeface="Arial" charset="0"/>
            </a:endParaRPr>
          </a:p>
          <a:p>
            <a:pPr marL="457200" indent="433388">
              <a:spcBef>
                <a:spcPts val="600"/>
              </a:spcBef>
              <a:buClr>
                <a:schemeClr val="tx1"/>
              </a:buClr>
              <a:buFont typeface="Arial" pitchFamily="34" charset="0"/>
              <a:buChar char="•"/>
            </a:pPr>
            <a:r>
              <a:rPr lang="en-US" sz="2400" dirty="0" smtClean="0">
                <a:latin typeface="Arial" charset="0"/>
              </a:rPr>
              <a:t>NIST </a:t>
            </a:r>
            <a:r>
              <a:rPr lang="en-US" sz="2400" dirty="0" smtClean="0">
                <a:latin typeface="Arial" charset="0"/>
              </a:rPr>
              <a:t>SP </a:t>
            </a:r>
            <a:r>
              <a:rPr lang="en-US" sz="2400" dirty="0" smtClean="0">
                <a:latin typeface="Arial" charset="0"/>
              </a:rPr>
              <a:t>800-53</a:t>
            </a:r>
            <a:endParaRPr lang="et-EE" sz="2400" dirty="0" smtClean="0">
              <a:latin typeface="Arial" charset="0"/>
            </a:endParaRPr>
          </a:p>
          <a:p>
            <a:pPr marL="457200" indent="433388">
              <a:spcBef>
                <a:spcPts val="600"/>
              </a:spcBef>
              <a:buClr>
                <a:schemeClr val="tx1"/>
              </a:buClr>
              <a:buFont typeface="Arial" pitchFamily="34" charset="0"/>
              <a:buChar char="•"/>
            </a:pPr>
            <a:r>
              <a:rPr lang="en-US" sz="2400" dirty="0" smtClean="0">
                <a:latin typeface="Arial" charset="0"/>
              </a:rPr>
              <a:t>SA 62443</a:t>
            </a:r>
            <a:endParaRPr lang="et-EE" sz="2400" dirty="0" smtClean="0">
              <a:latin typeface="Arial" charset="0"/>
            </a:endParaRPr>
          </a:p>
          <a:p>
            <a:pPr marL="457200" indent="433388">
              <a:spcBef>
                <a:spcPts val="600"/>
              </a:spcBef>
              <a:buClr>
                <a:schemeClr val="tx1"/>
              </a:buClr>
              <a:buFont typeface="Arial" pitchFamily="34" charset="0"/>
              <a:buChar char="•"/>
            </a:pPr>
            <a:r>
              <a:rPr lang="en-US" sz="2400" dirty="0" smtClean="0">
                <a:latin typeface="Arial" charset="0"/>
              </a:rPr>
              <a:t>Council </a:t>
            </a:r>
            <a:r>
              <a:rPr lang="en-US" sz="2400" dirty="0" smtClean="0">
                <a:latin typeface="Arial" charset="0"/>
              </a:rPr>
              <a:t>on </a:t>
            </a:r>
            <a:r>
              <a:rPr lang="en-US" sz="2400" dirty="0" err="1" smtClean="0">
                <a:latin typeface="Arial" charset="0"/>
              </a:rPr>
              <a:t>CyberSecurity</a:t>
            </a:r>
            <a:r>
              <a:rPr lang="en-US" sz="2400" dirty="0" smtClean="0">
                <a:latin typeface="Arial" charset="0"/>
              </a:rPr>
              <a:t> Critical Security Controls</a:t>
            </a:r>
          </a:p>
          <a:p>
            <a:pPr marL="457200" indent="433388">
              <a:spcBef>
                <a:spcPts val="600"/>
              </a:spcBef>
              <a:buClr>
                <a:schemeClr val="tx1"/>
              </a:buClr>
              <a:buFont typeface="Arial" pitchFamily="34" charset="0"/>
              <a:buChar char="•"/>
            </a:pPr>
            <a:endParaRPr lang="et-EE" sz="2400" b="1" dirty="0" smtClean="0">
              <a:solidFill>
                <a:srgbClr val="0070C0"/>
              </a:solidFill>
              <a:latin typeface="Arial" charset="0"/>
            </a:endParaRPr>
          </a:p>
          <a:p>
            <a:pPr marL="457200" indent="433388">
              <a:spcBef>
                <a:spcPts val="600"/>
              </a:spcBef>
              <a:buClr>
                <a:schemeClr val="tx1"/>
              </a:buClr>
              <a:buFont typeface="Arial" pitchFamily="34" charset="0"/>
              <a:buChar char="•"/>
            </a:pPr>
            <a:endParaRPr lang="et-EE" sz="2400" b="1" dirty="0" smtClean="0">
              <a:solidFill>
                <a:srgbClr val="0070C0"/>
              </a:solidFill>
              <a:latin typeface="Arial" charset="0"/>
            </a:endParaRPr>
          </a:p>
          <a:p>
            <a:pPr marL="457200" indent="-457200">
              <a:spcBef>
                <a:spcPts val="600"/>
              </a:spcBef>
              <a:buClr>
                <a:schemeClr val="tx1"/>
              </a:buClr>
              <a:buFont typeface="Wingdings" pitchFamily="2" charset="2"/>
              <a:buAutoNum type="arabicPeriod"/>
            </a:pPr>
            <a:endParaRPr lang="et-EE" sz="2400" b="1" dirty="0">
              <a:solidFill>
                <a:schemeClr val="folHlink"/>
              </a:solidFill>
              <a:latin typeface="Arial" charset="0"/>
            </a:endParaRPr>
          </a:p>
          <a:p>
            <a:pPr marL="457200" indent="-457200">
              <a:spcBef>
                <a:spcPts val="600"/>
              </a:spcBef>
              <a:buClr>
                <a:schemeClr val="accent2"/>
              </a:buClr>
              <a:buSzPct val="80000"/>
              <a:buFont typeface="Wingdings" pitchFamily="2" charset="2"/>
              <a:buChar char="l"/>
            </a:pPr>
            <a:endParaRPr lang="et-EE" sz="2400" b="1" dirty="0">
              <a:latin typeface="Arial"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620688"/>
          </a:xfrm>
        </p:spPr>
        <p:txBody>
          <a:bodyPr>
            <a:normAutofit fontScale="90000"/>
          </a:bodyPr>
          <a:lstStyle/>
          <a:p>
            <a:pPr algn="l" eaLnBrk="1" hangingPunct="1">
              <a:defRPr/>
            </a:pPr>
            <a:r>
              <a:rPr lang="et-EE" sz="3600" b="1" dirty="0" smtClean="0">
                <a:solidFill>
                  <a:srgbClr val="C00000"/>
                </a:solidFill>
              </a:rPr>
              <a:t>NIST </a:t>
            </a:r>
            <a:r>
              <a:rPr lang="et-EE" sz="3600" b="1" dirty="0" smtClean="0">
                <a:solidFill>
                  <a:srgbClr val="C00000"/>
                </a:solidFill>
              </a:rPr>
              <a:t>CSFi struktuur</a:t>
            </a:r>
            <a:endParaRPr lang="en-US" sz="3600" b="1" dirty="0" smtClean="0">
              <a:solidFill>
                <a:srgbClr val="C00000"/>
              </a:solidFill>
            </a:endParaRPr>
          </a:p>
        </p:txBody>
      </p:sp>
      <p:sp>
        <p:nvSpPr>
          <p:cNvPr id="4099" name="Text Box 3"/>
          <p:cNvSpPr txBox="1">
            <a:spLocks noChangeArrowheads="1"/>
          </p:cNvSpPr>
          <p:nvPr/>
        </p:nvSpPr>
        <p:spPr bwMode="auto">
          <a:xfrm>
            <a:off x="467544" y="548680"/>
            <a:ext cx="8352928" cy="7937558"/>
          </a:xfrm>
          <a:prstGeom prst="rect">
            <a:avLst/>
          </a:prstGeom>
          <a:noFill/>
          <a:ln w="9525">
            <a:noFill/>
            <a:miter lim="800000"/>
            <a:headEnd/>
            <a:tailEnd/>
          </a:ln>
        </p:spPr>
        <p:txBody>
          <a:bodyPr wrap="square">
            <a:spAutoFit/>
          </a:bodyPr>
          <a:lstStyle/>
          <a:p>
            <a:pPr marL="457200" indent="-457200">
              <a:spcBef>
                <a:spcPts val="1800"/>
              </a:spcBef>
              <a:buClr>
                <a:schemeClr val="tx1"/>
              </a:buClr>
              <a:buFont typeface="Arial" pitchFamily="34" charset="0"/>
              <a:buChar char="•"/>
            </a:pPr>
            <a:r>
              <a:rPr lang="et-EE" sz="2800" dirty="0" smtClean="0">
                <a:latin typeface="Arial" charset="0"/>
              </a:rPr>
              <a:t>Defineeritakse </a:t>
            </a:r>
            <a:r>
              <a:rPr lang="et-EE" sz="2800" b="1" dirty="0" smtClean="0">
                <a:solidFill>
                  <a:srgbClr val="0070C0"/>
                </a:solidFill>
                <a:latin typeface="Arial" charset="0"/>
              </a:rPr>
              <a:t>viis kriitilise </a:t>
            </a:r>
            <a:r>
              <a:rPr lang="et-EE" sz="2800" b="1" dirty="0" err="1" smtClean="0">
                <a:solidFill>
                  <a:srgbClr val="0070C0"/>
                </a:solidFill>
                <a:latin typeface="Arial" charset="0"/>
              </a:rPr>
              <a:t>taristu</a:t>
            </a:r>
            <a:r>
              <a:rPr lang="et-EE" sz="2800" b="1" dirty="0" smtClean="0">
                <a:solidFill>
                  <a:srgbClr val="0070C0"/>
                </a:solidFill>
                <a:latin typeface="Arial" charset="0"/>
              </a:rPr>
              <a:t> korral tagatavat funktsiooni </a:t>
            </a:r>
            <a:r>
              <a:rPr lang="et-EE" sz="2800" dirty="0" smtClean="0">
                <a:latin typeface="Arial" charset="0"/>
              </a:rPr>
              <a:t>(</a:t>
            </a:r>
            <a:r>
              <a:rPr lang="et-EE" sz="2800" i="1" dirty="0" err="1" smtClean="0">
                <a:latin typeface="Arial" charset="0"/>
              </a:rPr>
              <a:t>functions</a:t>
            </a:r>
            <a:r>
              <a:rPr lang="et-EE" sz="2800" dirty="0" smtClean="0">
                <a:latin typeface="Arial" charset="0"/>
              </a:rPr>
              <a:t>) - sisuliselt infosüsteemi tsükli faasi</a:t>
            </a:r>
          </a:p>
          <a:p>
            <a:pPr marL="457200" indent="-457200">
              <a:spcBef>
                <a:spcPts val="1800"/>
              </a:spcBef>
              <a:buClr>
                <a:schemeClr val="tx1"/>
              </a:buClr>
              <a:buFont typeface="Arial" pitchFamily="34" charset="0"/>
              <a:buChar char="•"/>
            </a:pPr>
            <a:r>
              <a:rPr lang="et-EE" sz="2800" dirty="0" err="1" smtClean="0">
                <a:latin typeface="Arial" charset="0"/>
              </a:rPr>
              <a:t>Funbktsioonidele</a:t>
            </a:r>
            <a:r>
              <a:rPr lang="et-EE" sz="2800" dirty="0" smtClean="0">
                <a:latin typeface="Arial" charset="0"/>
              </a:rPr>
              <a:t> vastab </a:t>
            </a:r>
            <a:r>
              <a:rPr lang="et-EE" sz="2800" b="1" dirty="0" smtClean="0">
                <a:solidFill>
                  <a:srgbClr val="0070C0"/>
                </a:solidFill>
                <a:latin typeface="Arial" charset="0"/>
              </a:rPr>
              <a:t>23</a:t>
            </a:r>
            <a:r>
              <a:rPr lang="et-EE" sz="2800" dirty="0" smtClean="0">
                <a:latin typeface="Arial" charset="0"/>
              </a:rPr>
              <a:t> </a:t>
            </a:r>
            <a:r>
              <a:rPr lang="et-EE" sz="2800" b="1" dirty="0" smtClean="0">
                <a:solidFill>
                  <a:srgbClr val="0070C0"/>
                </a:solidFill>
                <a:latin typeface="Arial" charset="0"/>
              </a:rPr>
              <a:t>kategooriat</a:t>
            </a:r>
            <a:r>
              <a:rPr lang="et-EE" sz="2800" dirty="0" smtClean="0">
                <a:latin typeface="Arial" charset="0"/>
              </a:rPr>
              <a:t> (</a:t>
            </a:r>
            <a:r>
              <a:rPr lang="et-EE" sz="2800" i="1" dirty="0" err="1" smtClean="0">
                <a:latin typeface="Arial" charset="0"/>
              </a:rPr>
              <a:t>categories</a:t>
            </a:r>
            <a:r>
              <a:rPr lang="et-EE" sz="2800" dirty="0" smtClean="0">
                <a:latin typeface="Arial" charset="0"/>
              </a:rPr>
              <a:t>), mis kajastavad olulisi aspekte, mis  neid funktsioone võimaldavad tagada</a:t>
            </a:r>
          </a:p>
          <a:p>
            <a:pPr marL="457200" indent="-457200">
              <a:spcBef>
                <a:spcPts val="1800"/>
              </a:spcBef>
              <a:buClr>
                <a:schemeClr val="tx1"/>
              </a:buClr>
              <a:buFont typeface="Arial" pitchFamily="34" charset="0"/>
              <a:buChar char="•"/>
            </a:pPr>
            <a:r>
              <a:rPr lang="et-EE" sz="2800" b="1" dirty="0" smtClean="0">
                <a:solidFill>
                  <a:srgbClr val="0070C0"/>
                </a:solidFill>
                <a:latin typeface="Arial" charset="0"/>
              </a:rPr>
              <a:t>Kategooriad jagunevad 109 alamkategooriaks </a:t>
            </a:r>
            <a:r>
              <a:rPr lang="et-EE" sz="2800" dirty="0" smtClean="0">
                <a:latin typeface="Arial" charset="0"/>
              </a:rPr>
              <a:t>(</a:t>
            </a:r>
            <a:r>
              <a:rPr lang="et-EE" sz="2800" dirty="0" err="1" smtClean="0">
                <a:latin typeface="Arial" charset="0"/>
              </a:rPr>
              <a:t>sub</a:t>
            </a:r>
            <a:r>
              <a:rPr lang="et-EE" sz="2800" i="1" dirty="0" err="1" smtClean="0">
                <a:latin typeface="Arial" charset="0"/>
              </a:rPr>
              <a:t>categories</a:t>
            </a:r>
            <a:r>
              <a:rPr lang="et-EE" sz="2800" dirty="0" smtClean="0">
                <a:latin typeface="Arial" charset="0"/>
              </a:rPr>
              <a:t>)</a:t>
            </a:r>
            <a:r>
              <a:rPr lang="et-EE" sz="2800" dirty="0" smtClean="0">
                <a:latin typeface="Arial" charset="0"/>
              </a:rPr>
              <a:t>, mis kõik on kohustuslik konkreetse süsteemi korral vaatluse alla võtta ja tagada </a:t>
            </a:r>
          </a:p>
          <a:p>
            <a:pPr marL="457200" indent="-457200">
              <a:spcBef>
                <a:spcPts val="1800"/>
              </a:spcBef>
              <a:buClr>
                <a:schemeClr val="tx1"/>
              </a:buClr>
              <a:buFont typeface="Arial" pitchFamily="34" charset="0"/>
              <a:buChar char="•"/>
            </a:pPr>
            <a:r>
              <a:rPr lang="et-EE" sz="2800" dirty="0" smtClean="0">
                <a:latin typeface="Arial" charset="0"/>
              </a:rPr>
              <a:t>Iga alamkategooria juures viidatakse </a:t>
            </a:r>
            <a:r>
              <a:rPr lang="et-EE" sz="2800" b="1" dirty="0" smtClean="0">
                <a:solidFill>
                  <a:srgbClr val="0070C0"/>
                </a:solidFill>
                <a:latin typeface="Arial" charset="0"/>
              </a:rPr>
              <a:t>standarditele või nende osadele</a:t>
            </a:r>
            <a:r>
              <a:rPr lang="et-EE" sz="2800" dirty="0" smtClean="0">
                <a:latin typeface="Arial" charset="0"/>
              </a:rPr>
              <a:t>, millest saab lahenduse leidmisel lähtuda</a:t>
            </a:r>
            <a:endParaRPr lang="et-EE" sz="2800" dirty="0" smtClean="0">
              <a:latin typeface="Arial" charset="0"/>
            </a:endParaRPr>
          </a:p>
          <a:p>
            <a:pPr marL="457200" indent="-457200">
              <a:spcBef>
                <a:spcPct val="20000"/>
              </a:spcBef>
              <a:buClr>
                <a:schemeClr val="tx1"/>
              </a:buClr>
            </a:pPr>
            <a:endParaRPr lang="et-EE" sz="2800" b="1" dirty="0">
              <a:latin typeface="Arial" charset="0"/>
            </a:endParaRPr>
          </a:p>
          <a:p>
            <a:pPr marL="457200" indent="-457200">
              <a:spcBef>
                <a:spcPct val="20000"/>
              </a:spcBef>
              <a:buClr>
                <a:schemeClr val="tx1"/>
              </a:buClr>
              <a:buFont typeface="Wingdings" pitchFamily="2" charset="2"/>
              <a:buAutoNum type="arabicPeriod"/>
            </a:pPr>
            <a:endParaRPr lang="et-EE" sz="2800" b="1" dirty="0">
              <a:solidFill>
                <a:schemeClr val="folHlink"/>
              </a:solidFill>
              <a:latin typeface="Arial" charset="0"/>
            </a:endParaRPr>
          </a:p>
          <a:p>
            <a:pPr marL="457200" indent="-457200">
              <a:spcBef>
                <a:spcPct val="20000"/>
              </a:spcBef>
              <a:buClr>
                <a:schemeClr val="accent2"/>
              </a:buClr>
              <a:buSzPct val="80000"/>
              <a:buFont typeface="Wingdings" pitchFamily="2" charset="2"/>
              <a:buChar char="l"/>
            </a:pPr>
            <a:endParaRPr lang="et-EE" sz="2800" b="1" dirty="0">
              <a:latin typeface="Arial"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a:t>
            </a:r>
            <a:r>
              <a:rPr lang="et-EE" sz="3600" b="1" dirty="0" smtClean="0">
                <a:solidFill>
                  <a:srgbClr val="C00000"/>
                </a:solidFill>
              </a:rPr>
              <a:t>CSFi viis funktsiooni</a:t>
            </a:r>
            <a:endParaRPr lang="en-US" sz="3600" b="1" dirty="0" smtClean="0">
              <a:solidFill>
                <a:srgbClr val="C00000"/>
              </a:solidFill>
            </a:endParaRPr>
          </a:p>
        </p:txBody>
      </p:sp>
      <p:sp>
        <p:nvSpPr>
          <p:cNvPr id="4099" name="Text Box 3"/>
          <p:cNvSpPr txBox="1">
            <a:spLocks noChangeArrowheads="1"/>
          </p:cNvSpPr>
          <p:nvPr/>
        </p:nvSpPr>
        <p:spPr bwMode="auto">
          <a:xfrm>
            <a:off x="251520" y="764704"/>
            <a:ext cx="7560840" cy="9433352"/>
          </a:xfrm>
          <a:prstGeom prst="rect">
            <a:avLst/>
          </a:prstGeom>
          <a:noFill/>
          <a:ln w="9525">
            <a:noFill/>
            <a:miter lim="800000"/>
            <a:headEnd/>
            <a:tailEnd/>
          </a:ln>
        </p:spPr>
        <p:txBody>
          <a:bodyPr wrap="square">
            <a:spAutoFit/>
          </a:bodyPr>
          <a:lstStyle/>
          <a:p>
            <a:pPr marL="514350" indent="-514350">
              <a:spcBef>
                <a:spcPts val="1800"/>
              </a:spcBef>
              <a:buClr>
                <a:schemeClr val="tx1"/>
              </a:buClr>
              <a:buFont typeface="+mj-lt"/>
              <a:buAutoNum type="arabicPeriod"/>
            </a:pPr>
            <a:r>
              <a:rPr lang="et-EE" sz="2400" b="1" dirty="0" smtClean="0">
                <a:solidFill>
                  <a:srgbClr val="0070C0"/>
                </a:solidFill>
                <a:latin typeface="Arial" charset="0"/>
              </a:rPr>
              <a:t>Määra skoop </a:t>
            </a:r>
            <a:r>
              <a:rPr lang="et-EE" sz="2400" dirty="0" smtClean="0">
                <a:latin typeface="Arial" charset="0"/>
              </a:rPr>
              <a:t>(</a:t>
            </a:r>
            <a:r>
              <a:rPr lang="et-EE" sz="2400" i="1" dirty="0" err="1" smtClean="0">
                <a:latin typeface="Arial" charset="0"/>
              </a:rPr>
              <a:t>identify</a:t>
            </a:r>
            <a:r>
              <a:rPr lang="et-EE" sz="2400" dirty="0" smtClean="0">
                <a:latin typeface="Arial" charset="0"/>
              </a:rPr>
              <a:t>). Tuvasta probleem, selle mõju ja selle seosed teiste probleemide, asutuste ja protsessidega</a:t>
            </a:r>
          </a:p>
          <a:p>
            <a:pPr marL="514350" indent="-514350">
              <a:spcBef>
                <a:spcPts val="1800"/>
              </a:spcBef>
              <a:buClr>
                <a:schemeClr val="tx1"/>
              </a:buClr>
              <a:buFont typeface="+mj-lt"/>
              <a:buAutoNum type="arabicPeriod"/>
            </a:pPr>
            <a:r>
              <a:rPr lang="et-EE" sz="2400" b="1" dirty="0" smtClean="0">
                <a:solidFill>
                  <a:srgbClr val="0070C0"/>
                </a:solidFill>
                <a:latin typeface="Arial" charset="0"/>
              </a:rPr>
              <a:t>K</a:t>
            </a:r>
            <a:r>
              <a:rPr lang="et-EE" sz="2400" b="1" dirty="0" smtClean="0">
                <a:solidFill>
                  <a:srgbClr val="0070C0"/>
                </a:solidFill>
                <a:latin typeface="Arial" charset="0"/>
              </a:rPr>
              <a:t>aitse </a:t>
            </a:r>
            <a:r>
              <a:rPr lang="et-EE" sz="2400" dirty="0" smtClean="0">
                <a:latin typeface="Arial" charset="0"/>
              </a:rPr>
              <a:t>(</a:t>
            </a:r>
            <a:r>
              <a:rPr lang="et-EE" sz="2400" i="1" dirty="0" err="1" smtClean="0">
                <a:latin typeface="Arial" charset="0"/>
              </a:rPr>
              <a:t>protect</a:t>
            </a:r>
            <a:r>
              <a:rPr lang="et-EE" sz="2400" dirty="0" smtClean="0">
                <a:latin typeface="Arial" charset="0"/>
              </a:rPr>
              <a:t>). Rakenda oma asutuses asjakohaseid turvameetmeid</a:t>
            </a:r>
          </a:p>
          <a:p>
            <a:pPr marL="514350" indent="-514350">
              <a:spcBef>
                <a:spcPts val="1800"/>
              </a:spcBef>
              <a:buClr>
                <a:schemeClr val="tx1"/>
              </a:buClr>
              <a:buFont typeface="+mj-lt"/>
              <a:buAutoNum type="arabicPeriod"/>
            </a:pPr>
            <a:r>
              <a:rPr lang="et-EE" sz="2400" b="1" dirty="0" smtClean="0">
                <a:solidFill>
                  <a:srgbClr val="0070C0"/>
                </a:solidFill>
                <a:latin typeface="Arial" charset="0"/>
              </a:rPr>
              <a:t>Tuvasta </a:t>
            </a:r>
            <a:r>
              <a:rPr lang="et-EE" sz="2400" dirty="0" smtClean="0">
                <a:latin typeface="Arial" charset="0"/>
              </a:rPr>
              <a:t>(</a:t>
            </a:r>
            <a:r>
              <a:rPr lang="et-EE" sz="2400" i="1" dirty="0" err="1" smtClean="0">
                <a:latin typeface="Arial" charset="0"/>
              </a:rPr>
              <a:t>detect</a:t>
            </a:r>
            <a:r>
              <a:rPr lang="et-EE" sz="2400" dirty="0" smtClean="0">
                <a:latin typeface="Arial" charset="0"/>
              </a:rPr>
              <a:t>). Loo oma asutuses        valmisolek turvaintsidentide tuvastamiseks</a:t>
            </a:r>
          </a:p>
          <a:p>
            <a:pPr marL="514350" indent="-514350">
              <a:spcBef>
                <a:spcPts val="1800"/>
              </a:spcBef>
              <a:buClr>
                <a:schemeClr val="tx1"/>
              </a:buClr>
              <a:buFont typeface="+mj-lt"/>
              <a:buAutoNum type="arabicPeriod"/>
            </a:pPr>
            <a:r>
              <a:rPr lang="et-EE" sz="2400" b="1" dirty="0" smtClean="0">
                <a:solidFill>
                  <a:srgbClr val="0070C0"/>
                </a:solidFill>
                <a:latin typeface="Arial" charset="0"/>
              </a:rPr>
              <a:t>Reageeri </a:t>
            </a:r>
            <a:r>
              <a:rPr lang="et-EE" sz="2400" dirty="0" smtClean="0">
                <a:latin typeface="Arial" charset="0"/>
              </a:rPr>
              <a:t>(</a:t>
            </a:r>
            <a:r>
              <a:rPr lang="et-EE" sz="2400" i="1" dirty="0" err="1" smtClean="0">
                <a:latin typeface="Arial" charset="0"/>
              </a:rPr>
              <a:t>respond</a:t>
            </a:r>
            <a:r>
              <a:rPr lang="et-EE" sz="2400" dirty="0" smtClean="0">
                <a:latin typeface="Arial" charset="0"/>
              </a:rPr>
              <a:t>). </a:t>
            </a:r>
            <a:r>
              <a:rPr lang="et-EE" sz="2400" dirty="0" smtClean="0">
                <a:latin typeface="Arial" charset="0"/>
              </a:rPr>
              <a:t>Loo oma asutuses valmisolek </a:t>
            </a:r>
            <a:r>
              <a:rPr lang="et-EE" sz="2400" dirty="0" smtClean="0">
                <a:latin typeface="Arial" charset="0"/>
              </a:rPr>
              <a:t>turvaintsidentidele asjakohaseks reageerimiseks</a:t>
            </a:r>
          </a:p>
          <a:p>
            <a:pPr marL="514350" indent="-514350">
              <a:spcBef>
                <a:spcPts val="1800"/>
              </a:spcBef>
              <a:buClr>
                <a:schemeClr val="tx1"/>
              </a:buClr>
              <a:buFont typeface="+mj-lt"/>
              <a:buAutoNum type="arabicPeriod"/>
            </a:pPr>
            <a:r>
              <a:rPr lang="et-EE" sz="2400" b="1" dirty="0" smtClean="0">
                <a:solidFill>
                  <a:srgbClr val="0070C0"/>
                </a:solidFill>
                <a:latin typeface="Arial" charset="0"/>
              </a:rPr>
              <a:t>Taasta </a:t>
            </a:r>
            <a:r>
              <a:rPr lang="et-EE" sz="2400" dirty="0" smtClean="0">
                <a:latin typeface="Arial" charset="0"/>
              </a:rPr>
              <a:t>(</a:t>
            </a:r>
            <a:r>
              <a:rPr lang="et-EE" sz="2400" i="1" dirty="0" err="1" smtClean="0">
                <a:latin typeface="Arial" charset="0"/>
              </a:rPr>
              <a:t>recover</a:t>
            </a:r>
            <a:r>
              <a:rPr lang="et-EE" sz="2400" dirty="0" smtClean="0">
                <a:latin typeface="Arial" charset="0"/>
              </a:rPr>
              <a:t>). Valmista </a:t>
            </a:r>
            <a:r>
              <a:rPr lang="et-EE" sz="2400" dirty="0" smtClean="0">
                <a:latin typeface="Arial" charset="0"/>
              </a:rPr>
              <a:t>oma asutuses </a:t>
            </a:r>
            <a:r>
              <a:rPr lang="et-EE" sz="2400" dirty="0" smtClean="0">
                <a:latin typeface="Arial" charset="0"/>
              </a:rPr>
              <a:t>ette asjakohased turvameetmed tõenäolisimate turvaintsidentide taastamiseks ja valmisolek lahenduste  leidmiseks ja otsustamiseks ülejäänud intsidentide korral</a:t>
            </a:r>
            <a:endParaRPr lang="et-EE" sz="2400" dirty="0" smtClean="0">
              <a:latin typeface="Arial" charset="0"/>
            </a:endParaRPr>
          </a:p>
          <a:p>
            <a:pPr marL="514350" indent="-514350">
              <a:spcBef>
                <a:spcPts val="1800"/>
              </a:spcBef>
              <a:buClr>
                <a:schemeClr val="tx1"/>
              </a:buClr>
              <a:buFont typeface="+mj-lt"/>
              <a:buAutoNum type="arabicPeriod"/>
            </a:pPr>
            <a:endParaRPr lang="et-EE" sz="2400" dirty="0" smtClean="0">
              <a:latin typeface="Arial" charset="0"/>
            </a:endParaRPr>
          </a:p>
          <a:p>
            <a:pPr marL="514350" indent="-514350">
              <a:spcBef>
                <a:spcPts val="1800"/>
              </a:spcBef>
              <a:buClr>
                <a:schemeClr val="tx1"/>
              </a:buClr>
              <a:buFont typeface="+mj-lt"/>
              <a:buAutoNum type="arabicPeriod"/>
            </a:pPr>
            <a:endParaRPr lang="et-EE" sz="2800" dirty="0" smtClean="0">
              <a:latin typeface="Arial" charset="0"/>
            </a:endParaRPr>
          </a:p>
          <a:p>
            <a:pPr marL="514350" indent="-514350">
              <a:spcBef>
                <a:spcPts val="1800"/>
              </a:spcBef>
              <a:buClr>
                <a:schemeClr val="tx1"/>
              </a:buClr>
              <a:buFont typeface="+mj-lt"/>
              <a:buAutoNum type="arabicPeriod"/>
            </a:pPr>
            <a:endParaRPr lang="et-EE" sz="2800" dirty="0" smtClean="0">
              <a:latin typeface="Arial" charset="0"/>
            </a:endParaRPr>
          </a:p>
          <a:p>
            <a:pPr marL="514350" indent="-514350">
              <a:spcBef>
                <a:spcPts val="1800"/>
              </a:spcBef>
              <a:buClr>
                <a:schemeClr val="tx1"/>
              </a:buClr>
              <a:buFont typeface="+mj-lt"/>
              <a:buAutoNum type="arabicPeriod"/>
            </a:pPr>
            <a:endParaRPr lang="et-EE" sz="2800" dirty="0" smtClean="0">
              <a:latin typeface="Arial" charset="0"/>
            </a:endParaRPr>
          </a:p>
          <a:p>
            <a:pPr marL="514350" indent="-514350">
              <a:spcBef>
                <a:spcPts val="1800"/>
              </a:spcBef>
              <a:buClr>
                <a:schemeClr val="tx1"/>
              </a:buClr>
              <a:buFont typeface="+mj-lt"/>
              <a:buAutoNum type="arabicPeriod"/>
            </a:pPr>
            <a:endParaRPr lang="et-EE" sz="2800" dirty="0">
              <a:latin typeface="Arial" charset="0"/>
            </a:endParaRPr>
          </a:p>
        </p:txBody>
      </p:sp>
      <p:pic>
        <p:nvPicPr>
          <p:cNvPr id="2050" name="Picture 2" descr="Pildiotsingu nist csf tulemus"/>
          <p:cNvPicPr>
            <a:picLocks noChangeAspect="1" noChangeArrowheads="1"/>
          </p:cNvPicPr>
          <p:nvPr/>
        </p:nvPicPr>
        <p:blipFill>
          <a:blip r:embed="rId3" cstate="print"/>
          <a:srcRect/>
          <a:stretch>
            <a:fillRect/>
          </a:stretch>
        </p:blipFill>
        <p:spPr bwMode="auto">
          <a:xfrm>
            <a:off x="6144832" y="1412776"/>
            <a:ext cx="2999168" cy="2808312"/>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fontScale="90000"/>
          </a:bodyPr>
          <a:lstStyle/>
          <a:p>
            <a:pPr algn="l" eaLnBrk="1" hangingPunct="1">
              <a:defRPr/>
            </a:pPr>
            <a:r>
              <a:rPr lang="et-EE" sz="3600" b="1" dirty="0" smtClean="0">
                <a:solidFill>
                  <a:srgbClr val="C00000"/>
                </a:solidFill>
              </a:rPr>
              <a:t>NIST CSFi</a:t>
            </a:r>
            <a:r>
              <a:rPr lang="et-EE" sz="3600" b="1" dirty="0" smtClean="0">
                <a:solidFill>
                  <a:srgbClr val="C00000"/>
                </a:solidFill>
              </a:rPr>
              <a:t> funktsioonidele vastavad kategooriad</a:t>
            </a:r>
            <a:endParaRPr lang="en-US" sz="3600" b="1" dirty="0" smtClean="0">
              <a:solidFill>
                <a:srgbClr val="C00000"/>
              </a:solidFill>
            </a:endParaRPr>
          </a:p>
        </p:txBody>
      </p:sp>
      <p:pic>
        <p:nvPicPr>
          <p:cNvPr id="66562" name="Picture 2" descr="http://www.carmelowalsh.com/wp-content/uploads/2017/01/nist-cybersecurity-framework.jpg"/>
          <p:cNvPicPr>
            <a:picLocks noChangeAspect="1" noChangeArrowheads="1"/>
          </p:cNvPicPr>
          <p:nvPr/>
        </p:nvPicPr>
        <p:blipFill>
          <a:blip r:embed="rId3" cstate="print"/>
          <a:srcRect/>
          <a:stretch>
            <a:fillRect/>
          </a:stretch>
        </p:blipFill>
        <p:spPr bwMode="auto">
          <a:xfrm>
            <a:off x="95731" y="764704"/>
            <a:ext cx="9048269" cy="5544616"/>
          </a:xfrm>
          <a:prstGeom prst="rect">
            <a:avLst/>
          </a:prstGeom>
          <a:noFill/>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58371" name="Picture 3"/>
          <p:cNvPicPr>
            <a:picLocks noChangeAspect="1" noChangeArrowheads="1"/>
          </p:cNvPicPr>
          <p:nvPr/>
        </p:nvPicPr>
        <p:blipFill>
          <a:blip r:embed="rId3" cstate="print"/>
          <a:srcRect/>
          <a:stretch>
            <a:fillRect/>
          </a:stretch>
        </p:blipFill>
        <p:spPr bwMode="auto">
          <a:xfrm>
            <a:off x="0" y="696919"/>
            <a:ext cx="8604448" cy="5942006"/>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60417" name="Picture 1"/>
          <p:cNvPicPr>
            <a:picLocks noChangeAspect="1" noChangeArrowheads="1"/>
          </p:cNvPicPr>
          <p:nvPr/>
        </p:nvPicPr>
        <p:blipFill>
          <a:blip r:embed="rId3" cstate="print"/>
          <a:srcRect/>
          <a:stretch>
            <a:fillRect/>
          </a:stretch>
        </p:blipFill>
        <p:spPr bwMode="auto">
          <a:xfrm>
            <a:off x="0" y="276225"/>
            <a:ext cx="9363075" cy="630555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69634" name="Picture 2"/>
          <p:cNvPicPr>
            <a:picLocks noChangeAspect="1" noChangeArrowheads="1"/>
          </p:cNvPicPr>
          <p:nvPr/>
        </p:nvPicPr>
        <p:blipFill>
          <a:blip r:embed="rId3" cstate="print"/>
          <a:srcRect/>
          <a:stretch>
            <a:fillRect/>
          </a:stretch>
        </p:blipFill>
        <p:spPr bwMode="auto">
          <a:xfrm>
            <a:off x="0" y="692696"/>
            <a:ext cx="8676456" cy="6117902"/>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371600"/>
          </a:xfrm>
        </p:spPr>
        <p:txBody>
          <a:bodyPr>
            <a:normAutofit/>
          </a:bodyPr>
          <a:lstStyle/>
          <a:p>
            <a:pPr algn="l" eaLnBrk="1" hangingPunct="1">
              <a:defRPr/>
            </a:pPr>
            <a:r>
              <a:rPr lang="et-EE" sz="3600" b="1" dirty="0" smtClean="0">
                <a:solidFill>
                  <a:srgbClr val="C00000"/>
                </a:solidFill>
              </a:rPr>
              <a:t>Mis on isikuandmete kaitse uus üldmäärus?</a:t>
            </a:r>
            <a:endParaRPr lang="en-US" sz="3600" b="1" dirty="0" smtClean="0">
              <a:solidFill>
                <a:srgbClr val="C00000"/>
              </a:solidFill>
            </a:endParaRPr>
          </a:p>
        </p:txBody>
      </p:sp>
      <p:sp>
        <p:nvSpPr>
          <p:cNvPr id="4099" name="Text Box 3"/>
          <p:cNvSpPr txBox="1">
            <a:spLocks noChangeArrowheads="1"/>
          </p:cNvSpPr>
          <p:nvPr/>
        </p:nvSpPr>
        <p:spPr bwMode="auto">
          <a:xfrm>
            <a:off x="539552" y="1556792"/>
            <a:ext cx="8604448" cy="4727448"/>
          </a:xfrm>
          <a:prstGeom prst="rect">
            <a:avLst/>
          </a:prstGeom>
          <a:noFill/>
          <a:ln w="9525">
            <a:noFill/>
            <a:miter lim="800000"/>
            <a:headEnd/>
            <a:tailEnd/>
          </a:ln>
        </p:spPr>
        <p:txBody>
          <a:bodyPr wrap="square">
            <a:spAutoFit/>
          </a:bodyPr>
          <a:lstStyle/>
          <a:p>
            <a:pPr marL="457200" indent="-457200">
              <a:spcBef>
                <a:spcPts val="1800"/>
              </a:spcBef>
              <a:buClr>
                <a:schemeClr val="tx1"/>
              </a:buClr>
              <a:buFont typeface="Arial" pitchFamily="34" charset="0"/>
              <a:buChar char="•"/>
            </a:pPr>
            <a:r>
              <a:rPr lang="et-EE" sz="2400" dirty="0" smtClean="0">
                <a:latin typeface="Arial" charset="0"/>
              </a:rPr>
              <a:t>Europarlament kiitis </a:t>
            </a:r>
            <a:r>
              <a:rPr lang="et-EE" sz="2400" b="1" dirty="0" smtClean="0">
                <a:solidFill>
                  <a:srgbClr val="0070C0"/>
                </a:solidFill>
                <a:latin typeface="Arial" charset="0"/>
              </a:rPr>
              <a:t>uue otsekohalduva isikuandmete kaitse üldmääruse 2016/679 </a:t>
            </a:r>
            <a:r>
              <a:rPr lang="et-EE" sz="2400" dirty="0" smtClean="0">
                <a:latin typeface="Arial" charset="0"/>
              </a:rPr>
              <a:t>heaks aprillis 2016</a:t>
            </a:r>
          </a:p>
          <a:p>
            <a:pPr marL="457200" indent="-457200">
              <a:spcBef>
                <a:spcPts val="1800"/>
              </a:spcBef>
              <a:buClr>
                <a:schemeClr val="tx1"/>
              </a:buClr>
              <a:buFont typeface="Arial" pitchFamily="34" charset="0"/>
              <a:buChar char="•"/>
            </a:pPr>
            <a:r>
              <a:rPr lang="et-EE" sz="2400" b="1" dirty="0" smtClean="0">
                <a:solidFill>
                  <a:srgbClr val="0070C0"/>
                </a:solidFill>
                <a:latin typeface="Arial" charset="0"/>
              </a:rPr>
              <a:t>Määrus jõustub kogu Euroopa Liidus alates maist 2018</a:t>
            </a:r>
            <a:r>
              <a:rPr lang="et-EE" sz="2400" dirty="0" smtClean="0">
                <a:latin typeface="Arial" charset="0"/>
              </a:rPr>
              <a:t>, st kaks aastat peale heakskiitmist</a:t>
            </a:r>
          </a:p>
          <a:p>
            <a:pPr marL="457200" indent="-457200">
              <a:spcBef>
                <a:spcPts val="1800"/>
              </a:spcBef>
              <a:buClr>
                <a:schemeClr val="tx1"/>
              </a:buClr>
              <a:buFont typeface="Arial" pitchFamily="34" charset="0"/>
              <a:buChar char="•"/>
            </a:pPr>
            <a:r>
              <a:rPr lang="et-EE" sz="2400" dirty="0" smtClean="0">
                <a:latin typeface="Arial" charset="0"/>
              </a:rPr>
              <a:t>Määrus hakkab asendama senist isikuandmete kaitse eurodirektiivi 95/46/EU ja ka rahvusriikide põhiseid isikuandmete kaitse seadusi, st on otsekohalduv. Kaob ära ka Eesti isikuandmete kaitse seadus </a:t>
            </a:r>
          </a:p>
          <a:p>
            <a:pPr marL="457200" indent="-457200">
              <a:spcBef>
                <a:spcPct val="20000"/>
              </a:spcBef>
              <a:buClr>
                <a:schemeClr val="tx1"/>
              </a:buClr>
              <a:buFont typeface="Wingdings" pitchFamily="2" charset="2"/>
              <a:buAutoNum type="arabicPeriod"/>
            </a:pPr>
            <a:endParaRPr lang="et-EE" sz="1000" b="1" dirty="0">
              <a:latin typeface="Arial" charset="0"/>
            </a:endParaRPr>
          </a:p>
          <a:p>
            <a:pPr marL="457200" indent="-457200">
              <a:spcBef>
                <a:spcPct val="20000"/>
              </a:spcBef>
              <a:buClr>
                <a:schemeClr val="tx1"/>
              </a:buClr>
              <a:buFont typeface="Wingdings" pitchFamily="2" charset="2"/>
              <a:buAutoNum type="arabicPeriod"/>
            </a:pPr>
            <a:endParaRPr lang="et-EE" sz="2800" b="1" dirty="0">
              <a:solidFill>
                <a:schemeClr val="folHlink"/>
              </a:solidFill>
              <a:latin typeface="Arial" charset="0"/>
            </a:endParaRPr>
          </a:p>
          <a:p>
            <a:pPr marL="457200" indent="-457200">
              <a:spcBef>
                <a:spcPct val="20000"/>
              </a:spcBef>
              <a:buClr>
                <a:schemeClr val="accent2"/>
              </a:buClr>
              <a:buSzPct val="80000"/>
              <a:buFont typeface="Wingdings" pitchFamily="2" charset="2"/>
              <a:buChar char="l"/>
            </a:pPr>
            <a:endParaRPr lang="et-EE" sz="2800" b="1" dirty="0">
              <a:latin typeface="Arial" charset="0"/>
            </a:endParaRPr>
          </a:p>
        </p:txBody>
      </p:sp>
      <p:sp>
        <p:nvSpPr>
          <p:cNvPr id="4" name="Rectangle 3"/>
          <p:cNvSpPr/>
          <p:nvPr/>
        </p:nvSpPr>
        <p:spPr>
          <a:xfrm>
            <a:off x="899592" y="5301208"/>
            <a:ext cx="7309320" cy="954107"/>
          </a:xfrm>
          <a:prstGeom prst="rect">
            <a:avLst/>
          </a:prstGeom>
          <a:ln>
            <a:solidFill>
              <a:schemeClr val="tx1"/>
            </a:solidFill>
          </a:ln>
        </p:spPr>
        <p:txBody>
          <a:bodyPr wrap="square">
            <a:spAutoFit/>
          </a:bodyPr>
          <a:lstStyle/>
          <a:p>
            <a:pPr>
              <a:spcBef>
                <a:spcPts val="600"/>
              </a:spcBef>
              <a:buClr>
                <a:schemeClr val="tx1"/>
              </a:buClr>
            </a:pPr>
            <a:r>
              <a:rPr lang="et-EE" sz="2800" b="1" dirty="0" smtClean="0">
                <a:solidFill>
                  <a:srgbClr val="0070C0"/>
                </a:solidFill>
                <a:latin typeface="Arial" charset="0"/>
              </a:rPr>
              <a:t>Oluliselt muutub Eestis viimase 20 aasta jooksul evitatud isikuandmete kaitse tava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70658" name="Picture 2"/>
          <p:cNvPicPr>
            <a:picLocks noChangeAspect="1" noChangeArrowheads="1"/>
          </p:cNvPicPr>
          <p:nvPr/>
        </p:nvPicPr>
        <p:blipFill>
          <a:blip r:embed="rId3" cstate="print"/>
          <a:srcRect/>
          <a:stretch>
            <a:fillRect/>
          </a:stretch>
        </p:blipFill>
        <p:spPr bwMode="auto">
          <a:xfrm>
            <a:off x="0" y="47625"/>
            <a:ext cx="9382125" cy="676275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71682" name="Picture 2"/>
          <p:cNvPicPr>
            <a:picLocks noChangeAspect="1" noChangeArrowheads="1"/>
          </p:cNvPicPr>
          <p:nvPr/>
        </p:nvPicPr>
        <p:blipFill>
          <a:blip r:embed="rId3" cstate="print"/>
          <a:srcRect/>
          <a:stretch>
            <a:fillRect/>
          </a:stretch>
        </p:blipFill>
        <p:spPr bwMode="auto">
          <a:xfrm>
            <a:off x="251520" y="620688"/>
            <a:ext cx="8244408" cy="6011198"/>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62465" name="Picture 1"/>
          <p:cNvPicPr>
            <a:picLocks noChangeAspect="1" noChangeArrowheads="1"/>
          </p:cNvPicPr>
          <p:nvPr/>
        </p:nvPicPr>
        <p:blipFill>
          <a:blip r:embed="rId3" cstate="print"/>
          <a:srcRect/>
          <a:stretch>
            <a:fillRect/>
          </a:stretch>
        </p:blipFill>
        <p:spPr bwMode="auto">
          <a:xfrm>
            <a:off x="0" y="725813"/>
            <a:ext cx="8460432" cy="6075037"/>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72706" name="Picture 2"/>
          <p:cNvPicPr>
            <a:picLocks noChangeAspect="1" noChangeArrowheads="1"/>
          </p:cNvPicPr>
          <p:nvPr/>
        </p:nvPicPr>
        <p:blipFill>
          <a:blip r:embed="rId3" cstate="print"/>
          <a:srcRect/>
          <a:stretch>
            <a:fillRect/>
          </a:stretch>
        </p:blipFill>
        <p:spPr bwMode="auto">
          <a:xfrm>
            <a:off x="0" y="692696"/>
            <a:ext cx="8585587" cy="6084342"/>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73730" name="Picture 2"/>
          <p:cNvPicPr>
            <a:picLocks noChangeAspect="1" noChangeArrowheads="1"/>
          </p:cNvPicPr>
          <p:nvPr/>
        </p:nvPicPr>
        <p:blipFill>
          <a:blip r:embed="rId3" cstate="print"/>
          <a:srcRect/>
          <a:stretch>
            <a:fillRect/>
          </a:stretch>
        </p:blipFill>
        <p:spPr bwMode="auto">
          <a:xfrm>
            <a:off x="-1" y="764704"/>
            <a:ext cx="8618747" cy="5969471"/>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74754" name="Picture 2"/>
          <p:cNvPicPr>
            <a:picLocks noChangeAspect="1" noChangeArrowheads="1"/>
          </p:cNvPicPr>
          <p:nvPr/>
        </p:nvPicPr>
        <p:blipFill>
          <a:blip r:embed="rId3" cstate="print"/>
          <a:srcRect/>
          <a:stretch>
            <a:fillRect/>
          </a:stretch>
        </p:blipFill>
        <p:spPr bwMode="auto">
          <a:xfrm>
            <a:off x="0" y="521808"/>
            <a:ext cx="8748464" cy="6345717"/>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75778" name="Picture 2"/>
          <p:cNvPicPr>
            <a:picLocks noChangeAspect="1" noChangeArrowheads="1"/>
          </p:cNvPicPr>
          <p:nvPr/>
        </p:nvPicPr>
        <p:blipFill>
          <a:blip r:embed="rId3" cstate="print"/>
          <a:srcRect/>
          <a:stretch>
            <a:fillRect/>
          </a:stretch>
        </p:blipFill>
        <p:spPr bwMode="auto">
          <a:xfrm>
            <a:off x="0" y="671575"/>
            <a:ext cx="8676456" cy="5995925"/>
          </a:xfrm>
          <a:prstGeom prst="rect">
            <a:avLst/>
          </a:prstGeom>
          <a:noFill/>
          <a:ln w="9525">
            <a:noFill/>
            <a:miter lim="800000"/>
            <a:headEnd/>
            <a:tailEnd/>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76802" name="Picture 2"/>
          <p:cNvPicPr>
            <a:picLocks noChangeAspect="1" noChangeArrowheads="1"/>
          </p:cNvPicPr>
          <p:nvPr/>
        </p:nvPicPr>
        <p:blipFill>
          <a:blip r:embed="rId3" cstate="print"/>
          <a:srcRect/>
          <a:stretch>
            <a:fillRect/>
          </a:stretch>
        </p:blipFill>
        <p:spPr bwMode="auto">
          <a:xfrm>
            <a:off x="0" y="639212"/>
            <a:ext cx="8748464" cy="6218788"/>
          </a:xfrm>
          <a:prstGeom prst="rect">
            <a:avLst/>
          </a:prstGeom>
          <a:noFill/>
          <a:ln w="9525">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77826" name="Picture 2"/>
          <p:cNvPicPr>
            <a:picLocks noChangeAspect="1" noChangeArrowheads="1"/>
          </p:cNvPicPr>
          <p:nvPr/>
        </p:nvPicPr>
        <p:blipFill>
          <a:blip r:embed="rId3" cstate="print"/>
          <a:srcRect/>
          <a:stretch>
            <a:fillRect/>
          </a:stretch>
        </p:blipFill>
        <p:spPr bwMode="auto">
          <a:xfrm>
            <a:off x="1" y="726301"/>
            <a:ext cx="8676456" cy="5984062"/>
          </a:xfrm>
          <a:prstGeom prst="rect">
            <a:avLst/>
          </a:prstGeom>
          <a:noFill/>
          <a:ln w="9525">
            <a:no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78850" name="Picture 2"/>
          <p:cNvPicPr>
            <a:picLocks noChangeAspect="1" noChangeArrowheads="1"/>
          </p:cNvPicPr>
          <p:nvPr/>
        </p:nvPicPr>
        <p:blipFill>
          <a:blip r:embed="rId3" cstate="print"/>
          <a:srcRect/>
          <a:stretch>
            <a:fillRect/>
          </a:stretch>
        </p:blipFill>
        <p:spPr bwMode="auto">
          <a:xfrm>
            <a:off x="1" y="776149"/>
            <a:ext cx="8388424" cy="6034226"/>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1628800"/>
          </a:xfrm>
        </p:spPr>
        <p:txBody>
          <a:bodyPr>
            <a:normAutofit/>
          </a:bodyPr>
          <a:lstStyle/>
          <a:p>
            <a:pPr algn="l" eaLnBrk="1" hangingPunct="1">
              <a:defRPr/>
            </a:pPr>
            <a:r>
              <a:rPr lang="et-EE" sz="3600" b="1" dirty="0" smtClean="0">
                <a:solidFill>
                  <a:srgbClr val="C00000"/>
                </a:solidFill>
              </a:rPr>
              <a:t>Lisandunud osad võrreldes kehtiva Eesti isikuandmete kaitse seadusega</a:t>
            </a:r>
            <a:endParaRPr lang="en-US" sz="3600" b="1" dirty="0" smtClean="0">
              <a:solidFill>
                <a:srgbClr val="C00000"/>
              </a:solidFill>
            </a:endParaRPr>
          </a:p>
        </p:txBody>
      </p:sp>
      <p:sp>
        <p:nvSpPr>
          <p:cNvPr id="4099" name="Text Box 3"/>
          <p:cNvSpPr txBox="1">
            <a:spLocks noChangeArrowheads="1"/>
          </p:cNvSpPr>
          <p:nvPr/>
        </p:nvSpPr>
        <p:spPr bwMode="auto">
          <a:xfrm>
            <a:off x="395536" y="1628800"/>
            <a:ext cx="7992888" cy="6038576"/>
          </a:xfrm>
          <a:prstGeom prst="rect">
            <a:avLst/>
          </a:prstGeom>
          <a:noFill/>
          <a:ln w="9525">
            <a:noFill/>
            <a:miter lim="800000"/>
            <a:headEnd/>
            <a:tailEnd/>
          </a:ln>
        </p:spPr>
        <p:txBody>
          <a:bodyPr wrap="square">
            <a:spAutoFit/>
          </a:bodyPr>
          <a:lstStyle/>
          <a:p>
            <a:pPr marL="457200" indent="-457200">
              <a:spcBef>
                <a:spcPct val="20000"/>
              </a:spcBef>
              <a:buClr>
                <a:schemeClr val="tx1"/>
              </a:buClr>
              <a:buFont typeface="+mj-lt"/>
              <a:buAutoNum type="arabicPeriod"/>
            </a:pPr>
            <a:r>
              <a:rPr lang="et-EE" sz="2400" dirty="0" smtClean="0">
                <a:latin typeface="Arial" charset="0"/>
              </a:rPr>
              <a:t>Seniste delikaatsete isikuandmete ümbernimetamine isikuandmete eriliikideks (väikese sisumuudatusega)</a:t>
            </a:r>
          </a:p>
          <a:p>
            <a:pPr marL="457200" indent="-457200">
              <a:spcBef>
                <a:spcPct val="20000"/>
              </a:spcBef>
              <a:buClr>
                <a:schemeClr val="tx1"/>
              </a:buClr>
              <a:buFont typeface="+mj-lt"/>
              <a:buAutoNum type="arabicPeriod"/>
            </a:pPr>
            <a:r>
              <a:rPr lang="et-EE" sz="2400" dirty="0" smtClean="0">
                <a:latin typeface="Arial" charset="0"/>
              </a:rPr>
              <a:t>Euroopa Andmekaitsenõukogu loomine uue institutsioonina, mis hakkab koordineerima isikuandmete kaitse tööd EUs (koos sekreratiaadi ja selle juhi Euroopa Andmekaitseinspektoriga)</a:t>
            </a:r>
          </a:p>
          <a:p>
            <a:pPr marL="457200" indent="-457200">
              <a:spcBef>
                <a:spcPct val="20000"/>
              </a:spcBef>
              <a:buClr>
                <a:schemeClr val="tx1"/>
              </a:buClr>
              <a:buFont typeface="+mj-lt"/>
              <a:buAutoNum type="arabicPeriod"/>
            </a:pPr>
            <a:r>
              <a:rPr lang="et-EE" sz="2400" b="1" dirty="0" smtClean="0">
                <a:solidFill>
                  <a:srgbClr val="0070C0"/>
                </a:solidFill>
                <a:latin typeface="Arial" charset="0"/>
              </a:rPr>
              <a:t>Sisse toodud uus õigus “olla unustatud”</a:t>
            </a:r>
          </a:p>
          <a:p>
            <a:pPr marL="457200" indent="-457200">
              <a:spcBef>
                <a:spcPct val="20000"/>
              </a:spcBef>
              <a:buClr>
                <a:schemeClr val="tx1"/>
              </a:buClr>
              <a:buFont typeface="+mj-lt"/>
              <a:buAutoNum type="arabicPeriod"/>
            </a:pPr>
            <a:r>
              <a:rPr lang="et-EE" sz="2400" b="1" dirty="0" smtClean="0">
                <a:solidFill>
                  <a:srgbClr val="0070C0"/>
                </a:solidFill>
                <a:latin typeface="Arial" charset="0"/>
              </a:rPr>
              <a:t>Väga palju põhjalikum teavitamise, anonümiseerimise, andmekaitsespetsialisti kohustuste ja mõjuhinnangu osa kui varem</a:t>
            </a:r>
          </a:p>
          <a:p>
            <a:pPr marL="457200" indent="-457200">
              <a:spcBef>
                <a:spcPct val="20000"/>
              </a:spcBef>
              <a:buClr>
                <a:schemeClr val="tx1"/>
              </a:buClr>
              <a:buFont typeface="+mj-lt"/>
              <a:buAutoNum type="arabicPeriod"/>
            </a:pPr>
            <a:r>
              <a:rPr lang="et-EE" sz="2400" b="1" dirty="0" smtClean="0">
                <a:solidFill>
                  <a:srgbClr val="0070C0"/>
                </a:solidFill>
                <a:latin typeface="Arial" charset="0"/>
              </a:rPr>
              <a:t>Välja on jäetud enamik tehnilisi detaile, mis hakkavad koonduma valdkonna toimisjuhendites</a:t>
            </a:r>
            <a:endParaRPr lang="et-EE" sz="2400" b="1" dirty="0">
              <a:solidFill>
                <a:srgbClr val="0070C0"/>
              </a:solidFill>
              <a:latin typeface="Arial" charset="0"/>
            </a:endParaRPr>
          </a:p>
          <a:p>
            <a:pPr marL="457200" indent="-457200">
              <a:spcBef>
                <a:spcPct val="20000"/>
              </a:spcBef>
              <a:buClr>
                <a:schemeClr val="tx1"/>
              </a:buClr>
            </a:pPr>
            <a:endParaRPr lang="et-EE" sz="1000" b="1" dirty="0">
              <a:latin typeface="Arial" charset="0"/>
            </a:endParaRPr>
          </a:p>
          <a:p>
            <a:pPr marL="457200" indent="-457200">
              <a:spcBef>
                <a:spcPct val="20000"/>
              </a:spcBef>
              <a:buClr>
                <a:schemeClr val="tx1"/>
              </a:buClr>
              <a:buFont typeface="Wingdings" pitchFamily="2" charset="2"/>
              <a:buAutoNum type="arabicPeriod"/>
            </a:pPr>
            <a:endParaRPr lang="et-EE" sz="2800" b="1" dirty="0">
              <a:solidFill>
                <a:schemeClr val="folHlink"/>
              </a:solidFill>
              <a:latin typeface="Arial" charset="0"/>
            </a:endParaRPr>
          </a:p>
          <a:p>
            <a:pPr marL="457200" indent="-457200">
              <a:spcBef>
                <a:spcPct val="20000"/>
              </a:spcBef>
              <a:buClr>
                <a:schemeClr val="accent2"/>
              </a:buClr>
              <a:buSzPct val="80000"/>
              <a:buFont typeface="Wingdings" pitchFamily="2" charset="2"/>
              <a:buChar char="l"/>
            </a:pPr>
            <a:endParaRPr lang="et-EE" sz="2800" b="1" dirty="0">
              <a:latin typeface="Arial"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79874" name="Picture 2"/>
          <p:cNvPicPr>
            <a:picLocks noChangeAspect="1" noChangeArrowheads="1"/>
          </p:cNvPicPr>
          <p:nvPr/>
        </p:nvPicPr>
        <p:blipFill>
          <a:blip r:embed="rId3" cstate="print"/>
          <a:srcRect/>
          <a:stretch>
            <a:fillRect/>
          </a:stretch>
        </p:blipFill>
        <p:spPr bwMode="auto">
          <a:xfrm>
            <a:off x="0" y="698903"/>
            <a:ext cx="8604448" cy="6144810"/>
          </a:xfrm>
          <a:prstGeom prst="rect">
            <a:avLst/>
          </a:prstGeom>
          <a:noFill/>
          <a:ln w="9525">
            <a:noFill/>
            <a:miter lim="800000"/>
            <a:headEnd/>
            <a:tailEnd/>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80898" name="Picture 2"/>
          <p:cNvPicPr>
            <a:picLocks noChangeAspect="1" noChangeArrowheads="1"/>
          </p:cNvPicPr>
          <p:nvPr/>
        </p:nvPicPr>
        <p:blipFill>
          <a:blip r:embed="rId3" cstate="print"/>
          <a:srcRect/>
          <a:stretch>
            <a:fillRect/>
          </a:stretch>
        </p:blipFill>
        <p:spPr bwMode="auto">
          <a:xfrm>
            <a:off x="1" y="678237"/>
            <a:ext cx="8820472" cy="5889251"/>
          </a:xfrm>
          <a:prstGeom prst="rect">
            <a:avLst/>
          </a:prstGeom>
          <a:noFill/>
          <a:ln w="9525">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81922" name="Picture 2"/>
          <p:cNvPicPr>
            <a:picLocks noChangeAspect="1" noChangeArrowheads="1"/>
          </p:cNvPicPr>
          <p:nvPr/>
        </p:nvPicPr>
        <p:blipFill>
          <a:blip r:embed="rId3" cstate="print"/>
          <a:srcRect/>
          <a:stretch>
            <a:fillRect/>
          </a:stretch>
        </p:blipFill>
        <p:spPr bwMode="auto">
          <a:xfrm>
            <a:off x="0" y="780286"/>
            <a:ext cx="8460432" cy="6044377"/>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82946" name="Picture 2"/>
          <p:cNvPicPr>
            <a:picLocks noChangeAspect="1" noChangeArrowheads="1"/>
          </p:cNvPicPr>
          <p:nvPr/>
        </p:nvPicPr>
        <p:blipFill>
          <a:blip r:embed="rId3" cstate="print"/>
          <a:srcRect/>
          <a:stretch>
            <a:fillRect/>
          </a:stretch>
        </p:blipFill>
        <p:spPr bwMode="auto">
          <a:xfrm>
            <a:off x="0" y="684749"/>
            <a:ext cx="8460432" cy="6120864"/>
          </a:xfrm>
          <a:prstGeom prst="rect">
            <a:avLst/>
          </a:prstGeom>
          <a:noFill/>
          <a:ln w="9525">
            <a:no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83970" name="Picture 2"/>
          <p:cNvPicPr>
            <a:picLocks noChangeAspect="1" noChangeArrowheads="1"/>
          </p:cNvPicPr>
          <p:nvPr/>
        </p:nvPicPr>
        <p:blipFill>
          <a:blip r:embed="rId3" cstate="print"/>
          <a:srcRect/>
          <a:stretch>
            <a:fillRect/>
          </a:stretch>
        </p:blipFill>
        <p:spPr bwMode="auto">
          <a:xfrm>
            <a:off x="0" y="764703"/>
            <a:ext cx="8502327" cy="5988521"/>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84994" name="Picture 2"/>
          <p:cNvPicPr>
            <a:picLocks noChangeAspect="1" noChangeArrowheads="1"/>
          </p:cNvPicPr>
          <p:nvPr/>
        </p:nvPicPr>
        <p:blipFill>
          <a:blip r:embed="rId3" cstate="print"/>
          <a:srcRect/>
          <a:stretch>
            <a:fillRect/>
          </a:stretch>
        </p:blipFill>
        <p:spPr bwMode="auto">
          <a:xfrm>
            <a:off x="1" y="764704"/>
            <a:ext cx="8517104" cy="6036146"/>
          </a:xfrm>
          <a:prstGeom prst="rect">
            <a:avLst/>
          </a:prstGeom>
          <a:noFill/>
          <a:ln w="9525">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86018" name="Picture 2"/>
          <p:cNvPicPr>
            <a:picLocks noChangeAspect="1" noChangeArrowheads="1"/>
          </p:cNvPicPr>
          <p:nvPr/>
        </p:nvPicPr>
        <p:blipFill>
          <a:blip r:embed="rId3" cstate="print"/>
          <a:srcRect/>
          <a:stretch>
            <a:fillRect/>
          </a:stretch>
        </p:blipFill>
        <p:spPr bwMode="auto">
          <a:xfrm>
            <a:off x="0" y="667934"/>
            <a:ext cx="8748464" cy="5918604"/>
          </a:xfrm>
          <a:prstGeom prst="rect">
            <a:avLst/>
          </a:prstGeom>
          <a:noFill/>
          <a:ln w="9525">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836712"/>
          </a:xfrm>
        </p:spPr>
        <p:txBody>
          <a:bodyPr>
            <a:normAutofit/>
          </a:bodyPr>
          <a:lstStyle/>
          <a:p>
            <a:pPr algn="l" eaLnBrk="1" hangingPunct="1">
              <a:defRPr/>
            </a:pPr>
            <a:r>
              <a:rPr lang="et-EE" sz="3600" b="1" dirty="0" smtClean="0">
                <a:solidFill>
                  <a:srgbClr val="C00000"/>
                </a:solidFill>
              </a:rPr>
              <a:t>NIST CSFi</a:t>
            </a:r>
            <a:r>
              <a:rPr lang="et-EE" sz="3600" b="1" dirty="0" smtClean="0">
                <a:solidFill>
                  <a:srgbClr val="C00000"/>
                </a:solidFill>
              </a:rPr>
              <a:t> alamkategooriad ja standardid</a:t>
            </a:r>
            <a:endParaRPr lang="en-US" sz="3600" b="1" dirty="0" smtClean="0">
              <a:solidFill>
                <a:srgbClr val="C00000"/>
              </a:solidFill>
            </a:endParaRPr>
          </a:p>
        </p:txBody>
      </p:sp>
      <p:pic>
        <p:nvPicPr>
          <p:cNvPr id="87042" name="Picture 2"/>
          <p:cNvPicPr>
            <a:picLocks noChangeAspect="1" noChangeArrowheads="1"/>
          </p:cNvPicPr>
          <p:nvPr/>
        </p:nvPicPr>
        <p:blipFill>
          <a:blip r:embed="rId3" cstate="print"/>
          <a:srcRect/>
          <a:stretch>
            <a:fillRect/>
          </a:stretch>
        </p:blipFill>
        <p:spPr bwMode="auto">
          <a:xfrm>
            <a:off x="-180528" y="980728"/>
            <a:ext cx="9144000" cy="2173721"/>
          </a:xfrm>
          <a:prstGeom prst="rect">
            <a:avLst/>
          </a:prstGeom>
          <a:noFill/>
          <a:ln w="9525">
            <a:noFill/>
            <a:miter lim="800000"/>
            <a:headEnd/>
            <a:tailEnd/>
          </a:ln>
        </p:spPr>
      </p:pic>
      <p:sp>
        <p:nvSpPr>
          <p:cNvPr id="4" name="Text Box 3"/>
          <p:cNvSpPr txBox="1">
            <a:spLocks noChangeArrowheads="1"/>
          </p:cNvSpPr>
          <p:nvPr/>
        </p:nvSpPr>
        <p:spPr bwMode="auto">
          <a:xfrm>
            <a:off x="1259632" y="2996952"/>
            <a:ext cx="7128792" cy="4490460"/>
          </a:xfrm>
          <a:prstGeom prst="rect">
            <a:avLst/>
          </a:prstGeom>
          <a:noFill/>
          <a:ln w="9525">
            <a:noFill/>
            <a:miter lim="800000"/>
            <a:headEnd/>
            <a:tailEnd/>
          </a:ln>
        </p:spPr>
        <p:txBody>
          <a:bodyPr wrap="square">
            <a:spAutoFit/>
          </a:bodyPr>
          <a:lstStyle/>
          <a:p>
            <a:pPr marL="457200" indent="-457200">
              <a:spcBef>
                <a:spcPts val="1800"/>
              </a:spcBef>
              <a:buClr>
                <a:schemeClr val="tx1"/>
              </a:buClr>
              <a:buFont typeface="Arial" pitchFamily="34" charset="0"/>
              <a:buChar char="•"/>
            </a:pPr>
            <a:endParaRPr lang="et-EE" sz="2800" b="1" dirty="0" smtClean="0">
              <a:solidFill>
                <a:srgbClr val="0070C0"/>
              </a:solidFill>
              <a:latin typeface="Arial" charset="0"/>
            </a:endParaRPr>
          </a:p>
          <a:p>
            <a:pPr marL="457200" indent="-457200">
              <a:spcBef>
                <a:spcPts val="1800"/>
              </a:spcBef>
              <a:buClr>
                <a:schemeClr val="tx1"/>
              </a:buClr>
              <a:buFont typeface="Arial" pitchFamily="34" charset="0"/>
              <a:buChar char="•"/>
            </a:pPr>
            <a:endParaRPr lang="et-EE" sz="2800" b="1" dirty="0" smtClean="0">
              <a:solidFill>
                <a:srgbClr val="0070C0"/>
              </a:solidFill>
              <a:latin typeface="Arial" charset="0"/>
            </a:endParaRPr>
          </a:p>
          <a:p>
            <a:pPr>
              <a:spcBef>
                <a:spcPts val="1800"/>
              </a:spcBef>
              <a:buClr>
                <a:schemeClr val="tx1"/>
              </a:buClr>
            </a:pPr>
            <a:r>
              <a:rPr lang="et-EE" sz="2800" dirty="0" smtClean="0">
                <a:latin typeface="Arial" charset="0"/>
              </a:rPr>
              <a:t>Dokumentatsioon -</a:t>
            </a:r>
          </a:p>
          <a:p>
            <a:pPr>
              <a:spcBef>
                <a:spcPts val="1800"/>
              </a:spcBef>
              <a:buClr>
                <a:schemeClr val="tx1"/>
              </a:buClr>
            </a:pPr>
            <a:r>
              <a:rPr lang="et-EE" sz="2800" b="1" dirty="0" smtClean="0">
                <a:solidFill>
                  <a:srgbClr val="0070C0"/>
                </a:solidFill>
                <a:latin typeface="Arial" charset="0"/>
              </a:rPr>
              <a:t>https</a:t>
            </a:r>
            <a:r>
              <a:rPr lang="et-EE" sz="2800" b="1" dirty="0" smtClean="0">
                <a:solidFill>
                  <a:srgbClr val="0070C0"/>
                </a:solidFill>
                <a:latin typeface="Arial" charset="0"/>
              </a:rPr>
              <a:t>://nvlpubs.nist.gov/nistpubs/CSWP/NIST.CSWP.04162018.pdf</a:t>
            </a:r>
            <a:endParaRPr lang="et-EE" sz="2800" b="1" dirty="0" smtClean="0">
              <a:solidFill>
                <a:srgbClr val="0070C0"/>
              </a:solidFill>
              <a:latin typeface="Arial" charset="0"/>
            </a:endParaRPr>
          </a:p>
          <a:p>
            <a:pPr marL="457200" indent="-457200">
              <a:spcBef>
                <a:spcPct val="20000"/>
              </a:spcBef>
              <a:buClr>
                <a:schemeClr val="tx1"/>
              </a:buClr>
              <a:buFont typeface="Wingdings" pitchFamily="2" charset="2"/>
              <a:buAutoNum type="arabicPeriod"/>
            </a:pPr>
            <a:endParaRPr lang="et-EE" sz="2800" b="1" dirty="0">
              <a:latin typeface="Arial" charset="0"/>
            </a:endParaRPr>
          </a:p>
          <a:p>
            <a:pPr marL="457200" indent="-457200">
              <a:spcBef>
                <a:spcPct val="20000"/>
              </a:spcBef>
              <a:buClr>
                <a:schemeClr val="tx1"/>
              </a:buClr>
              <a:buFont typeface="Wingdings" pitchFamily="2" charset="2"/>
              <a:buAutoNum type="arabicPeriod"/>
            </a:pPr>
            <a:endParaRPr lang="et-EE" sz="2800" b="1" dirty="0">
              <a:solidFill>
                <a:schemeClr val="folHlink"/>
              </a:solidFill>
              <a:latin typeface="Arial" charset="0"/>
            </a:endParaRPr>
          </a:p>
          <a:p>
            <a:pPr marL="457200" indent="-457200">
              <a:spcBef>
                <a:spcPct val="20000"/>
              </a:spcBef>
              <a:buClr>
                <a:schemeClr val="accent2"/>
              </a:buClr>
              <a:buSzPct val="80000"/>
              <a:buFont typeface="Wingdings" pitchFamily="2" charset="2"/>
              <a:buChar char="l"/>
            </a:pPr>
            <a:endParaRPr lang="et-EE" sz="2800" b="1" dirty="0">
              <a:latin typeface="Arial"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980728"/>
          </a:xfrm>
        </p:spPr>
        <p:txBody>
          <a:bodyPr>
            <a:normAutofit/>
          </a:bodyPr>
          <a:lstStyle/>
          <a:p>
            <a:pPr algn="l" eaLnBrk="1" hangingPunct="1">
              <a:defRPr/>
            </a:pPr>
            <a:r>
              <a:rPr lang="et-EE" sz="3600" b="1" dirty="0" smtClean="0">
                <a:solidFill>
                  <a:srgbClr val="C00000"/>
                </a:solidFill>
              </a:rPr>
              <a:t>Mis on isikuandmed?</a:t>
            </a:r>
            <a:endParaRPr lang="en-US" sz="3600" b="1" dirty="0" smtClean="0">
              <a:solidFill>
                <a:srgbClr val="C00000"/>
              </a:solidFill>
            </a:endParaRPr>
          </a:p>
        </p:txBody>
      </p:sp>
      <p:sp>
        <p:nvSpPr>
          <p:cNvPr id="4099" name="Text Box 3"/>
          <p:cNvSpPr txBox="1">
            <a:spLocks noChangeArrowheads="1"/>
          </p:cNvSpPr>
          <p:nvPr/>
        </p:nvSpPr>
        <p:spPr bwMode="auto">
          <a:xfrm>
            <a:off x="539552" y="2708920"/>
            <a:ext cx="8136904" cy="3373231"/>
          </a:xfrm>
          <a:prstGeom prst="rect">
            <a:avLst/>
          </a:prstGeom>
          <a:noFill/>
          <a:ln w="9525">
            <a:noFill/>
            <a:miter lim="800000"/>
            <a:headEnd/>
            <a:tailEnd/>
          </a:ln>
        </p:spPr>
        <p:txBody>
          <a:bodyPr wrap="square">
            <a:spAutoFit/>
          </a:bodyPr>
          <a:lstStyle/>
          <a:p>
            <a:pPr>
              <a:spcBef>
                <a:spcPct val="20000"/>
              </a:spcBef>
              <a:buClr>
                <a:schemeClr val="tx1"/>
              </a:buClr>
            </a:pPr>
            <a:r>
              <a:rPr lang="et-EE" sz="2600" dirty="0" smtClean="0">
                <a:latin typeface="Arial" charset="0"/>
              </a:rPr>
              <a:t>Tuvastatav füüsiline isik on isik, keda saab otseselt või kaudselt tuvastada, eelkõige sellise identifitseerimistunnuse põhjal nagu nimi, isikukood, asukohateave, võrguidentifikaator või selle füüsilise isiku ühe või mitme füüsilise, füsioloogilise, geneetilise, vaimse, majandusliku, kultuurilise või sotsiaalse tunnuse põhjal </a:t>
            </a:r>
          </a:p>
          <a:p>
            <a:pPr>
              <a:spcBef>
                <a:spcPct val="20000"/>
              </a:spcBef>
              <a:buClr>
                <a:schemeClr val="tx1"/>
              </a:buClr>
            </a:pPr>
            <a:r>
              <a:rPr lang="et-EE" sz="2600" b="1" dirty="0" smtClean="0">
                <a:solidFill>
                  <a:srgbClr val="0070C0"/>
                </a:solidFill>
                <a:latin typeface="Arial" charset="0"/>
              </a:rPr>
              <a:t>On olemas nn kaudse tuvastamise põhimõte</a:t>
            </a:r>
            <a:endParaRPr lang="et-EE" sz="2600" b="1" dirty="0">
              <a:solidFill>
                <a:srgbClr val="0070C0"/>
              </a:solidFill>
              <a:latin typeface="Arial" charset="0"/>
            </a:endParaRPr>
          </a:p>
        </p:txBody>
      </p:sp>
      <p:sp>
        <p:nvSpPr>
          <p:cNvPr id="4" name="Rectangle 3"/>
          <p:cNvSpPr/>
          <p:nvPr/>
        </p:nvSpPr>
        <p:spPr>
          <a:xfrm>
            <a:off x="395536" y="1052736"/>
            <a:ext cx="7128792" cy="1384995"/>
          </a:xfrm>
          <a:prstGeom prst="rect">
            <a:avLst/>
          </a:prstGeom>
          <a:ln>
            <a:solidFill>
              <a:schemeClr val="tx1"/>
            </a:solidFill>
          </a:ln>
        </p:spPr>
        <p:txBody>
          <a:bodyPr wrap="square">
            <a:spAutoFit/>
          </a:bodyPr>
          <a:lstStyle/>
          <a:p>
            <a:pPr>
              <a:spcBef>
                <a:spcPts val="600"/>
              </a:spcBef>
              <a:buClr>
                <a:schemeClr val="tx1"/>
              </a:buClr>
            </a:pPr>
            <a:r>
              <a:rPr lang="et-EE" sz="2800" b="1" dirty="0" smtClean="0">
                <a:solidFill>
                  <a:srgbClr val="0070C0"/>
                </a:solidFill>
                <a:latin typeface="Arial" charset="0"/>
              </a:rPr>
              <a:t>Isikuandmed on igasugune teave tuvastatud või tuvastatava füüsilise isiku („andmesubjekti“) kohta</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210872" cy="980728"/>
          </a:xfrm>
        </p:spPr>
        <p:txBody>
          <a:bodyPr>
            <a:normAutofit fontScale="90000"/>
          </a:bodyPr>
          <a:lstStyle/>
          <a:p>
            <a:pPr algn="l" eaLnBrk="1" hangingPunct="1">
              <a:defRPr/>
            </a:pPr>
            <a:r>
              <a:rPr lang="et-EE" sz="3600" b="1" dirty="0" smtClean="0">
                <a:solidFill>
                  <a:srgbClr val="C00000"/>
                </a:solidFill>
              </a:rPr>
              <a:t>Isikuandmete töötlemise kuus aluspõhimõtet, I</a:t>
            </a:r>
            <a:endParaRPr lang="en-US" sz="3600" b="1" dirty="0" smtClean="0">
              <a:solidFill>
                <a:srgbClr val="C00000"/>
              </a:solidFill>
            </a:endParaRPr>
          </a:p>
        </p:txBody>
      </p:sp>
      <p:sp>
        <p:nvSpPr>
          <p:cNvPr id="4099" name="Text Box 3"/>
          <p:cNvSpPr txBox="1">
            <a:spLocks noChangeArrowheads="1"/>
          </p:cNvSpPr>
          <p:nvPr/>
        </p:nvSpPr>
        <p:spPr bwMode="auto">
          <a:xfrm>
            <a:off x="395536" y="980728"/>
            <a:ext cx="8748464" cy="5866221"/>
          </a:xfrm>
          <a:prstGeom prst="rect">
            <a:avLst/>
          </a:prstGeom>
          <a:noFill/>
          <a:ln w="9525">
            <a:noFill/>
            <a:miter lim="800000"/>
            <a:headEnd/>
            <a:tailEnd/>
          </a:ln>
        </p:spPr>
        <p:txBody>
          <a:bodyPr wrap="square">
            <a:spAutoFit/>
          </a:bodyPr>
          <a:lstStyle/>
          <a:p>
            <a:pPr marL="514350" indent="-514350">
              <a:spcBef>
                <a:spcPct val="20000"/>
              </a:spcBef>
              <a:buClr>
                <a:schemeClr val="tx1"/>
              </a:buClr>
              <a:buFont typeface="+mj-lt"/>
              <a:buAutoNum type="arabicPeriod"/>
            </a:pPr>
            <a:r>
              <a:rPr lang="et-EE" sz="2800" b="1" dirty="0" smtClean="0">
                <a:solidFill>
                  <a:srgbClr val="0070C0"/>
                </a:solidFill>
                <a:latin typeface="Arial" charset="0"/>
              </a:rPr>
              <a:t>Läbipaistvus.</a:t>
            </a:r>
            <a:r>
              <a:rPr lang="et-EE" sz="2800" dirty="0" smtClean="0">
                <a:latin typeface="Arial" charset="0"/>
              </a:rPr>
              <a:t> Töötlemine peab olema seaduslik, õiglane ja andmesubjektile läbipaistev</a:t>
            </a:r>
          </a:p>
          <a:p>
            <a:pPr marL="514350" indent="-514350">
              <a:spcBef>
                <a:spcPct val="20000"/>
              </a:spcBef>
              <a:buClr>
                <a:schemeClr val="tx1"/>
              </a:buClr>
              <a:buFont typeface="+mj-lt"/>
              <a:buAutoNum type="arabicPeriod"/>
            </a:pPr>
            <a:r>
              <a:rPr lang="et-EE" sz="2800" b="1" dirty="0" smtClean="0">
                <a:solidFill>
                  <a:srgbClr val="0070C0"/>
                </a:solidFill>
                <a:latin typeface="Arial" charset="0"/>
              </a:rPr>
              <a:t>Seaduslikkus ja eesmärgipärasus.</a:t>
            </a:r>
            <a:r>
              <a:rPr lang="et-EE" sz="2800" dirty="0" smtClean="0">
                <a:latin typeface="Arial" charset="0"/>
              </a:rPr>
              <a:t> Isikuandmeid kogutakse täpselt ja selgelt kindlaksmääratud ning õiguspärastel eesmärkidel ning neid ei töödelda hiljem viisil, mis on nende eesmärkidega vastuolus. Eranditeks on siin avalikes huvides toimuv arhiveerimine, teadustöö, ajaloouuriungud või statistilised eesmärgid	</a:t>
            </a:r>
          </a:p>
          <a:p>
            <a:pPr marL="514350" indent="-514350">
              <a:spcBef>
                <a:spcPct val="20000"/>
              </a:spcBef>
              <a:buClr>
                <a:schemeClr val="tx1"/>
              </a:buClr>
              <a:buFont typeface="+mj-lt"/>
              <a:buAutoNum type="arabicPeriod"/>
            </a:pPr>
            <a:r>
              <a:rPr lang="et-EE" sz="2800" b="1" dirty="0" smtClean="0">
                <a:solidFill>
                  <a:srgbClr val="0070C0"/>
                </a:solidFill>
                <a:latin typeface="Arial" charset="0"/>
              </a:rPr>
              <a:t>Minimaalsus. </a:t>
            </a:r>
            <a:r>
              <a:rPr lang="et-EE" sz="2800" dirty="0" smtClean="0">
                <a:latin typeface="Arial" charset="0"/>
              </a:rPr>
              <a:t>Isikuandmed on asjakohased, olulised ja piiratud sellega, mis on vajalik nende töötlemise eesmärgi seisukohalt.  (võimalikult väheste andmete kogumine)</a:t>
            </a:r>
            <a:endParaRPr lang="et-EE" sz="2800" b="1" dirty="0">
              <a:latin typeface="Arial"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640960" cy="980728"/>
          </a:xfrm>
        </p:spPr>
        <p:txBody>
          <a:bodyPr>
            <a:normAutofit fontScale="90000"/>
          </a:bodyPr>
          <a:lstStyle/>
          <a:p>
            <a:pPr algn="l" eaLnBrk="1" hangingPunct="1">
              <a:defRPr/>
            </a:pPr>
            <a:r>
              <a:rPr lang="et-EE" sz="3600" b="1" dirty="0" smtClean="0">
                <a:solidFill>
                  <a:srgbClr val="C00000"/>
                </a:solidFill>
              </a:rPr>
              <a:t>Isikuandmete töötlemise kuus aluspõhimõtet, II</a:t>
            </a:r>
            <a:endParaRPr lang="en-US" sz="3600" b="1" dirty="0" smtClean="0">
              <a:solidFill>
                <a:srgbClr val="C00000"/>
              </a:solidFill>
            </a:endParaRPr>
          </a:p>
        </p:txBody>
      </p:sp>
      <p:sp>
        <p:nvSpPr>
          <p:cNvPr id="4099" name="Text Box 3"/>
          <p:cNvSpPr txBox="1">
            <a:spLocks noChangeArrowheads="1"/>
          </p:cNvSpPr>
          <p:nvPr/>
        </p:nvSpPr>
        <p:spPr bwMode="auto">
          <a:xfrm>
            <a:off x="539552" y="1556792"/>
            <a:ext cx="7776864" cy="2246769"/>
          </a:xfrm>
          <a:prstGeom prst="rect">
            <a:avLst/>
          </a:prstGeom>
          <a:noFill/>
          <a:ln w="9525">
            <a:noFill/>
            <a:miter lim="800000"/>
            <a:headEnd/>
            <a:tailEnd/>
          </a:ln>
        </p:spPr>
        <p:txBody>
          <a:bodyPr wrap="square">
            <a:spAutoFit/>
          </a:bodyPr>
          <a:lstStyle/>
          <a:p>
            <a:pPr marL="514350" indent="-514350">
              <a:spcBef>
                <a:spcPct val="20000"/>
              </a:spcBef>
              <a:buClr>
                <a:schemeClr val="tx1"/>
              </a:buClr>
              <a:buFont typeface="+mj-lt"/>
              <a:buAutoNum type="arabicPeriod" startAt="4"/>
            </a:pPr>
            <a:r>
              <a:rPr lang="et-EE" sz="2800" b="1" dirty="0" smtClean="0">
                <a:solidFill>
                  <a:srgbClr val="0070C0"/>
                </a:solidFill>
                <a:latin typeface="Arial" charset="0"/>
              </a:rPr>
              <a:t>Õigsus.</a:t>
            </a:r>
            <a:r>
              <a:rPr lang="et-EE" sz="2800" dirty="0" smtClean="0">
                <a:latin typeface="Arial" charset="0"/>
              </a:rPr>
              <a:t> Isikuandmed on õiged ja vajaduse korral ajakohastatud. Kasutada tuleb kõiki mõistlikke meetmeid, et töötlemise eesmärgi seisukohast ebaõiged isikuandmed kustutaks või parandataks viivitamata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528" y="0"/>
            <a:ext cx="8640960" cy="980728"/>
          </a:xfrm>
        </p:spPr>
        <p:txBody>
          <a:bodyPr>
            <a:normAutofit fontScale="90000"/>
          </a:bodyPr>
          <a:lstStyle/>
          <a:p>
            <a:pPr algn="l" eaLnBrk="1" hangingPunct="1">
              <a:defRPr/>
            </a:pPr>
            <a:r>
              <a:rPr lang="et-EE" sz="3600" b="1" dirty="0" smtClean="0">
                <a:solidFill>
                  <a:srgbClr val="C00000"/>
                </a:solidFill>
              </a:rPr>
              <a:t>Isikuandmete töötlemise kuus aluspõhimõtet, III</a:t>
            </a:r>
            <a:endParaRPr lang="en-US" sz="3600" b="1" dirty="0" smtClean="0">
              <a:solidFill>
                <a:srgbClr val="C00000"/>
              </a:solidFill>
            </a:endParaRPr>
          </a:p>
        </p:txBody>
      </p:sp>
      <p:sp>
        <p:nvSpPr>
          <p:cNvPr id="4099" name="Text Box 3"/>
          <p:cNvSpPr txBox="1">
            <a:spLocks noChangeArrowheads="1"/>
          </p:cNvSpPr>
          <p:nvPr/>
        </p:nvSpPr>
        <p:spPr bwMode="auto">
          <a:xfrm>
            <a:off x="395536" y="980728"/>
            <a:ext cx="8748464" cy="4918269"/>
          </a:xfrm>
          <a:prstGeom prst="rect">
            <a:avLst/>
          </a:prstGeom>
          <a:noFill/>
          <a:ln w="9525">
            <a:noFill/>
            <a:miter lim="800000"/>
            <a:headEnd/>
            <a:tailEnd/>
          </a:ln>
        </p:spPr>
        <p:txBody>
          <a:bodyPr wrap="square">
            <a:spAutoFit/>
          </a:bodyPr>
          <a:lstStyle/>
          <a:p>
            <a:pPr marL="514350" indent="-514350">
              <a:spcBef>
                <a:spcPct val="20000"/>
              </a:spcBef>
              <a:buClr>
                <a:schemeClr val="tx1"/>
              </a:buClr>
              <a:buFont typeface="+mj-lt"/>
              <a:buAutoNum type="arabicPeriod" startAt="5"/>
            </a:pPr>
            <a:r>
              <a:rPr lang="et-EE" sz="2800" b="1" dirty="0" smtClean="0">
                <a:solidFill>
                  <a:srgbClr val="0070C0"/>
                </a:solidFill>
                <a:latin typeface="Arial" charset="0"/>
              </a:rPr>
              <a:t>Isikustatult säilitamise piirang. </a:t>
            </a:r>
            <a:r>
              <a:rPr lang="et-EE" sz="2800" dirty="0" smtClean="0">
                <a:latin typeface="Arial" charset="0"/>
              </a:rPr>
              <a:t>Isikuandmeid säilitatakse kujul, mis võimaldab andmesubjekte tuvastada ainult seni, kuni see on vajalik selle eesmärgi täitmiseks, milleks isikuandmeid töödeldakse</a:t>
            </a:r>
          </a:p>
          <a:p>
            <a:pPr marL="531813">
              <a:spcBef>
                <a:spcPct val="20000"/>
              </a:spcBef>
              <a:buClr>
                <a:schemeClr val="tx1"/>
              </a:buClr>
            </a:pPr>
            <a:r>
              <a:rPr lang="et-EE" sz="2800" dirty="0" smtClean="0">
                <a:latin typeface="Arial" charset="0"/>
              </a:rPr>
              <a:t>Isikuandmeid võib isikustatavalt kauem säilitada vaid juhul, kui isikuandmeid töödeldakse üksnes avalikes huvides toimuva arhiveerimise, teadus- või ajaloouuringute või statistilisel eesmärgil, eeldusel et andmesubjektide õiguste ja vabaduste kaitseks rakendatakse asjakohaseid meetmeid</a:t>
            </a:r>
            <a:endParaRPr lang="et-EE" sz="2800" b="1" dirty="0">
              <a:latin typeface="Arial" charset="0"/>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2533</TotalTime>
  <Words>2137</Words>
  <Application>Microsoft Office PowerPoint</Application>
  <PresentationFormat>On-screen Show (4:3)</PresentationFormat>
  <Paragraphs>284</Paragraphs>
  <Slides>57</Slides>
  <Notes>56</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 Eesti avaliku sektori andmevahetuskeskkond X-tee Turvaraamistik NIST CSF</vt:lpstr>
      <vt:lpstr>Milleks isikuandmete töötlemisele piirangud?</vt:lpstr>
      <vt:lpstr>Eurodirektiivid 95/46/EU ja 2016/679</vt:lpstr>
      <vt:lpstr>Mis on isikuandmete kaitse uus üldmäärus?</vt:lpstr>
      <vt:lpstr>Lisandunud osad võrreldes kehtiva Eesti isikuandmete kaitse seadusega</vt:lpstr>
      <vt:lpstr>Mis on isikuandmed?</vt:lpstr>
      <vt:lpstr>Isikuandmete töötlemise kuus aluspõhimõtet, I</vt:lpstr>
      <vt:lpstr>Isikuandmete töötlemise kuus aluspõhimõtet, II</vt:lpstr>
      <vt:lpstr>Isikuandmete töötlemise kuus aluspõhimõtet, III</vt:lpstr>
      <vt:lpstr>Isikuandmete töötlemise kuus aluspõhimõtet, IV</vt:lpstr>
      <vt:lpstr>Läbipaistvus</vt:lpstr>
      <vt:lpstr>Millal on isikuandmete töötlemine seaduslik?, I</vt:lpstr>
      <vt:lpstr>Millal on isikuandmete töötlemine seaduslik?, II</vt:lpstr>
      <vt:lpstr>Millal on isikuandmete töötlemine seaduslik?, III</vt:lpstr>
      <vt:lpstr>Isikuandmete eriliigid</vt:lpstr>
      <vt:lpstr>Kuidas võib töödelda eriliikide alla lahterdatavaid isikuandmeid?</vt:lpstr>
      <vt:lpstr>Andmesubjekti õigus “olla unustatud” ja selle tähendus andmetöötleja jaoks, I</vt:lpstr>
      <vt:lpstr>Andmesubjekti õigus “olla unustatud” ja selle tähendus andmetöötleja jaoks, II</vt:lpstr>
      <vt:lpstr>Kes peavad määrama andmekaitsespetsialisti (andmekaitseametniku)?</vt:lpstr>
      <vt:lpstr>X-tee projekt: olemus</vt:lpstr>
      <vt:lpstr>Mis on X-tee?</vt:lpstr>
      <vt:lpstr>X-tee neli aluspõhimõtet</vt:lpstr>
      <vt:lpstr>X-tee üldine ülesehitus</vt:lpstr>
      <vt:lpstr>X-tee projekt</vt:lpstr>
      <vt:lpstr>X-tee projekt</vt:lpstr>
      <vt:lpstr>Kellele on X-tee mõeldud?</vt:lpstr>
      <vt:lpstr>Milliseid andmeid X-tee kaudu vahetatakse?</vt:lpstr>
      <vt:lpstr>Kelle vahel X-tee andmeid vahetab?</vt:lpstr>
      <vt:lpstr>X-tee tõendusväärtus</vt:lpstr>
      <vt:lpstr>X-tee kasutuskulud</vt:lpstr>
      <vt:lpstr>Milleks X-teed kasutada?</vt:lpstr>
      <vt:lpstr>Mis on NIST CSF?</vt:lpstr>
      <vt:lpstr>NIST CSFi versioonid ja taust</vt:lpstr>
      <vt:lpstr>NIST CSFi struktuur</vt:lpstr>
      <vt:lpstr>NIST CSFi viis funktsiooni</vt:lpstr>
      <vt:lpstr>NIST CSFi funktsioonidele vastavad kategooriad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lpstr>NIST CSFi alamkategooriad ja standardid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Andmeturve ja krüptoloogia, loeng 1</dc:title>
  <dc:creator>Valdo</dc:creator>
  <cp:lastModifiedBy>Valdo</cp:lastModifiedBy>
  <cp:revision>92</cp:revision>
  <dcterms:created xsi:type="dcterms:W3CDTF">2016-08-30T18:22:58Z</dcterms:created>
  <dcterms:modified xsi:type="dcterms:W3CDTF">2018-05-16T19:07:08Z</dcterms:modified>
</cp:coreProperties>
</file>