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7"/>
  </p:notesMasterIdLst>
  <p:sldIdLst>
    <p:sldId id="258" r:id="rId2"/>
    <p:sldId id="259" r:id="rId3"/>
    <p:sldId id="260" r:id="rId4"/>
    <p:sldId id="263" r:id="rId5"/>
    <p:sldId id="301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6" r:id="rId27"/>
    <p:sldId id="297" r:id="rId28"/>
    <p:sldId id="299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  <p:sldId id="320" r:id="rId48"/>
    <p:sldId id="321" r:id="rId49"/>
    <p:sldId id="322" r:id="rId50"/>
    <p:sldId id="323" r:id="rId51"/>
    <p:sldId id="324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337" r:id="rId65"/>
    <p:sldId id="338" r:id="rId66"/>
    <p:sldId id="339" r:id="rId67"/>
    <p:sldId id="340" r:id="rId68"/>
    <p:sldId id="341" r:id="rId69"/>
    <p:sldId id="342" r:id="rId70"/>
    <p:sldId id="343" r:id="rId71"/>
    <p:sldId id="344" r:id="rId72"/>
    <p:sldId id="345" r:id="rId73"/>
    <p:sldId id="346" r:id="rId74"/>
    <p:sldId id="347" r:id="rId75"/>
    <p:sldId id="348" r:id="rId76"/>
    <p:sldId id="349" r:id="rId77"/>
    <p:sldId id="350" r:id="rId78"/>
    <p:sldId id="351" r:id="rId79"/>
    <p:sldId id="352" r:id="rId80"/>
    <p:sldId id="353" r:id="rId81"/>
    <p:sldId id="354" r:id="rId82"/>
    <p:sldId id="355" r:id="rId83"/>
    <p:sldId id="356" r:id="rId84"/>
    <p:sldId id="357" r:id="rId85"/>
    <p:sldId id="358" r:id="rId86"/>
    <p:sldId id="359" r:id="rId87"/>
    <p:sldId id="360" r:id="rId88"/>
    <p:sldId id="361" r:id="rId89"/>
    <p:sldId id="362" r:id="rId90"/>
    <p:sldId id="363" r:id="rId91"/>
    <p:sldId id="364" r:id="rId92"/>
    <p:sldId id="365" r:id="rId93"/>
    <p:sldId id="366" r:id="rId94"/>
    <p:sldId id="367" r:id="rId95"/>
    <p:sldId id="368" r:id="rId9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C2E782-1866-4F2A-B025-53A69DD4527C}" type="slidenum">
              <a:rPr lang="en-GB" smtClean="0">
                <a:latin typeface="Times New Roman" pitchFamily="18" charset="0"/>
              </a:rPr>
              <a:pPr/>
              <a:t>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904CD4-926F-43D0-9F1A-5BE5DD19CF36}" type="slidenum">
              <a:rPr lang="en-GB"/>
              <a:pPr/>
              <a:t>11</a:t>
            </a:fld>
            <a:endParaRPr lang="en-GB"/>
          </a:p>
        </p:txBody>
      </p:sp>
      <p:sp>
        <p:nvSpPr>
          <p:cNvPr id="20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DC908-B5E2-4158-8A70-00D0CEED771A}" type="slidenum">
              <a:rPr lang="en-GB" smtClean="0">
                <a:latin typeface="Times New Roman" pitchFamily="18" charset="0"/>
              </a:rPr>
              <a:pPr/>
              <a:t>28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374F7-6BA7-4F00-8A76-D43F75678D51}" type="slidenum">
              <a:rPr lang="en-GB" smtClean="0">
                <a:latin typeface="Times New Roman" pitchFamily="18" charset="0"/>
              </a:rPr>
              <a:pPr/>
              <a:t>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76460-264C-4C35-851E-86674E9422C4}" type="slidenum">
              <a:rPr lang="en-GB" smtClean="0">
                <a:latin typeface="Times New Roman" pitchFamily="18" charset="0"/>
              </a:rPr>
              <a:pPr/>
              <a:t>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76460-264C-4C35-851E-86674E9422C4}" type="slidenum">
              <a:rPr lang="en-GB" smtClean="0">
                <a:latin typeface="Times New Roman" pitchFamily="18" charset="0"/>
              </a:rPr>
              <a:pPr/>
              <a:t>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E64811-95AB-461C-9779-C3EE5D4C7F44}" type="slidenum">
              <a:rPr lang="en-GB" smtClean="0">
                <a:latin typeface="Times New Roman" pitchFamily="18" charset="0"/>
              </a:rPr>
              <a:pPr/>
              <a:t>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AABBE6-75B9-4B2C-853D-24F3242AFEE8}" type="slidenum">
              <a:rPr lang="en-GB" smtClean="0">
                <a:latin typeface="Times New Roman" pitchFamily="18" charset="0"/>
              </a:rPr>
              <a:pPr/>
              <a:t>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8373A-1C63-4472-A806-B91088712D8F}" type="slidenum">
              <a:rPr lang="en-GB" smtClean="0">
                <a:latin typeface="Times New Roman" pitchFamily="18" charset="0"/>
              </a:rPr>
              <a:pPr/>
              <a:t>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28AAB1-A002-47D7-ABA8-A4C054ED089B}" type="slidenum">
              <a:rPr lang="en-GB"/>
              <a:pPr/>
              <a:t>9</a:t>
            </a:fld>
            <a:endParaRPr lang="en-GB"/>
          </a:p>
        </p:txBody>
      </p:sp>
      <p:sp>
        <p:nvSpPr>
          <p:cNvPr id="206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A80ED-5D26-4F1F-8071-17BAB1E29612}" type="slidenum">
              <a:rPr lang="en-GB"/>
              <a:pPr/>
              <a:t>10</a:t>
            </a:fld>
            <a:endParaRPr lang="en-GB"/>
          </a:p>
        </p:txBody>
      </p:sp>
      <p:sp>
        <p:nvSpPr>
          <p:cNvPr id="207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29.01.2018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college.ee/~valdo/turve_kaugop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tcollege.ee/~valdo/turve/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Põhimõisted. Turbemudel, ohud, nõrkused, turvameetmed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fontScale="92500"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I378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Andmeturve ja krüptoloogia, </a:t>
            </a: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õhtustele tudengitele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30</a:t>
            </a:r>
            <a:r>
              <a:rPr lang="et-EE" sz="2600" i="1" dirty="0" smtClean="0">
                <a:solidFill>
                  <a:schemeClr val="tx1"/>
                </a:solidFill>
              </a:rPr>
              <a:t>. </a:t>
            </a:r>
            <a:r>
              <a:rPr lang="et-EE" sz="2600" i="1" dirty="0" smtClean="0">
                <a:solidFill>
                  <a:schemeClr val="tx1"/>
                </a:solidFill>
              </a:rPr>
              <a:t>jaanuar</a:t>
            </a:r>
            <a:r>
              <a:rPr lang="et-EE" sz="2600" i="1" dirty="0" smtClean="0">
                <a:solidFill>
                  <a:schemeClr val="tx1"/>
                </a:solidFill>
              </a:rPr>
              <a:t>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511480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algn="l"/>
            <a:r>
              <a:rPr lang="et-EE" b="1" dirty="0">
                <a:solidFill>
                  <a:srgbClr val="C00000"/>
                </a:solidFill>
              </a:rPr>
              <a:t>Vorming ja tähendus</a:t>
            </a:r>
            <a:r>
              <a:rPr lang="sv-SE" b="1" dirty="0">
                <a:solidFill>
                  <a:srgbClr val="C00000"/>
                </a:solidFill>
              </a:rPr>
              <a:t>, I</a:t>
            </a:r>
            <a:r>
              <a:rPr lang="et-EE" b="1" dirty="0">
                <a:solidFill>
                  <a:srgbClr val="C00000"/>
                </a:solidFill>
              </a:rPr>
              <a:t> </a:t>
            </a:r>
            <a:endParaRPr lang="et-EE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06950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06950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6950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69510" name="Text Box 6"/>
          <p:cNvSpPr txBox="1">
            <a:spLocks noChangeArrowheads="1"/>
          </p:cNvSpPr>
          <p:nvPr/>
        </p:nvSpPr>
        <p:spPr bwMode="auto">
          <a:xfrm>
            <a:off x="228600" y="2416175"/>
            <a:ext cx="8915400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  <a:cs typeface="Times New Roman" pitchFamily="18" charset="0"/>
              </a:rPr>
              <a:t>Arvutite ja digiandmetega seotud kontekstis on vorming 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eeskiri</a:t>
            </a:r>
            <a:r>
              <a:rPr lang="et-EE" sz="2800" dirty="0">
                <a:latin typeface="Arial" charset="0"/>
                <a:cs typeface="Times New Roman" pitchFamily="18" charset="0"/>
              </a:rPr>
              <a:t>, kuidas mingi valdkonna informatsioon on esitatud digikujul</a:t>
            </a:r>
            <a:r>
              <a:rPr lang="sv-SE" sz="2800" dirty="0">
                <a:latin typeface="Arial" charset="0"/>
                <a:cs typeface="Times New Roman" pitchFamily="18" charset="0"/>
              </a:rPr>
              <a:t> ehk </a:t>
            </a:r>
            <a:r>
              <a:rPr lang="sv-SE" sz="2800" dirty="0" smtClean="0">
                <a:latin typeface="Arial" charset="0"/>
                <a:cs typeface="Times New Roman" pitchFamily="18" charset="0"/>
              </a:rPr>
              <a:t>bitij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adana</a:t>
            </a:r>
            <a:endParaRPr lang="sv-SE" sz="2800" dirty="0">
              <a:latin typeface="Arial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Näiteks: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Tekstikujul teabe vormingud: </a:t>
            </a:r>
            <a:r>
              <a:rPr lang="et-EE" sz="2600" i="1" dirty="0">
                <a:latin typeface="Arial" charset="0"/>
              </a:rPr>
              <a:t>DOC, RTF, TXT, WP</a:t>
            </a:r>
            <a:r>
              <a:rPr lang="et-EE" sz="2600" dirty="0">
                <a:latin typeface="Arial" charset="0"/>
              </a:rPr>
              <a:t> jne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Pildikujul teabe vormingud: </a:t>
            </a:r>
            <a:r>
              <a:rPr lang="et-EE" sz="2600" i="1" dirty="0">
                <a:latin typeface="Arial" charset="0"/>
              </a:rPr>
              <a:t>GIF, JPG , TIFF, BMP</a:t>
            </a:r>
            <a:r>
              <a:rPr lang="et-EE" sz="2600" dirty="0">
                <a:latin typeface="Arial" charset="0"/>
              </a:rPr>
              <a:t> jne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Heli vormingud: </a:t>
            </a:r>
            <a:r>
              <a:rPr lang="sv-SE" sz="2600" i="1" dirty="0">
                <a:latin typeface="Arial" charset="0"/>
              </a:rPr>
              <a:t>W</a:t>
            </a:r>
            <a:r>
              <a:rPr lang="et-EE" sz="2600" i="1" dirty="0">
                <a:latin typeface="Arial" charset="0"/>
              </a:rPr>
              <a:t>A</a:t>
            </a:r>
            <a:r>
              <a:rPr lang="sv-SE" sz="2600" i="1" dirty="0">
                <a:latin typeface="Arial" charset="0"/>
              </a:rPr>
              <a:t>v</a:t>
            </a:r>
            <a:r>
              <a:rPr lang="et-EE" sz="2600" i="1" dirty="0">
                <a:latin typeface="Arial" charset="0"/>
              </a:rPr>
              <a:t>, AU, MP3, RM</a:t>
            </a:r>
            <a:r>
              <a:rPr lang="et-EE" sz="2600" dirty="0">
                <a:latin typeface="Arial" charset="0"/>
              </a:rPr>
              <a:t> jne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Video vormingud: </a:t>
            </a:r>
            <a:r>
              <a:rPr lang="et-EE" sz="2600" i="1" dirty="0">
                <a:latin typeface="Arial" charset="0"/>
              </a:rPr>
              <a:t>MPG (MPEG), RM, AVI</a:t>
            </a:r>
            <a:r>
              <a:rPr lang="et-EE" sz="2600" dirty="0">
                <a:latin typeface="Arial" charset="0"/>
              </a:rPr>
              <a:t> jne</a:t>
            </a:r>
          </a:p>
        </p:txBody>
      </p:sp>
      <p:sp>
        <p:nvSpPr>
          <p:cNvPr id="2069512" name="Text Box 8"/>
          <p:cNvSpPr txBox="1">
            <a:spLocks noChangeArrowheads="1"/>
          </p:cNvSpPr>
          <p:nvPr/>
        </p:nvSpPr>
        <p:spPr bwMode="auto">
          <a:xfrm>
            <a:off x="304800" y="914400"/>
            <a:ext cx="8610600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Vorming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ehk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kokkuleppeline vorming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format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)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annab andmetele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(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andmekogumi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l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e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, dokumendile)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tema 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tähenduse</a:t>
            </a:r>
            <a:endParaRPr lang="en-GB" sz="26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algn="l"/>
            <a:r>
              <a:rPr lang="et-EE" b="1" dirty="0">
                <a:solidFill>
                  <a:srgbClr val="C00000"/>
                </a:solidFill>
              </a:rPr>
              <a:t>Vorming ja tähendus</a:t>
            </a:r>
            <a:r>
              <a:rPr lang="sv-SE" b="1" dirty="0">
                <a:solidFill>
                  <a:srgbClr val="C00000"/>
                </a:solidFill>
              </a:rPr>
              <a:t>, II</a:t>
            </a:r>
            <a:r>
              <a:rPr lang="et-EE" b="1" dirty="0">
                <a:solidFill>
                  <a:srgbClr val="C00000"/>
                </a:solidFill>
              </a:rPr>
              <a:t> </a:t>
            </a:r>
            <a:endParaRPr lang="et-EE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07155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07155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7155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71559" name="Text Box 7"/>
          <p:cNvSpPr txBox="1">
            <a:spLocks noChangeArrowheads="1"/>
          </p:cNvSpPr>
          <p:nvPr/>
        </p:nvSpPr>
        <p:spPr bwMode="auto">
          <a:xfrm>
            <a:off x="467544" y="1066800"/>
            <a:ext cx="8208912" cy="224676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>
                <a:latin typeface="Arial" charset="0"/>
              </a:rPr>
              <a:t>Erinevaid vorminguid toetavad arvutis erinevad </a:t>
            </a:r>
            <a:r>
              <a:rPr lang="et-EE" sz="2800" b="1" u="sng" dirty="0">
                <a:latin typeface="Arial" charset="0"/>
              </a:rPr>
              <a:t>programmid</a:t>
            </a:r>
            <a:r>
              <a:rPr lang="et-EE" sz="2800" b="1" dirty="0">
                <a:latin typeface="Arial" charset="0"/>
              </a:rPr>
              <a:t> (tarkvaravahendid), mis </a:t>
            </a:r>
            <a:r>
              <a:rPr lang="et-EE" sz="2800" b="1" dirty="0" smtClean="0">
                <a:latin typeface="Arial" charset="0"/>
              </a:rPr>
              <a:t>lubavad  andmete poolt kantavat  </a:t>
            </a:r>
            <a:r>
              <a:rPr lang="et-EE" sz="2800" b="1" dirty="0">
                <a:latin typeface="Arial" charset="0"/>
              </a:rPr>
              <a:t>teavet salvestada, inimesele kogetavaks teha (nt näidata), muuta jm</a:t>
            </a:r>
            <a:endParaRPr lang="et-EE" sz="28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071560" name="Text Box 8"/>
          <p:cNvSpPr txBox="1">
            <a:spLocks noChangeArrowheads="1"/>
          </p:cNvSpPr>
          <p:nvPr/>
        </p:nvSpPr>
        <p:spPr bwMode="auto">
          <a:xfrm>
            <a:off x="539552" y="3645024"/>
            <a:ext cx="8604448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  <a:cs typeface="Times New Roman" pitchFamily="18" charset="0"/>
              </a:rPr>
              <a:t>Lõppkasutaja ei tea tavaliselt vormingu ”hingeelust” mitte midagi, ta seostab seda teatud tarkvaratootega, mis suudab teatud faili ”lugeda”</a:t>
            </a:r>
          </a:p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  <a:cs typeface="Times New Roman" pitchFamily="18" charset="0"/>
              </a:rPr>
              <a:t>Lõppkasutaja näeb tihti vaid ekraanipilti ehk </a:t>
            </a:r>
            <a:r>
              <a:rPr lang="sv-SE" sz="2800" b="1" dirty="0">
                <a:latin typeface="Arial" charset="0"/>
                <a:cs typeface="Times New Roman" pitchFamily="18" charset="0"/>
              </a:rPr>
              <a:t>adekvaatkuva</a:t>
            </a:r>
            <a:r>
              <a:rPr lang="sv-SE" sz="2800" dirty="0">
                <a:latin typeface="Arial" charset="0"/>
                <a:cs typeface="Times New Roman" pitchFamily="18" charset="0"/>
              </a:rPr>
              <a:t> (</a:t>
            </a:r>
            <a:r>
              <a:rPr lang="sv-SE" sz="2800" i="1" dirty="0">
                <a:latin typeface="Arial" charset="0"/>
                <a:cs typeface="Times New Roman" pitchFamily="18" charset="0"/>
              </a:rPr>
              <a:t>WYSIWYG </a:t>
            </a:r>
            <a:r>
              <a:rPr lang="sv-SE" sz="2800" i="1" dirty="0">
                <a:latin typeface="Arial" charset="0"/>
                <a:cs typeface="Arial" charset="0"/>
              </a:rPr>
              <a:t>–</a:t>
            </a:r>
            <a:r>
              <a:rPr lang="sv-SE" sz="2800" i="1" dirty="0">
                <a:latin typeface="Arial" charset="0"/>
                <a:cs typeface="Times New Roman" pitchFamily="18" charset="0"/>
              </a:rPr>
              <a:t> What You See Is What You Get</a:t>
            </a:r>
            <a:r>
              <a:rPr lang="sv-SE" sz="2800" dirty="0">
                <a:latin typeface="Arial" charset="0"/>
                <a:cs typeface="Times New Roman" pitchFamily="18" charset="0"/>
              </a:rPr>
              <a:t>)</a:t>
            </a:r>
            <a:endParaRPr lang="et-EE" sz="2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81000"/>
            <a:ext cx="8062664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b="1" dirty="0" smtClean="0">
                <a:solidFill>
                  <a:srgbClr val="C00000"/>
                </a:solidFill>
              </a:rPr>
              <a:t>Info</a:t>
            </a:r>
            <a:r>
              <a:rPr lang="et-EE" b="1" dirty="0" smtClean="0">
                <a:solidFill>
                  <a:srgbClr val="C00000"/>
                </a:solidFill>
              </a:rPr>
              <a:t>turbe lähtekoht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95536" y="1340768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dirty="0">
                <a:latin typeface="Arial" charset="0"/>
              </a:rPr>
              <a:t>Lähtekoht: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andmete poolt kantaval teabel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Times New Roman" pitchFamily="18" charset="0"/>
              </a:rPr>
              <a:t>(informatsioonil) on reeglina 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mingi väärtus ja </a:t>
            </a:r>
            <a:r>
              <a:rPr lang="et-EE" sz="2800" b="1" dirty="0" smtClean="0">
                <a:latin typeface="Arial" charset="0"/>
                <a:cs typeface="Times New Roman" pitchFamily="18" charset="0"/>
              </a:rPr>
              <a:t>omadused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nii </a:t>
            </a:r>
            <a:r>
              <a:rPr lang="et-EE" sz="2800" b="1" dirty="0" smtClean="0">
                <a:latin typeface="Arial" charset="0"/>
                <a:cs typeface="Times New Roman" pitchFamily="18" charset="0"/>
              </a:rPr>
              <a:t>äriprotsessi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(põhiprotsessi) kui ka äriprotsessiga seotud erinevate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b="1" dirty="0" smtClean="0">
                <a:latin typeface="Arial" charset="0"/>
              </a:rPr>
              <a:t>subjektide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(kas </a:t>
            </a:r>
            <a:r>
              <a:rPr lang="et-EE" sz="2800" dirty="0" smtClean="0">
                <a:latin typeface="Arial" charset="0"/>
              </a:rPr>
              <a:t>inimeste </a:t>
            </a:r>
            <a:r>
              <a:rPr lang="et-EE" sz="2800" dirty="0">
                <a:latin typeface="Arial" charset="0"/>
              </a:rPr>
              <a:t>või </a:t>
            </a:r>
            <a:r>
              <a:rPr lang="et-EE" sz="2800" dirty="0" smtClean="0">
                <a:latin typeface="Arial" charset="0"/>
              </a:rPr>
              <a:t>tehniliste süsteemide) </a:t>
            </a:r>
            <a:r>
              <a:rPr lang="et-EE" sz="2800" dirty="0">
                <a:latin typeface="Arial" charset="0"/>
              </a:rPr>
              <a:t>jaoks</a:t>
            </a:r>
            <a:r>
              <a:rPr lang="et-EE" sz="2800" dirty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 </a:t>
            </a:r>
            <a:endParaRPr lang="et-EE" sz="28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46471" name="Text Box 7"/>
          <p:cNvSpPr txBox="1">
            <a:spLocks noChangeArrowheads="1"/>
          </p:cNvSpPr>
          <p:nvPr/>
        </p:nvSpPr>
        <p:spPr bwMode="auto">
          <a:xfrm>
            <a:off x="611560" y="3861048"/>
            <a:ext cx="7704856" cy="255454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Info</a:t>
            </a:r>
            <a:r>
              <a:rPr lang="sv-S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turve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ehk andmeturve tegeleb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</a:rPr>
              <a:t>poolt kantava informatsiooni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omaduste ja seeläbi ka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väärtuste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tagamisega mahus ja viisil, mida konkreetne äriprotsess vajab</a:t>
            </a:r>
            <a:endParaRPr lang="et-EE" sz="3200" b="1" dirty="0">
              <a:solidFill>
                <a:srgbClr val="0070C0"/>
              </a:solidFill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138864" cy="1066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b="1" dirty="0" smtClean="0">
                <a:solidFill>
                  <a:srgbClr val="C00000"/>
                </a:solidFill>
              </a:rPr>
              <a:t>Info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>turbe </a:t>
            </a:r>
            <a:r>
              <a:rPr lang="et-EE" b="1" dirty="0" smtClean="0">
                <a:solidFill>
                  <a:srgbClr val="C00000"/>
                </a:solidFill>
              </a:rPr>
              <a:t>komponendid</a:t>
            </a:r>
            <a:r>
              <a:rPr lang="et-EE" b="1" dirty="0" smtClean="0">
                <a:solidFill>
                  <a:srgbClr val="FF9933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FF9933"/>
                </a:solidFill>
                <a:cs typeface="Times New Roman" charset="0"/>
              </a:rPr>
            </a:br>
            <a:endParaRPr lang="en-GB" b="1" dirty="0" smtClean="0">
              <a:solidFill>
                <a:srgbClr val="FF9933"/>
              </a:solidFill>
              <a:cs typeface="Times New Roman" charset="0"/>
            </a:endParaRP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382000" cy="2936188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Info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information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andme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turve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data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tavaliselt vaadeldav kolme järgmise omaduse kombinatsioonina: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käideldavus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terviklus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konfidentsiaalsus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457200" y="4011067"/>
            <a:ext cx="86868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t-EE" sz="2600" dirty="0">
                <a:latin typeface="Arial" charset="0"/>
                <a:cs typeface="Arial" charset="0"/>
              </a:rPr>
              <a:t>Need kolm omadust peavad olema tagatud suvalise </a:t>
            </a:r>
            <a:r>
              <a:rPr lang="et-EE" sz="2600" dirty="0">
                <a:latin typeface="Arial" charset="0"/>
              </a:rPr>
              <a:t>andme</a:t>
            </a:r>
            <a:r>
              <a:rPr lang="et-EE" sz="2600" dirty="0">
                <a:latin typeface="Arial" charset="0"/>
                <a:cs typeface="Arial" charset="0"/>
              </a:rPr>
              <a:t>kogumi — nii paber- kui ka digitaalkujul oleva — </a:t>
            </a:r>
            <a:r>
              <a:rPr lang="et-EE" sz="2600" dirty="0" smtClean="0">
                <a:latin typeface="Arial" charset="0"/>
                <a:cs typeface="Arial" charset="0"/>
              </a:rPr>
              <a:t>korral</a:t>
            </a:r>
          </a:p>
          <a:p>
            <a:pPr>
              <a:spcBef>
                <a:spcPts val="600"/>
              </a:spcBef>
            </a:pPr>
            <a:r>
              <a:rPr lang="et-EE" sz="2600" dirty="0" smtClean="0">
                <a:latin typeface="Arial" charset="0"/>
                <a:cs typeface="Arial" charset="0"/>
              </a:rPr>
              <a:t>NB! </a:t>
            </a:r>
            <a:r>
              <a:rPr lang="et-EE" sz="2600" dirty="0" smtClean="0">
                <a:latin typeface="Arial" charset="0"/>
              </a:rPr>
              <a:t>Andmete (teabe) turvalisus </a:t>
            </a:r>
            <a:r>
              <a:rPr lang="et-EE" sz="2600" b="1" dirty="0" smtClean="0">
                <a:latin typeface="Arial" charset="0"/>
              </a:rPr>
              <a:t>ei ole pelgalt selle salastatus</a:t>
            </a:r>
            <a:r>
              <a:rPr lang="et-EE" sz="2600" dirty="0" smtClean="0">
                <a:latin typeface="Arial" charset="0"/>
              </a:rPr>
              <a:t> (konfidentsiaalsus) nagu ekslikult arvatakse (see oli nii ajaloolises plaanis)</a:t>
            </a:r>
            <a:endParaRPr lang="en-GB" sz="2600" dirty="0" smtClean="0">
              <a:latin typeface="Times New Roman" charset="0"/>
            </a:endParaRPr>
          </a:p>
          <a:p>
            <a:endParaRPr lang="et-EE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134672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Andmeturbe erinevatest mõistetest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8675" name="Text Box 1027"/>
          <p:cNvSpPr txBox="1">
            <a:spLocks noChangeArrowheads="1"/>
          </p:cNvSpPr>
          <p:nvPr/>
        </p:nvSpPr>
        <p:spPr bwMode="auto">
          <a:xfrm>
            <a:off x="381000" y="914400"/>
            <a:ext cx="85344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dirty="0" smtClean="0">
                <a:latin typeface="Arial" charset="0"/>
              </a:rPr>
              <a:t>Neli põhimõistet</a:t>
            </a:r>
            <a:r>
              <a:rPr lang="sv-SE" sz="2800" dirty="0" smtClean="0">
                <a:latin typeface="Arial" charset="0"/>
              </a:rPr>
              <a:t>:</a:t>
            </a:r>
            <a:endParaRPr lang="et-EE" sz="2800" dirty="0">
              <a:latin typeface="Arial" charset="0"/>
            </a:endParaRPr>
          </a:p>
          <a:p>
            <a:endParaRPr lang="sv-SE" sz="1000" dirty="0">
              <a:latin typeface="Arial" charset="0"/>
            </a:endParaRPr>
          </a:p>
          <a:p>
            <a:pPr>
              <a:buFontTx/>
              <a:buChar char="•"/>
            </a:pPr>
            <a:r>
              <a:rPr lang="sv-SE" sz="2800" dirty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infoturve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</a:t>
            </a:r>
            <a:r>
              <a:rPr lang="sv-SE" sz="2800" i="1" dirty="0" smtClean="0">
                <a:latin typeface="Arial" charset="0"/>
              </a:rPr>
              <a:t>inf</a:t>
            </a:r>
            <a:r>
              <a:rPr lang="et-EE" sz="2800" i="1" dirty="0">
                <a:latin typeface="Arial" charset="0"/>
              </a:rPr>
              <a:t>ormation </a:t>
            </a:r>
            <a:r>
              <a:rPr lang="et-EE" sz="2800" i="1" dirty="0" smtClean="0">
                <a:latin typeface="Arial" charset="0"/>
              </a:rPr>
              <a:t>security)</a:t>
            </a:r>
          </a:p>
          <a:p>
            <a:pPr>
              <a:buFontTx/>
              <a:buChar char="•"/>
            </a:pPr>
            <a:endParaRPr lang="et-EE" sz="1000" u="sng" dirty="0" smtClean="0">
              <a:latin typeface="Arial" charset="0"/>
            </a:endParaRPr>
          </a:p>
          <a:p>
            <a:pPr>
              <a:buFontTx/>
              <a:buChar char="•"/>
            </a:pPr>
            <a:r>
              <a:rPr lang="et-EE" sz="2800" dirty="0" smtClean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infokaitse</a:t>
            </a:r>
            <a:r>
              <a:rPr lang="et-EE" sz="2800" i="1" dirty="0" smtClean="0">
                <a:latin typeface="Arial" charset="0"/>
              </a:rPr>
              <a:t> (</a:t>
            </a:r>
            <a:r>
              <a:rPr lang="sv-SE" sz="2800" i="1" dirty="0" smtClean="0">
                <a:latin typeface="Arial" charset="0"/>
              </a:rPr>
              <a:t>inf</a:t>
            </a:r>
            <a:r>
              <a:rPr lang="et-EE" sz="2800" i="1" dirty="0">
                <a:latin typeface="Arial" charset="0"/>
              </a:rPr>
              <a:t>ormation </a:t>
            </a:r>
            <a:r>
              <a:rPr lang="et-EE" sz="2800" i="1" dirty="0" smtClean="0">
                <a:latin typeface="Arial" charset="0"/>
              </a:rPr>
              <a:t>protection)</a:t>
            </a:r>
            <a:endParaRPr lang="sv-SE" sz="2800" i="1" dirty="0">
              <a:latin typeface="Arial" charset="0"/>
            </a:endParaRPr>
          </a:p>
          <a:p>
            <a:pPr>
              <a:buFontTx/>
              <a:buChar char="•"/>
            </a:pPr>
            <a:endParaRPr lang="sv-SE" sz="1400" dirty="0">
              <a:latin typeface="Arial" charset="0"/>
            </a:endParaRPr>
          </a:p>
          <a:p>
            <a:pPr>
              <a:buFontTx/>
              <a:buChar char="•"/>
            </a:pPr>
            <a:r>
              <a:rPr lang="sv-SE" sz="2800" dirty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andmeturve</a:t>
            </a:r>
            <a:r>
              <a:rPr lang="et-EE" sz="2800" i="1" dirty="0" smtClean="0">
                <a:latin typeface="Arial" charset="0"/>
              </a:rPr>
              <a:t> (data security)</a:t>
            </a:r>
          </a:p>
          <a:p>
            <a:pPr>
              <a:buFontTx/>
              <a:buChar char="•"/>
            </a:pPr>
            <a:endParaRPr lang="sv-SE" sz="1400" dirty="0">
              <a:latin typeface="Arial" charset="0"/>
            </a:endParaRPr>
          </a:p>
          <a:p>
            <a:pPr>
              <a:buFontTx/>
              <a:buChar char="•"/>
            </a:pPr>
            <a:r>
              <a:rPr lang="sv-SE" sz="2800" dirty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andmekaitse</a:t>
            </a:r>
            <a:r>
              <a:rPr lang="et-EE" sz="2800" i="1" dirty="0" smtClean="0">
                <a:latin typeface="Arial" charset="0"/>
              </a:rPr>
              <a:t> (data protection)</a:t>
            </a:r>
          </a:p>
          <a:p>
            <a:endParaRPr lang="sv-SE" sz="1400" dirty="0">
              <a:latin typeface="Arial" charset="0"/>
            </a:endParaRPr>
          </a:p>
          <a:p>
            <a:r>
              <a:rPr lang="et-EE" sz="2800" dirty="0">
                <a:latin typeface="Arial" charset="0"/>
              </a:rPr>
              <a:t>l</a:t>
            </a:r>
            <a:r>
              <a:rPr lang="et-EE" sz="2800" dirty="0" smtClean="0">
                <a:latin typeface="Arial" charset="0"/>
              </a:rPr>
              <a:t>oetakse laias laastus sünonüümideks</a:t>
            </a:r>
            <a:endParaRPr lang="et-EE" sz="28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8676" name="Text Box 1028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8677" name="Text Box 1029"/>
          <p:cNvSpPr txBox="1">
            <a:spLocks noChangeArrowheads="1"/>
          </p:cNvSpPr>
          <p:nvPr/>
        </p:nvSpPr>
        <p:spPr bwMode="auto">
          <a:xfrm>
            <a:off x="323528" y="4725144"/>
            <a:ext cx="8424936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t-EE" sz="2800" dirty="0" smtClean="0">
                <a:latin typeface="Arial" charset="0"/>
                <a:cs typeface="Times New Roman" pitchFamily="18" charset="0"/>
              </a:rPr>
              <a:t>See on suuresti kultuuri ja traditsioonide küsimus, millist terminit me kasutame.</a:t>
            </a:r>
            <a:r>
              <a:rPr lang="et-EE" sz="2800" dirty="0" smtClean="0">
                <a:latin typeface="Arial" charset="0"/>
              </a:rPr>
              <a:t> Näiteks Euroopas mõeldakse andmekaitse all tihti </a:t>
            </a:r>
            <a:r>
              <a:rPr lang="et-EE" sz="2800" b="1" dirty="0" smtClean="0">
                <a:latin typeface="Arial" charset="0"/>
              </a:rPr>
              <a:t>isikuandmete kaitset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protection of personal data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282880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Käideldavus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323528" y="914400"/>
            <a:ext cx="8515672" cy="181588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käideldavus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availability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poolt kantava teabe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õigeaegne ning mugav kättesaadavus ning kasutatavus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määratud isikutele ja/või subjektidele</a:t>
            </a:r>
            <a:endParaRPr lang="en-GB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28600" y="2924944"/>
            <a:ext cx="8915400" cy="431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400" b="1" dirty="0">
                <a:latin typeface="Arial" charset="0"/>
              </a:rPr>
              <a:t>Käideldavus on </a:t>
            </a:r>
            <a:r>
              <a:rPr lang="et-EE" sz="2400" b="1" dirty="0" smtClean="0">
                <a:latin typeface="Arial" charset="0"/>
              </a:rPr>
              <a:t>tavaliselt andmete </a:t>
            </a:r>
            <a:r>
              <a:rPr lang="et-EE" sz="2400" b="1" dirty="0">
                <a:latin typeface="Arial" charset="0"/>
              </a:rPr>
              <a:t>olulisim omadus ehk andmeturbe olulisim komponent </a:t>
            </a:r>
            <a:r>
              <a:rPr lang="et-EE" sz="2400" dirty="0">
                <a:latin typeface="Arial" charset="0"/>
                <a:cs typeface="Arial" charset="0"/>
              </a:rPr>
              <a:t>–</a:t>
            </a:r>
            <a:r>
              <a:rPr lang="et-EE" sz="2400" dirty="0">
                <a:latin typeface="Arial" charset="0"/>
              </a:rPr>
              <a:t> halvim mis andmetega võib juhtuda, on see et ta pole (volitatud subjektidele) </a:t>
            </a:r>
            <a:r>
              <a:rPr lang="et-EE" sz="2400" dirty="0" smtClean="0">
                <a:latin typeface="Arial" charset="0"/>
              </a:rPr>
              <a:t>kättesaadav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400" dirty="0">
                <a:latin typeface="Arial" charset="0"/>
              </a:rPr>
              <a:t>Näited: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t-EE" sz="2400" dirty="0">
                <a:latin typeface="Arial" charset="0"/>
              </a:rPr>
              <a:t> piirivalvel pole teavet tagaotsitavate kohta või see jääb hiljaks;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t-EE" sz="2400" dirty="0" smtClean="0">
                <a:latin typeface="Arial" charset="0"/>
              </a:rPr>
              <a:t> andmed on koos andmekandjaga jäädavalt kadunud</a:t>
            </a:r>
          </a:p>
          <a:p>
            <a:pPr marL="266700" indent="-266700" eaLnBrk="0" hangingPunct="0">
              <a:spcBef>
                <a:spcPct val="20000"/>
              </a:spcBef>
              <a:buFontTx/>
              <a:buChar char="•"/>
            </a:pPr>
            <a:r>
              <a:rPr lang="et-EE" sz="2400" dirty="0" smtClean="0">
                <a:latin typeface="Arial" charset="0"/>
              </a:rPr>
              <a:t>andmeid sisaldava serveri ja kliendi vaheline infosüsteem ei toimi ja klient ei saa andmeid kasutada</a:t>
            </a:r>
            <a:endParaRPr lang="en-US" sz="2400" dirty="0"/>
          </a:p>
          <a:p>
            <a:pPr>
              <a:spcBef>
                <a:spcPct val="50000"/>
              </a:spcBef>
            </a:pPr>
            <a:endParaRPr lang="en-GB" sz="2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8600"/>
            <a:ext cx="8354888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Terviklus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323528" y="990600"/>
            <a:ext cx="8591872" cy="2677656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terviklus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integrity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(andmete poolt kantava teabe)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pärinemine autentsest allikast ning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 poolne veendumine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et need pole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hiljem volitamatult muutunud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ja/või neid pole hiljem volitamatult muudetud</a:t>
            </a:r>
            <a:endParaRPr lang="en-GB" sz="2800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3872567"/>
            <a:ext cx="88392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400" dirty="0">
                <a:latin typeface="Arial" charset="0"/>
              </a:rPr>
              <a:t>Terviklus on käideldavuse järgi olulisuselt teine andmete omadus (andmeturbe komponent</a:t>
            </a:r>
            <a:r>
              <a:rPr lang="et-EE" sz="2400" dirty="0" smtClean="0">
                <a:latin typeface="Arial" charset="0"/>
              </a:rPr>
              <a:t>)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400" b="1" dirty="0">
                <a:latin typeface="Arial" charset="0"/>
              </a:rPr>
              <a:t>Andmed on </a:t>
            </a:r>
            <a:r>
              <a:rPr lang="et-EE" sz="2400" b="1" dirty="0" smtClean="0">
                <a:latin typeface="Arial" charset="0"/>
              </a:rPr>
              <a:t>äriprotsessis reeglina </a:t>
            </a:r>
            <a:r>
              <a:rPr lang="et-EE" sz="2400" b="1" dirty="0">
                <a:latin typeface="Arial" charset="0"/>
              </a:rPr>
              <a:t>seotud selle loojaga, loomisajaga, kontekstiga jm sarnasega</a:t>
            </a:r>
            <a:r>
              <a:rPr lang="et-EE" sz="2400" dirty="0">
                <a:latin typeface="Arial" charset="0"/>
              </a:rPr>
              <a:t>; nimetatud seose rikkumisel on halvad </a:t>
            </a:r>
            <a:r>
              <a:rPr lang="et-EE" sz="2400" dirty="0" smtClean="0">
                <a:latin typeface="Arial" charset="0"/>
              </a:rPr>
              <a:t>tagajärjed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400" dirty="0">
                <a:latin typeface="Arial" charset="0"/>
              </a:rPr>
              <a:t>Näide: karistusregistri kuritahtliku muutmisega saab vang õigusevastaselt varem vabaks</a:t>
            </a: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Konfidentsiaalsus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443664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konfidentsiaalsus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confidentiality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salastatus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poolt kantava teabe kättesaadavus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ainult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poolt määratud isikutele ja/või subjektidele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(ning kättesaamatus kõikidele ülejäänutele)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3749457"/>
            <a:ext cx="883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Oli ajalooliselt andmeturbe olulisim </a:t>
            </a:r>
            <a:r>
              <a:rPr lang="et-EE" sz="2600" dirty="0" smtClean="0">
                <a:latin typeface="Arial" charset="0"/>
              </a:rPr>
              <a:t>komponent, kuid</a:t>
            </a:r>
            <a:r>
              <a:rPr lang="et-EE" sz="2600" dirty="0">
                <a:latin typeface="Arial" charset="0"/>
              </a:rPr>
              <a:t> k</a:t>
            </a:r>
            <a:r>
              <a:rPr lang="et-EE" sz="2600" dirty="0" smtClean="0">
                <a:latin typeface="Arial" charset="0"/>
              </a:rPr>
              <a:t>aasajal </a:t>
            </a:r>
            <a:r>
              <a:rPr lang="et-EE" sz="2600" dirty="0">
                <a:latin typeface="Arial" charset="0"/>
              </a:rPr>
              <a:t>on ta vaid üks kolmest olulisest </a:t>
            </a:r>
            <a:r>
              <a:rPr lang="et-EE" sz="2600" dirty="0" smtClean="0">
                <a:latin typeface="Arial" charset="0"/>
              </a:rPr>
              <a:t>komponendist</a:t>
            </a:r>
            <a:endParaRPr lang="et-EE" sz="26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riigi- või firmasaladus tuleb avalikuks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operatiivne jälitusteave tuleb avalikuks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isikuandmeid levitamine ilma isiku nõusolekuta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7484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Andmete ja infovarade turve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333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229600" cy="129266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Andmete (andmete poolt kantava teabe) turbe kõik kolm tahku  tagatakse tüüpiliselt andmeid ümbritseva keskkonna ehk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infovarade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turbe läbi 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39552" y="2492896"/>
            <a:ext cx="8763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eaLnBrk="0" hangingPunct="0"/>
            <a:r>
              <a:rPr lang="et-EE" sz="2400" dirty="0">
                <a:latin typeface="Arial" charset="0"/>
              </a:rPr>
              <a:t>(Info)varade hulka </a:t>
            </a:r>
            <a:r>
              <a:rPr lang="et-EE" sz="2400" dirty="0" smtClean="0">
                <a:latin typeface="Arial" charset="0"/>
              </a:rPr>
              <a:t>loetakse tavaliselt:</a:t>
            </a:r>
            <a:endParaRPr lang="et-EE" sz="2400" dirty="0">
              <a:latin typeface="Arial" charset="0"/>
            </a:endParaRPr>
          </a:p>
          <a:p>
            <a:pPr marL="290513" indent="-290513" eaLnBrk="0" hangingPunct="0">
              <a:buFontTx/>
              <a:buChar char="•"/>
            </a:pPr>
            <a:r>
              <a:rPr lang="et-EE" sz="2400" b="1" dirty="0" smtClean="0">
                <a:latin typeface="Arial" charset="0"/>
              </a:rPr>
              <a:t>IT </a:t>
            </a:r>
            <a:r>
              <a:rPr lang="et-EE" sz="2400" b="1" dirty="0">
                <a:latin typeface="Arial" charset="0"/>
              </a:rPr>
              <a:t>aparatuur </a:t>
            </a:r>
            <a:r>
              <a:rPr lang="et-EE" sz="2400" dirty="0">
                <a:latin typeface="Arial" charset="0"/>
              </a:rPr>
              <a:t>(riistvara, sideseadmed, toiteseadmed jm)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andmesidekanalid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tarkvara</a:t>
            </a:r>
            <a:r>
              <a:rPr lang="et-EE" sz="2400" dirty="0">
                <a:latin typeface="Arial" charset="0"/>
              </a:rPr>
              <a:t> (süsteemne ja rakendustarkvara)</a:t>
            </a:r>
          </a:p>
          <a:p>
            <a:pPr marL="290513" indent="-290513" eaLnBrk="0" hangingPunct="0">
              <a:buFontTx/>
              <a:buChar char="•"/>
            </a:pPr>
            <a:endParaRPr lang="et-EE" sz="2400" dirty="0">
              <a:latin typeface="Arial" charset="0"/>
            </a:endParaRPr>
          </a:p>
          <a:p>
            <a:pPr marL="290513" indent="-290513" eaLnBrk="0" hangingPunct="0"/>
            <a:r>
              <a:rPr lang="et-EE" sz="2400" dirty="0">
                <a:latin typeface="Arial" charset="0"/>
              </a:rPr>
              <a:t>k</a:t>
            </a:r>
            <a:r>
              <a:rPr lang="et-EE" sz="2400" dirty="0" smtClean="0">
                <a:latin typeface="Arial" charset="0"/>
              </a:rPr>
              <a:t>uid kindlasti tuleb sinna lugeda ka:</a:t>
            </a:r>
            <a:endParaRPr lang="et-EE" sz="2400" dirty="0">
              <a:latin typeface="Arial" charset="0"/>
            </a:endParaRP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organisatsioon</a:t>
            </a:r>
            <a:r>
              <a:rPr lang="et-EE" sz="2400" dirty="0">
                <a:latin typeface="Arial" charset="0"/>
              </a:rPr>
              <a:t> </a:t>
            </a:r>
            <a:r>
              <a:rPr lang="et-EE" sz="2400" dirty="0" smtClean="0">
                <a:latin typeface="Arial" charset="0"/>
              </a:rPr>
              <a:t>(koos selle struktuuri </a:t>
            </a:r>
            <a:r>
              <a:rPr lang="et-EE" sz="2400" dirty="0">
                <a:latin typeface="Arial" charset="0"/>
              </a:rPr>
              <a:t>ja </a:t>
            </a:r>
            <a:r>
              <a:rPr lang="et-EE" sz="2400" dirty="0" smtClean="0">
                <a:latin typeface="Arial" charset="0"/>
              </a:rPr>
              <a:t>talitlusega)</a:t>
            </a:r>
            <a:endParaRPr lang="et-EE" sz="2400" dirty="0">
              <a:latin typeface="Arial" charset="0"/>
            </a:endParaRP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personal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andmekandjad</a:t>
            </a:r>
            <a:r>
              <a:rPr lang="et-EE" sz="2400" dirty="0">
                <a:latin typeface="Arial" charset="0"/>
              </a:rPr>
              <a:t> (sh dokumendid)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 smtClean="0">
                <a:latin typeface="Arial" charset="0"/>
              </a:rPr>
              <a:t>füüsiline taristu </a:t>
            </a:r>
            <a:r>
              <a:rPr lang="et-EE" sz="2400" dirty="0" smtClean="0">
                <a:latin typeface="Arial" charset="0"/>
              </a:rPr>
              <a:t>(hooned</a:t>
            </a:r>
            <a:r>
              <a:rPr lang="et-EE" sz="2400" dirty="0">
                <a:latin typeface="Arial" charset="0"/>
              </a:rPr>
              <a:t>, tööruumid, jms)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0626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Digiandmetega seotud infovarade neli eripära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11560" y="1324177"/>
            <a:ext cx="7315200" cy="553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latin typeface="Arial" charset="0"/>
              </a:rPr>
              <a:t>Varade suur, kuid kaudne väärtus</a:t>
            </a:r>
            <a:r>
              <a:rPr lang="et-EE" sz="2800" dirty="0">
                <a:latin typeface="Arial" charset="0"/>
              </a:rPr>
              <a:t>:  seda on tihti raske hinnata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8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latin typeface="Arial" charset="0"/>
              </a:rPr>
              <a:t>Portatiivsus</a:t>
            </a:r>
            <a:r>
              <a:rPr lang="et-EE" sz="2800" dirty="0">
                <a:latin typeface="Arial" charset="0"/>
              </a:rPr>
              <a:t>: väikeste füüsiliste parameetritega ja kergest teisaldatavatel esemetel võib olla väga suur väärtus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8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latin typeface="Arial" charset="0"/>
              </a:rPr>
              <a:t>Füüsilise kontakti vältimise võimalikkus </a:t>
            </a:r>
            <a:r>
              <a:rPr lang="et-EE" sz="2800" dirty="0">
                <a:latin typeface="Arial" charset="0"/>
              </a:rPr>
              <a:t>(eriti kaasaja netiajastul): füüsiline ja loogiline asukoht ja struktuur eralduvad järjest üksteisest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8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latin typeface="Arial" charset="0"/>
              </a:rPr>
              <a:t>Kahjustuste varjatus</a:t>
            </a:r>
            <a:r>
              <a:rPr lang="et-EE" sz="2800" dirty="0">
                <a:latin typeface="Arial" charset="0"/>
              </a:rPr>
              <a:t>: neid on tihti raske ja keeruline avastada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138864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Aine eesmärk ja nimetus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1052736"/>
            <a:ext cx="88392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t-EE" sz="3200" dirty="0"/>
              <a:t>Nimetus: </a:t>
            </a:r>
            <a:r>
              <a:rPr lang="et-EE" sz="3200" b="1" dirty="0"/>
              <a:t>Andmeturve ja krüptoloogia</a:t>
            </a:r>
          </a:p>
          <a:p>
            <a:pPr>
              <a:spcBef>
                <a:spcPts val="1200"/>
              </a:spcBef>
            </a:pPr>
            <a:r>
              <a:rPr lang="et-EE" sz="3200" dirty="0"/>
              <a:t>(</a:t>
            </a:r>
            <a:r>
              <a:rPr lang="et-EE" sz="3200" i="1" dirty="0"/>
              <a:t>Data Security and Cryptology</a:t>
            </a:r>
            <a:r>
              <a:rPr lang="et-EE" sz="3200" i="1" dirty="0" smtClean="0"/>
              <a:t>)</a:t>
            </a:r>
            <a:endParaRPr lang="et-EE" sz="3200" dirty="0"/>
          </a:p>
          <a:p>
            <a:pPr>
              <a:spcBef>
                <a:spcPts val="1200"/>
              </a:spcBef>
            </a:pPr>
            <a:r>
              <a:rPr lang="et-EE" sz="3200" dirty="0"/>
              <a:t>Lugemispaik: IT Kolled</a:t>
            </a:r>
            <a:r>
              <a:rPr lang="et-EE" sz="3200" dirty="0">
                <a:cs typeface="Arial" charset="0"/>
              </a:rPr>
              <a:t>ž</a:t>
            </a:r>
            <a:r>
              <a:rPr lang="et-EE" sz="3200" dirty="0"/>
              <a:t> </a:t>
            </a:r>
          </a:p>
          <a:p>
            <a:pPr>
              <a:spcBef>
                <a:spcPts val="1200"/>
              </a:spcBef>
            </a:pPr>
            <a:r>
              <a:rPr lang="et-EE" sz="3200" b="1" dirty="0"/>
              <a:t>Eesmärk:</a:t>
            </a:r>
            <a:r>
              <a:rPr lang="et-EE" sz="3200" dirty="0"/>
              <a:t> anda süsteemne ülevaade kaasaegsest andmeturbest ja krüptoloogiast </a:t>
            </a:r>
            <a:r>
              <a:rPr lang="et-EE" sz="3200" dirty="0" smtClean="0"/>
              <a:t>mahus</a:t>
            </a:r>
            <a:r>
              <a:rPr lang="et-EE" sz="3200" dirty="0"/>
              <a:t>, mis on vajalik ühele infotehnikaga tegelevale praktikule selle valdkonna piisavaks </a:t>
            </a:r>
            <a:r>
              <a:rPr lang="et-EE" sz="3200" dirty="0" smtClean="0"/>
              <a:t>tundmiseks - andmeturbe osas rohkem teoreetriline vundament, krüptograafia osas praktilised kasutusoskused</a:t>
            </a:r>
            <a:endParaRPr lang="et-E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964488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be kahjustumise standardmudel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1052736"/>
            <a:ext cx="9144000" cy="555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Infovaradele (infosüsteemile) mõjuvad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ohud</a:t>
            </a:r>
            <a:r>
              <a:rPr lang="et-EE" sz="2600" dirty="0">
                <a:latin typeface="Arial" charset="0"/>
              </a:rPr>
              <a:t>  </a:t>
            </a:r>
            <a:r>
              <a:rPr lang="et-EE" sz="2600" i="1" dirty="0">
                <a:latin typeface="Arial" charset="0"/>
              </a:rPr>
              <a:t>(threat)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võivad ära kasutada süsteemi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turvaauke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nõrkusi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(vulnerabilities)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koos nõrkustega määravad ära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riski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turvariski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risk, security risk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 realiseerumisel tekib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turvakadu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turvarike</a:t>
            </a:r>
            <a:r>
              <a:rPr lang="et-EE" sz="2600" dirty="0" smtClean="0">
                <a:latin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turvaintsident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loss, security breach, security incident)</a:t>
            </a:r>
            <a:endParaRPr lang="et-EE" sz="2600" i="1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Riski vähendamiseks tuleb turvaauke lappida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turvameetmeid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measures, safeguards)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kasutades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be kahjustumine (skeem)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pic>
        <p:nvPicPr>
          <p:cNvPr id="33795" name="Picture 4" descr="C:\DOKUM\PEDALOE\aju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39863"/>
            <a:ext cx="9144000" cy="541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5" descr="C:\Program Files\Microsoft Office\Clipart\Popular\amdisast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8800"/>
            <a:ext cx="2438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vameetme mõju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pic>
        <p:nvPicPr>
          <p:cNvPr id="34819" name="Picture 4" descr="C:\DOKUM\PEDALOE\ajut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73200"/>
            <a:ext cx="9144000" cy="538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Turbemõistete olemus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839200" cy="555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latin typeface="Arial" charset="0"/>
              </a:rPr>
              <a:t>Oht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threat</a:t>
            </a:r>
            <a:r>
              <a:rPr lang="et-EE" sz="2600" dirty="0">
                <a:latin typeface="Arial" charset="0"/>
              </a:rPr>
              <a:t>)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potentsiaalne (info)turbe rikkumine</a:t>
            </a: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latin typeface="Arial" charset="0"/>
              </a:rPr>
              <a:t>Nõrkus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latin typeface="Arial" charset="0"/>
              </a:rPr>
              <a:t>turvaauk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vulnebarility</a:t>
            </a:r>
            <a:r>
              <a:rPr lang="et-EE" sz="2600" dirty="0">
                <a:latin typeface="Arial" charset="0"/>
              </a:rPr>
              <a:t>) </a:t>
            </a:r>
            <a:r>
              <a:rPr lang="et-EE" sz="2600" dirty="0" smtClean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meie süsteemi infovarade </a:t>
            </a:r>
            <a:r>
              <a:rPr lang="et-EE" sz="2600" dirty="0">
                <a:latin typeface="Arial" charset="0"/>
              </a:rPr>
              <a:t>suvaline nõrk koht või turvadefekt</a:t>
            </a: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latin typeface="Arial" charset="0"/>
              </a:rPr>
              <a:t>Risk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risk</a:t>
            </a:r>
            <a:r>
              <a:rPr lang="et-EE" sz="2600" dirty="0">
                <a:latin typeface="Arial" charset="0"/>
              </a:rPr>
              <a:t>)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tõenäosus, et teatud oht kasutab ära infosüsteemi teatud nõrkuse</a:t>
            </a: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latin typeface="Arial" charset="0"/>
              </a:rPr>
              <a:t>Turvakadu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latin typeface="Arial" charset="0"/>
              </a:rPr>
              <a:t>turvarike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security loss</a:t>
            </a:r>
            <a:r>
              <a:rPr lang="et-EE" sz="2600" dirty="0">
                <a:latin typeface="Arial" charset="0"/>
              </a:rPr>
              <a:t>)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sündmus, mille käigus </a:t>
            </a:r>
            <a:r>
              <a:rPr lang="et-EE" sz="2600" dirty="0" smtClean="0">
                <a:latin typeface="Arial" charset="0"/>
              </a:rPr>
              <a:t>kahjustub </a:t>
            </a:r>
            <a:r>
              <a:rPr lang="et-EE" sz="2600" dirty="0">
                <a:latin typeface="Arial" charset="0"/>
              </a:rPr>
              <a:t>infosüsteemi kuuluvate varade turvalisus (käideldavus, terviklus ja/või konfidentsiaalsus)</a:t>
            </a: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  <a:buFontTx/>
              <a:buChar char="•"/>
            </a:pPr>
            <a:r>
              <a:rPr lang="et-EE" sz="2600" b="1" dirty="0">
                <a:latin typeface="Arial" charset="0"/>
              </a:rPr>
              <a:t>Turvameede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security measure</a:t>
            </a:r>
            <a:r>
              <a:rPr lang="et-EE" sz="2600" dirty="0">
                <a:latin typeface="Arial" charset="0"/>
              </a:rPr>
              <a:t>)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infosüsteemi modifitseering, mis vähendab mingit riski </a:t>
            </a:r>
            <a:r>
              <a:rPr lang="et-EE" sz="2600" dirty="0" smtClean="0">
                <a:latin typeface="Arial" charset="0"/>
              </a:rPr>
              <a:t>(tihti </a:t>
            </a:r>
            <a:r>
              <a:rPr lang="et-EE" sz="2600" dirty="0">
                <a:latin typeface="Arial" charset="0"/>
              </a:rPr>
              <a:t>mitmeid </a:t>
            </a:r>
            <a:r>
              <a:rPr lang="et-EE" sz="2600" dirty="0" smtClean="0">
                <a:latin typeface="Arial" charset="0"/>
              </a:rPr>
              <a:t>riske korraga</a:t>
            </a:r>
            <a:r>
              <a:rPr lang="et-EE" sz="2600" dirty="0">
                <a:latin typeface="Arial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8227640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Turvakao näiteid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611560" y="1196752"/>
            <a:ext cx="8532440" cy="505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S</a:t>
            </a:r>
            <a:r>
              <a:rPr lang="et-EE" sz="2800" dirty="0" smtClean="0">
                <a:latin typeface="Arial" charset="0"/>
              </a:rPr>
              <a:t>eadme </a:t>
            </a:r>
            <a:r>
              <a:rPr lang="et-EE" sz="2800" dirty="0">
                <a:latin typeface="Arial" charset="0"/>
              </a:rPr>
              <a:t>rikkiminek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IT aparatuuri tervikluskadu</a:t>
            </a:r>
          </a:p>
          <a:p>
            <a:pPr marL="290513" indent="-290513"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S</a:t>
            </a:r>
            <a:r>
              <a:rPr lang="et-EE" sz="2800" dirty="0" smtClean="0">
                <a:latin typeface="Arial" charset="0"/>
              </a:rPr>
              <a:t>eadme </a:t>
            </a:r>
            <a:r>
              <a:rPr lang="et-EE" sz="2800" dirty="0">
                <a:latin typeface="Arial" charset="0"/>
              </a:rPr>
              <a:t>hävitamine või varastamine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IT aparatuuri käideldavuskadu </a:t>
            </a:r>
          </a:p>
          <a:p>
            <a:pPr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R</a:t>
            </a:r>
            <a:r>
              <a:rPr lang="et-EE" sz="2800" dirty="0" smtClean="0">
                <a:latin typeface="Arial" charset="0"/>
              </a:rPr>
              <a:t>egistri </a:t>
            </a:r>
            <a:r>
              <a:rPr lang="et-EE" sz="2800" dirty="0">
                <a:latin typeface="Arial" charset="0"/>
              </a:rPr>
              <a:t>volitamatu muutmine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andmete tervikluskadu</a:t>
            </a:r>
          </a:p>
          <a:p>
            <a:pPr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800" dirty="0">
                <a:latin typeface="Arial" charset="0"/>
              </a:rPr>
              <a:t>T</a:t>
            </a:r>
            <a:r>
              <a:rPr lang="et-EE" sz="2800" dirty="0" smtClean="0">
                <a:latin typeface="Arial" charset="0"/>
              </a:rPr>
              <a:t>ööruumide </a:t>
            </a:r>
            <a:r>
              <a:rPr lang="et-EE" sz="2800" dirty="0">
                <a:latin typeface="Arial" charset="0"/>
              </a:rPr>
              <a:t>muutumine kasutuskõlbmatuks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taristu </a:t>
            </a:r>
            <a:r>
              <a:rPr lang="et-EE" sz="2800" dirty="0">
                <a:latin typeface="Arial" charset="0"/>
              </a:rPr>
              <a:t>käideldavuskadu</a:t>
            </a:r>
          </a:p>
          <a:p>
            <a:pPr marL="290513" indent="-290513"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800" dirty="0" smtClean="0">
                <a:latin typeface="Arial" charset="0"/>
              </a:rPr>
              <a:t>Andmesideliinide </a:t>
            </a:r>
            <a:r>
              <a:rPr lang="et-EE" sz="2800" dirty="0">
                <a:latin typeface="Arial" charset="0"/>
              </a:rPr>
              <a:t>pealtkuulamine, kui andmed ei olnud krüpteeritud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andmete konfidentsiaalsuskadu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Turvam</a:t>
            </a:r>
            <a:r>
              <a:rPr lang="et-EE" b="1" dirty="0" smtClean="0">
                <a:solidFill>
                  <a:srgbClr val="C00000"/>
                </a:solidFill>
              </a:rPr>
              <a:t>õistete vahelised seosed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pic>
        <p:nvPicPr>
          <p:cNvPr id="37891" name="Picture 4" descr="C:\DOKUM\PEDALOE\ajut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2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Turva</a:t>
            </a:r>
            <a:r>
              <a:rPr lang="et-EE" b="1" dirty="0" smtClean="0">
                <a:solidFill>
                  <a:srgbClr val="C00000"/>
                </a:solidFill>
              </a:rPr>
              <a:t>lisus ja (aktsepteeritav) jääkrisk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5536" y="3645024"/>
            <a:ext cx="8915400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Absoluutse turbe asemel räägitakse alati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aktsepteeritavast jääkriskist</a:t>
            </a:r>
            <a:r>
              <a:rPr lang="et-EE" sz="2600" dirty="0">
                <a:latin typeface="Arial" charset="0"/>
              </a:rPr>
              <a:t>, mis vastab </a:t>
            </a:r>
            <a:r>
              <a:rPr lang="et-EE" sz="2600" dirty="0" smtClean="0">
                <a:latin typeface="Arial" charset="0"/>
              </a:rPr>
              <a:t>konkreetse olukorra (äriprotsessi) </a:t>
            </a:r>
            <a:r>
              <a:rPr lang="et-EE" sz="2600" dirty="0">
                <a:latin typeface="Arial" charset="0"/>
              </a:rPr>
              <a:t>mõistlikule turvatasemele</a:t>
            </a:r>
          </a:p>
          <a:p>
            <a:pPr eaLnBrk="0" hangingPunct="0">
              <a:spcBef>
                <a:spcPct val="20000"/>
              </a:spcBef>
            </a:pPr>
            <a:endParaRPr lang="et-EE" sz="2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492549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534400" cy="2246769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>
                <a:latin typeface="Arial" charset="0"/>
              </a:rPr>
              <a:t>NB!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b="1" dirty="0">
                <a:latin typeface="Arial" charset="0"/>
                <a:cs typeface="Times New Roman" charset="0"/>
              </a:rPr>
              <a:t>Mitte ü</a:t>
            </a:r>
            <a:r>
              <a:rPr lang="et-EE" sz="2800" b="1" dirty="0">
                <a:latin typeface="Arial" charset="0"/>
              </a:rPr>
              <a:t>hegi</a:t>
            </a:r>
            <a:r>
              <a:rPr lang="et-EE" sz="2800" b="1" dirty="0">
                <a:latin typeface="Arial" charset="0"/>
                <a:cs typeface="Times New Roman" charset="0"/>
              </a:rPr>
              <a:t> </a:t>
            </a:r>
            <a:r>
              <a:rPr lang="et-EE" sz="2800" b="1" dirty="0" smtClean="0">
                <a:latin typeface="Arial" charset="0"/>
                <a:cs typeface="Times New Roman" charset="0"/>
              </a:rPr>
              <a:t>turvamee</a:t>
            </a:r>
            <a:r>
              <a:rPr lang="et-EE" sz="2800" b="1" dirty="0" smtClean="0">
                <a:latin typeface="Arial" charset="0"/>
              </a:rPr>
              <a:t>tme ega turvameetmete komplekti </a:t>
            </a:r>
            <a:r>
              <a:rPr lang="et-EE" sz="2800" b="1" dirty="0">
                <a:latin typeface="Arial" charset="0"/>
              </a:rPr>
              <a:t>rakendamine</a:t>
            </a:r>
            <a:r>
              <a:rPr lang="et-EE" sz="2800" b="1" dirty="0">
                <a:latin typeface="Arial" charset="0"/>
                <a:cs typeface="Times New Roman" charset="0"/>
              </a:rPr>
              <a:t> ei loo </a:t>
            </a:r>
            <a:r>
              <a:rPr lang="et-EE" sz="2800" b="1" u="sng" dirty="0">
                <a:latin typeface="Arial" charset="0"/>
                <a:cs typeface="Times New Roman" charset="0"/>
              </a:rPr>
              <a:t>kunagi</a:t>
            </a:r>
            <a:r>
              <a:rPr lang="et-EE" sz="2800" b="1" dirty="0">
                <a:latin typeface="Arial" charset="0"/>
                <a:cs typeface="Times New Roman" charset="0"/>
              </a:rPr>
              <a:t> absoluutset turvalisust. Need vaid </a:t>
            </a:r>
            <a:r>
              <a:rPr lang="et-EE" sz="2800" b="1" u="sng" dirty="0">
                <a:latin typeface="Arial" charset="0"/>
                <a:cs typeface="Times New Roman" charset="0"/>
              </a:rPr>
              <a:t>vähendavad turvariski</a:t>
            </a:r>
            <a:r>
              <a:rPr lang="et-EE" sz="2800" b="1" dirty="0">
                <a:latin typeface="Arial" charset="0"/>
                <a:cs typeface="Times New Roman" charset="0"/>
              </a:rPr>
              <a:t>, st tõenäosust, et andmete terviklus, käideldavus või konfidentsiaalsus saavad kahjustatud</a:t>
            </a:r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23528" y="5157192"/>
            <a:ext cx="828288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Reeglina mõeldakse selle all olukorda, kus </a:t>
            </a:r>
            <a:r>
              <a:rPr lang="et-EE" sz="2600" dirty="0" smtClean="0">
                <a:latin typeface="Arial" charset="0"/>
              </a:rPr>
              <a:t>rakendatud </a:t>
            </a:r>
            <a:r>
              <a:rPr lang="et-EE" sz="2600" b="1" dirty="0">
                <a:latin typeface="Arial" charset="0"/>
              </a:rPr>
              <a:t>turvameetmete </a:t>
            </a:r>
            <a:r>
              <a:rPr lang="et-EE" sz="2600" b="1" dirty="0" smtClean="0">
                <a:latin typeface="Arial" charset="0"/>
              </a:rPr>
              <a:t>koguhind </a:t>
            </a:r>
            <a:r>
              <a:rPr lang="et-EE" sz="2600" dirty="0" smtClean="0">
                <a:latin typeface="Arial" charset="0"/>
              </a:rPr>
              <a:t>ja </a:t>
            </a:r>
            <a:r>
              <a:rPr lang="et-EE" sz="2600" b="1" dirty="0" smtClean="0">
                <a:latin typeface="Arial" charset="0"/>
              </a:rPr>
              <a:t>oodatav summmaarne (majanduslik) kahju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on omavahel </a:t>
            </a:r>
            <a:r>
              <a:rPr lang="et-EE" sz="2600" dirty="0" smtClean="0">
                <a:latin typeface="Arial" charset="0"/>
              </a:rPr>
              <a:t>ligikaudu võrdsed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990600"/>
            <a:ext cx="8534400" cy="4648200"/>
          </a:xfrm>
        </p:spPr>
        <p:txBody>
          <a:bodyPr/>
          <a:lstStyle/>
          <a:p>
            <a:pPr algn="l" eaLnBrk="1" hangingPunct="1"/>
            <a:r>
              <a:rPr lang="et-EE" sz="2800" smtClean="0">
                <a:latin typeface="Arial" charset="0"/>
              </a:rPr>
              <a:t> </a:t>
            </a:r>
          </a:p>
        </p:txBody>
      </p:sp>
      <p:pic>
        <p:nvPicPr>
          <p:cNvPr id="40963" name="Picture 4" descr="C:\DOKUM\PEDALOE\aju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5188"/>
            <a:ext cx="9144000" cy="604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Turbe majanduslik külg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452048" cy="11430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Vajadus </a:t>
            </a:r>
            <a:r>
              <a:rPr lang="et-EE" sz="4000" b="1" dirty="0" smtClean="0">
                <a:solidFill>
                  <a:srgbClr val="C00000"/>
                </a:solidFill>
              </a:rPr>
              <a:t>kindlate riskihaldusmetoodikate järele</a:t>
            </a:r>
            <a:endParaRPr lang="et-EE" sz="40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charset="0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0" y="1981200"/>
            <a:ext cx="8915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sätestada (klassifitseerida, standardida) </a:t>
            </a:r>
            <a:r>
              <a:rPr lang="sv-SE" sz="2600" b="1" dirty="0">
                <a:latin typeface="Arial" charset="0"/>
              </a:rPr>
              <a:t>turvatasemed</a:t>
            </a:r>
            <a:r>
              <a:rPr lang="sv-SE" sz="2600" dirty="0">
                <a:latin typeface="Arial" charset="0"/>
              </a:rPr>
              <a:t> elik käideldavus-, terviklus- ja konfidentsiaalsustasemed</a:t>
            </a:r>
          </a:p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luua mingisugune süsteem, mis iga taseme (tasemete komplekti) korral </a:t>
            </a:r>
            <a:r>
              <a:rPr lang="et-EE" sz="2600" dirty="0">
                <a:latin typeface="Arial" charset="0"/>
              </a:rPr>
              <a:t>võimaldab leida</a:t>
            </a:r>
            <a:r>
              <a:rPr lang="sv-SE" sz="2600" dirty="0">
                <a:latin typeface="Arial" charset="0"/>
              </a:rPr>
              <a:t> </a:t>
            </a:r>
            <a:r>
              <a:rPr lang="sv-SE" sz="2600" b="1" dirty="0">
                <a:latin typeface="Arial" charset="0"/>
              </a:rPr>
              <a:t>mingi korra või tegevused</a:t>
            </a:r>
            <a:r>
              <a:rPr lang="sv-SE" sz="2600" dirty="0">
                <a:latin typeface="Arial" charset="0"/>
              </a:rPr>
              <a:t>, mille tulemusena turve tagatakse ehk </a:t>
            </a:r>
            <a:r>
              <a:rPr lang="et-EE" sz="2600" dirty="0">
                <a:latin typeface="Arial" charset="0"/>
              </a:rPr>
              <a:t>reaalsus </a:t>
            </a:r>
            <a:r>
              <a:rPr lang="sv-SE" sz="2600" dirty="0">
                <a:latin typeface="Arial" charset="0"/>
              </a:rPr>
              <a:t>viiakse meile sobiva jääkriski piiridesse</a:t>
            </a:r>
          </a:p>
          <a:p>
            <a:pPr marL="374650" indent="-374650">
              <a:spcBef>
                <a:spcPct val="50000"/>
              </a:spcBef>
            </a:pPr>
            <a:endParaRPr lang="sv-SE" b="1" dirty="0">
              <a:latin typeface="Arial" charset="0"/>
            </a:endParaRPr>
          </a:p>
        </p:txBody>
      </p:sp>
      <p:sp>
        <p:nvSpPr>
          <p:cNvPr id="609288" name="Text Box 8"/>
          <p:cNvSpPr txBox="1">
            <a:spLocks noChangeArrowheads="1"/>
          </p:cNvSpPr>
          <p:nvPr/>
        </p:nvSpPr>
        <p:spPr bwMode="auto">
          <a:xfrm>
            <a:off x="357187" y="4869160"/>
            <a:ext cx="8175253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latin typeface="Arial" charset="0"/>
              </a:rPr>
              <a:t>Ülalkirjeldatut nimetatakse andmeturbes </a:t>
            </a:r>
            <a:r>
              <a:rPr lang="sv-SE" sz="2600" b="1" u="sng" dirty="0">
                <a:latin typeface="Arial" charset="0"/>
              </a:rPr>
              <a:t>riskihaldusmetoodikaks</a:t>
            </a:r>
            <a:r>
              <a:rPr lang="et-EE" sz="2600" b="1" dirty="0">
                <a:latin typeface="Arial" charset="0"/>
              </a:rPr>
              <a:t>; selle praktiliseks realiseerimiseks on olenevalt olukorrast mitmeid erinevaid võimalusi</a:t>
            </a:r>
            <a:endParaRPr lang="en-GB" sz="2600" dirty="0">
              <a:latin typeface="Times New Roman" charset="0"/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28600" y="1371600"/>
            <a:ext cx="8229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600" dirty="0" smtClean="0">
                <a:latin typeface="Arial" charset="0"/>
              </a:rPr>
              <a:t>Et praktilist turvet kuidagi standardida, on vaja:</a:t>
            </a:r>
            <a:endParaRPr lang="en-GB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964488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Paberkandjal teabe tur</a:t>
            </a:r>
            <a:r>
              <a:rPr lang="et-EE" b="1" dirty="0" smtClean="0">
                <a:solidFill>
                  <a:srgbClr val="C00000"/>
                </a:solidFill>
              </a:rPr>
              <a:t>v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e 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51520" y="836712"/>
            <a:ext cx="85344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Paberdokumendi käideldavuse</a:t>
            </a:r>
            <a:r>
              <a:rPr lang="et-EE" sz="2600" dirty="0">
                <a:latin typeface="Arial" charset="0"/>
                <a:cs typeface="Arial" charset="0"/>
              </a:rPr>
              <a:t> tagab ta säilitamine hävimiskindlas kohas ning õigeaegne levitamine (asjaajamiskord)</a:t>
            </a:r>
            <a:endParaRPr lang="et-EE" sz="2600" b="1" u="sng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Paberdokumendi tervikluse</a:t>
            </a:r>
            <a:r>
              <a:rPr lang="et-EE" sz="2600" dirty="0">
                <a:latin typeface="Arial" charset="0"/>
                <a:cs typeface="Arial" charset="0"/>
              </a:rPr>
              <a:t> tagavad ta </a:t>
            </a:r>
            <a:r>
              <a:rPr lang="et-EE" sz="2600" b="1" dirty="0">
                <a:latin typeface="Arial" charset="0"/>
                <a:cs typeface="Arial" charset="0"/>
              </a:rPr>
              <a:t>füüsiline vorm</a:t>
            </a:r>
            <a:r>
              <a:rPr lang="et-EE" sz="2600" dirty="0">
                <a:latin typeface="Arial" charset="0"/>
                <a:cs typeface="Arial" charset="0"/>
              </a:rPr>
              <a:t> ja </a:t>
            </a:r>
            <a:r>
              <a:rPr lang="et-EE" sz="2600" b="1" dirty="0">
                <a:latin typeface="Arial" charset="0"/>
                <a:cs typeface="Arial" charset="0"/>
              </a:rPr>
              <a:t>struktuur</a:t>
            </a:r>
            <a:r>
              <a:rPr lang="et-EE" sz="2600" dirty="0">
                <a:latin typeface="Arial" charset="0"/>
                <a:cs typeface="Arial" charset="0"/>
              </a:rPr>
              <a:t> ning sellele kantav allkiri, pitser ning kuupäev; samuti õige ligipääsu- ning asjaajamiskord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Paberdokumendi konfidentsiaalsuse</a:t>
            </a:r>
            <a:r>
              <a:rPr lang="et-EE" sz="2600" b="1" dirty="0">
                <a:latin typeface="Arial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charset="0"/>
                <a:cs typeface="Times New Roman" pitchFamily="18" charset="0"/>
              </a:rPr>
              <a:t>tagab nende hoidmine kindlas kohas ja teisaldamine usaldatava saatja kaasabil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51520" y="5085184"/>
            <a:ext cx="8534400" cy="156966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igitaal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andmete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 terviklus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ja konfidentsiaalsuse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 tagamise võtted erinevad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nendest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suuresti –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 s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elle juures kasutatakse kaasaja infotehnika ja krüptograafia vahendeid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 (põhinevad matemaatikal)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282880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Protsessuaalne teave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11560" y="1772816"/>
            <a:ext cx="8280920" cy="561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t-EE" sz="2800" b="1" dirty="0">
                <a:latin typeface="Arial" charset="0"/>
              </a:rPr>
              <a:t>Ainekood</a:t>
            </a:r>
            <a:r>
              <a:rPr lang="et-EE" sz="2800" dirty="0">
                <a:latin typeface="Arial" charset="0"/>
              </a:rPr>
              <a:t>: </a:t>
            </a:r>
            <a:r>
              <a:rPr lang="et-EE" sz="2800" dirty="0" smtClean="0">
                <a:latin typeface="Arial" charset="0"/>
              </a:rPr>
              <a:t>I378</a:t>
            </a:r>
            <a:endParaRPr lang="et-EE" sz="2800" dirty="0"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t-EE" sz="2800" b="1" dirty="0" smtClean="0">
                <a:latin typeface="Arial" charset="0"/>
              </a:rPr>
              <a:t>Kontaktsessioonide ajad</a:t>
            </a:r>
            <a:r>
              <a:rPr lang="et-EE" sz="2800" dirty="0" smtClean="0">
                <a:latin typeface="Arial" charset="0"/>
              </a:rPr>
              <a:t>: </a:t>
            </a:r>
            <a:r>
              <a:rPr lang="et-EE" sz="2800" dirty="0" smtClean="0">
                <a:latin typeface="Arial" charset="0"/>
              </a:rPr>
              <a:t>näha TTÜ ÕISist</a:t>
            </a:r>
            <a:endParaRPr lang="et-EE" sz="2800" dirty="0" smtClean="0"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t-EE" sz="2800" b="1" dirty="0" smtClean="0">
                <a:latin typeface="Arial" charset="0"/>
              </a:rPr>
              <a:t>Materjalid: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  <a:hlinkClick r:id="rId3"/>
              </a:rPr>
              <a:t>http://www.itcollege.ee/~valdo/turve_ohtune/</a:t>
            </a:r>
            <a:endParaRPr lang="et-EE" sz="2800" dirty="0" smtClean="0"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t-EE" sz="2800" b="1" dirty="0" smtClean="0">
                <a:latin typeface="Arial" charset="0"/>
              </a:rPr>
              <a:t>Päevaste tudengite õppematerjalid </a:t>
            </a:r>
            <a:r>
              <a:rPr lang="et-EE" sz="2800" dirty="0" smtClean="0">
                <a:latin typeface="Arial" charset="0"/>
              </a:rPr>
              <a:t>(slaidiprogrammid, videosalvestused, laborite materjalid): </a:t>
            </a:r>
            <a:r>
              <a:rPr lang="et-EE" sz="2800" b="1" dirty="0" smtClean="0">
                <a:latin typeface="Arial" charset="0"/>
                <a:hlinkClick r:id="rId4"/>
              </a:rPr>
              <a:t>http://www.itcollege.ee/~valdo/turve/</a:t>
            </a:r>
            <a:r>
              <a:rPr lang="et-EE" sz="2800" b="1" dirty="0" smtClean="0">
                <a:latin typeface="Arial" charset="0"/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et-EE" sz="2800" dirty="0" smtClean="0">
                <a:latin typeface="Arial" charset="0"/>
              </a:rPr>
              <a:t>Viited on olemas ka ÕISis</a:t>
            </a:r>
          </a:p>
          <a:p>
            <a:pPr>
              <a:spcBef>
                <a:spcPts val="1800"/>
              </a:spcBef>
            </a:pPr>
            <a:endParaRPr lang="et-EE" sz="2800" dirty="0">
              <a:latin typeface="Arial" charset="0"/>
            </a:endParaRPr>
          </a:p>
          <a:p>
            <a:endParaRPr lang="et-EE" sz="32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i="1" dirty="0" smtClean="0">
                <a:solidFill>
                  <a:srgbClr val="FF9933"/>
                </a:solidFill>
                <a:cs typeface="Arial" charset="0"/>
              </a:rPr>
              <a:t>   </a:t>
            </a:r>
            <a:r>
              <a:rPr lang="sv-SE" b="1" dirty="0" smtClean="0">
                <a:solidFill>
                  <a:srgbClr val="C00000"/>
                </a:solidFill>
                <a:cs typeface="Arial" charset="0"/>
              </a:rPr>
              <a:t>Digitaal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teabe tur</a:t>
            </a:r>
            <a:r>
              <a:rPr lang="et-EE" b="1" dirty="0" smtClean="0">
                <a:solidFill>
                  <a:srgbClr val="C00000"/>
                </a:solidFill>
              </a:rPr>
              <a:t>v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e</a:t>
            </a:r>
            <a:r>
              <a:rPr lang="sv-SE" b="1" dirty="0" smtClean="0">
                <a:solidFill>
                  <a:srgbClr val="C00000"/>
                </a:solidFill>
                <a:cs typeface="Arial" charset="0"/>
              </a:rPr>
              <a:t>: erijooni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5344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erviklus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 konfidentsiaalsuse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tagamise võtted erinevad suuresti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paberdokumentide heast tavast.</a:t>
            </a:r>
            <a:r>
              <a:rPr lang="sv-SE" sz="28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 </a:t>
            </a:r>
            <a:r>
              <a:rPr lang="sv-SE" sz="2800" dirty="0">
                <a:latin typeface="Arial" charset="0"/>
                <a:cs typeface="Arial" charset="0"/>
              </a:rPr>
              <a:t>Selle</a:t>
            </a:r>
            <a:r>
              <a:rPr lang="et-EE" sz="2800" dirty="0">
                <a:latin typeface="Arial" charset="0"/>
                <a:cs typeface="Arial" charset="0"/>
              </a:rPr>
              <a:t> juures kasutatakse kaasaja infotehnika ja krüptograafia vahendeid</a:t>
            </a:r>
            <a:r>
              <a:rPr lang="et-EE" sz="2800" dirty="0">
                <a:latin typeface="Arial" charset="0"/>
              </a:rPr>
              <a:t> (põhinevad matemaatikal)</a:t>
            </a:r>
            <a:endParaRPr lang="sv-SE" sz="2800" dirty="0">
              <a:latin typeface="Arial" charset="0"/>
            </a:endParaRP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Oluline moment on kasutaja autentimisel arvuti või infosüsteemi ees</a:t>
            </a:r>
            <a:r>
              <a:rPr lang="sv-SE" sz="2800" dirty="0">
                <a:latin typeface="Arial" charset="0"/>
              </a:rPr>
              <a:t>, mille käigusb ta tuvastab, et tema on ikka tema ja tal on õigus teatud dokumente (teavet) vaadata, luua, kustutada, muuta jne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Käideldavus tagatakse tihti üle võrgu </a:t>
            </a:r>
            <a:r>
              <a:rPr lang="sv-SE" sz="2800" dirty="0">
                <a:latin typeface="Arial" charset="0"/>
              </a:rPr>
              <a:t>(Intreneti). Ülilevnud on klient-server süsteemid</a:t>
            </a:r>
            <a:endParaRPr lang="en-GB" sz="2800" dirty="0"/>
          </a:p>
          <a:p>
            <a:pPr marL="231775" indent="-231775">
              <a:spcBef>
                <a:spcPct val="50000"/>
              </a:spcBef>
            </a:pPr>
            <a:endParaRPr lang="et-EE" sz="2800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1534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sv-SE" b="1" dirty="0" smtClean="0">
                <a:solidFill>
                  <a:srgbClr val="C00000"/>
                </a:solidFill>
              </a:rPr>
              <a:t>rakendamisest</a:t>
            </a:r>
            <a:endParaRPr lang="en-GB" b="1" dirty="0" smtClean="0">
              <a:solidFill>
                <a:srgbClr val="C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51520" y="3212976"/>
            <a:ext cx="85344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0" hangingPunct="0">
              <a:spcBef>
                <a:spcPts val="600"/>
              </a:spcBef>
            </a:pPr>
            <a:r>
              <a:rPr lang="sv-SE" sz="2600" dirty="0">
                <a:latin typeface="Arial" charset="0"/>
                <a:cs typeface="Arial" charset="0"/>
              </a:rPr>
              <a:t>Seda saab kasutada</a:t>
            </a:r>
            <a:r>
              <a:rPr lang="sv-SE" sz="2600" dirty="0" smtClean="0">
                <a:latin typeface="Arial" charset="0"/>
                <a:cs typeface="Arial" charset="0"/>
              </a:rPr>
              <a:t>:</a:t>
            </a:r>
            <a:endParaRPr lang="sv-SE" sz="2600" dirty="0">
              <a:latin typeface="Arial" charset="0"/>
              <a:cs typeface="Arial" charset="0"/>
            </a:endParaRPr>
          </a:p>
          <a:p>
            <a:pPr marL="285750" indent="-285750" eaLnBrk="0" hangingPunct="0">
              <a:spcBef>
                <a:spcPts val="600"/>
              </a:spcBef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Andmete konfidentsiaalsuse tagamiseks </a:t>
            </a:r>
            <a:r>
              <a:rPr lang="sv-SE" sz="2600" dirty="0">
                <a:latin typeface="Arial" charset="0"/>
                <a:cs typeface="Arial" charset="0"/>
              </a:rPr>
              <a:t>– ilma võtmeta näeb vaid krüpteeritud kuju, aga ei pääse tänu matemaatilistele seostele ligi </a:t>
            </a:r>
            <a:r>
              <a:rPr lang="sv-SE" sz="2600" dirty="0" smtClean="0">
                <a:latin typeface="Arial" charset="0"/>
                <a:cs typeface="Arial" charset="0"/>
              </a:rPr>
              <a:t>teabele</a:t>
            </a:r>
            <a:endParaRPr lang="sv-SE" sz="2600" dirty="0">
              <a:latin typeface="Arial" charset="0"/>
              <a:cs typeface="Arial" charset="0"/>
            </a:endParaRPr>
          </a:p>
          <a:p>
            <a:pPr marL="285750" indent="-285750" eaLnBrk="0" hangingPunct="0">
              <a:spcBef>
                <a:spcPts val="600"/>
              </a:spcBef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Andmete tervikluse tagamiseks </a:t>
            </a:r>
            <a:r>
              <a:rPr lang="sv-SE" sz="2600" dirty="0">
                <a:latin typeface="Arial" charset="0"/>
                <a:cs typeface="Arial" charset="0"/>
              </a:rPr>
              <a:t>(privaat)võtit omamata ei saa andmeid tänu matemaatilistele seostele muuta. Kasutatakse turvalises sides ja signeerimise ning digiallkirja alusena</a:t>
            </a:r>
            <a:endParaRPr lang="en-GB" sz="2600" dirty="0">
              <a:latin typeface="Arial" charset="0"/>
              <a:cs typeface="Arial" charset="0"/>
            </a:endParaRPr>
          </a:p>
          <a:p>
            <a:pPr marL="285750" indent="-285750"/>
            <a:r>
              <a:rPr lang="et-EE" sz="2800" dirty="0">
                <a:latin typeface="Arial" charset="0"/>
                <a:cs typeface="Arial" charset="0"/>
              </a:rPr>
              <a:t>  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95536" y="990600"/>
            <a:ext cx="8443664" cy="181588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Krüpteerimine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ehk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šifreerimine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encryption, encipherment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 on andmete teisendamine loetamatule kujule, mille käigus kasutatakse teatud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salajast võtit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key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). 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748464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Digitaal</a:t>
            </a:r>
            <a:r>
              <a:rPr lang="et-EE" b="1" dirty="0" smtClean="0">
                <a:solidFill>
                  <a:srgbClr val="C00000"/>
                </a:solidFill>
              </a:rPr>
              <a:t>andmete käideldavus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11560" y="1412776"/>
            <a:ext cx="838842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>
              <a:spcBef>
                <a:spcPts val="1200"/>
              </a:spcBef>
            </a:pPr>
            <a:r>
              <a:rPr lang="sv-SE" sz="2800" dirty="0" smtClean="0">
                <a:latin typeface="Arial" charset="0"/>
              </a:rPr>
              <a:t>On </a:t>
            </a:r>
            <a:r>
              <a:rPr lang="sv-SE" sz="2800" dirty="0">
                <a:latin typeface="Arial" charset="0"/>
              </a:rPr>
              <a:t>vajalik</a:t>
            </a:r>
            <a:r>
              <a:rPr lang="et-EE" sz="2800" dirty="0">
                <a:latin typeface="Arial" charset="0"/>
              </a:rPr>
              <a:t>:</a:t>
            </a:r>
            <a:r>
              <a:rPr lang="et-EE" sz="2800" dirty="0">
                <a:latin typeface="Arial" charset="0"/>
                <a:cs typeface="Arial" charset="0"/>
              </a:rPr>
              <a:t> </a:t>
            </a:r>
            <a:endParaRPr lang="et-EE" sz="2800" dirty="0"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regulaarne varukoopiate tegemine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(varundamine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õigesti ekspluateeritavad arvutisüsteemid 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digitaalandmetel põhinev asjaajamiskord 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edastamine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üldise andmesidevõrgu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</a:t>
            </a:r>
            <a:r>
              <a:rPr lang="et-EE" sz="2800" dirty="0" smtClean="0">
                <a:latin typeface="Arial" charset="0"/>
              </a:rPr>
              <a:t>Interneti vahendusel)</a:t>
            </a:r>
            <a:endParaRPr lang="et-EE" sz="2800" dirty="0">
              <a:latin typeface="Arial" charset="0"/>
            </a:endParaRPr>
          </a:p>
          <a:p>
            <a:pPr marL="290513" indent="-290513" algn="just">
              <a:spcBef>
                <a:spcPts val="1200"/>
              </a:spcBef>
            </a:pPr>
            <a:r>
              <a:rPr lang="et-EE" sz="2800" dirty="0">
                <a:latin typeface="Arial" charset="0"/>
                <a:cs typeface="Arial" charset="0"/>
              </a:rPr>
              <a:t> 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138864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Digitaal</a:t>
            </a:r>
            <a:r>
              <a:rPr lang="et-EE" b="1" dirty="0" smtClean="0">
                <a:solidFill>
                  <a:srgbClr val="C00000"/>
                </a:solidFill>
              </a:rPr>
              <a:t>andmete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t</a:t>
            </a:r>
            <a:r>
              <a:rPr lang="et-EE" b="1" dirty="0" smtClean="0">
                <a:solidFill>
                  <a:srgbClr val="C00000"/>
                </a:solidFill>
              </a:rPr>
              <a:t>erviklus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95536" y="914400"/>
            <a:ext cx="8748464" cy="376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/>
            <a:r>
              <a:rPr lang="sv-SE" sz="2800" dirty="0" smtClean="0">
                <a:latin typeface="Arial" charset="0"/>
              </a:rPr>
              <a:t>On </a:t>
            </a:r>
            <a:r>
              <a:rPr lang="sv-SE" sz="2800" dirty="0">
                <a:latin typeface="Arial" charset="0"/>
              </a:rPr>
              <a:t>kolm alternatiivi (eri turvatasemetega)</a:t>
            </a:r>
            <a:r>
              <a:rPr lang="et-EE" sz="2800" dirty="0">
                <a:latin typeface="Arial" charset="0"/>
              </a:rPr>
              <a:t>: </a:t>
            </a:r>
          </a:p>
          <a:p>
            <a:pPr marL="290513" indent="-290513"/>
            <a:endParaRPr lang="et-EE" sz="1200" dirty="0">
              <a:latin typeface="Arial" charset="0"/>
            </a:endParaRP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Clr>
                <a:schemeClr val="folHlink"/>
              </a:buClr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Kasutada klient-server tehnoloogiat ja end serveris autentida lastes jätab server meelde, kes millal mida lõi, muutis, vaatas jne. </a:t>
            </a:r>
            <a:r>
              <a:rPr lang="sv-SE" sz="2600" dirty="0">
                <a:latin typeface="Arial" charset="0"/>
              </a:rPr>
              <a:t>Kaasajal masskasutuses</a:t>
            </a: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Clr>
                <a:schemeClr val="folHlink"/>
              </a:buClr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Siduda andmed püsivalt füüsilise andmekandjaga. </a:t>
            </a:r>
            <a:r>
              <a:rPr lang="sv-SE" sz="2600" dirty="0">
                <a:latin typeface="Arial" charset="0"/>
              </a:rPr>
              <a:t>Välistab netipõhised teenused (ja kogu hea e-maailma)</a:t>
            </a: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Clr>
                <a:schemeClr val="folHlink"/>
              </a:buClr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Andmete digiallkirjaga varustamine</a:t>
            </a:r>
            <a:r>
              <a:rPr lang="sv-SE" sz="2600" dirty="0">
                <a:latin typeface="Arial" charset="0"/>
              </a:rPr>
              <a:t>, mis seob ta loojaga matemaatiliste võtete abil. </a:t>
            </a:r>
            <a:endParaRPr lang="et-EE" sz="2600" u="sng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83568" y="4941168"/>
            <a:ext cx="8064896" cy="12926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Viimane on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ainuvõimalik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reaalselt usaldusväärne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viis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klient-server tehnika puhul, mis võimaldab lisaks anda ka andmetele tõestusväärtuse</a:t>
            </a:r>
            <a:endParaRPr lang="en-GB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Digitaal</a:t>
            </a:r>
            <a:r>
              <a:rPr lang="et-EE" sz="3600" b="1" dirty="0" smtClean="0">
                <a:solidFill>
                  <a:srgbClr val="C00000"/>
                </a:solidFill>
              </a:rPr>
              <a:t>andmete konfidentsiaalsus</a:t>
            </a:r>
            <a:endParaRPr lang="en-GB" sz="36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5536" y="1066800"/>
            <a:ext cx="842493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 smtClean="0">
                <a:latin typeface="Arial" charset="0"/>
                <a:cs typeface="Times New Roman" pitchFamily="18" charset="0"/>
              </a:rPr>
              <a:t>Digitaal</a:t>
            </a:r>
            <a:r>
              <a:rPr lang="et-EE" sz="2800" dirty="0" smtClean="0">
                <a:latin typeface="Arial" charset="0"/>
              </a:rPr>
              <a:t>andmete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Times New Roman" pitchFamily="18" charset="0"/>
              </a:rPr>
              <a:t>konfidentsiaalsuse taga</a:t>
            </a:r>
            <a:r>
              <a:rPr lang="et-EE" sz="2800" dirty="0">
                <a:latin typeface="Arial" charset="0"/>
              </a:rPr>
              <a:t>vad:</a:t>
            </a:r>
          </a:p>
          <a:p>
            <a:pPr marL="290513" indent="-290513" algn="just"/>
            <a:endParaRPr lang="et-EE" sz="1000" dirty="0">
              <a:latin typeface="Arial" charset="0"/>
            </a:endParaRPr>
          </a:p>
          <a:p>
            <a:pPr marL="290513" indent="-290513">
              <a:buFontTx/>
              <a:buChar char="•"/>
            </a:pPr>
            <a:r>
              <a:rPr lang="et-EE" sz="2800" dirty="0">
                <a:latin typeface="Arial" charset="0"/>
              </a:rPr>
              <a:t>nende hoidmine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turvalises kohas </a:t>
            </a:r>
            <a:r>
              <a:rPr lang="et-EE" sz="2800" dirty="0">
                <a:latin typeface="Arial" charset="0"/>
              </a:rPr>
              <a:t>ja vastav asjaajamiskord</a:t>
            </a:r>
          </a:p>
          <a:p>
            <a:pPr marL="290513" indent="-290513" algn="just"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>
              <a:buFontTx/>
              <a:buChar char="•"/>
            </a:pPr>
            <a:r>
              <a:rPr lang="et-EE" sz="2800" dirty="0">
                <a:latin typeface="Arial" charset="0"/>
              </a:rPr>
              <a:t>andmete edastamisel ja hoidmisel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ebaturvalises kohas nende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krüpteerimine</a:t>
            </a:r>
            <a:r>
              <a:rPr lang="et-EE" sz="2800" dirty="0">
                <a:latin typeface="Arial" charset="0"/>
              </a:rPr>
              <a:t>, millele peab lisanduma võtmehaldus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4800" y="4724400"/>
            <a:ext cx="7772400" cy="1812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Kui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konfidentsiaalseid andmeid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edastatakse üle üldkasutatavate andmesidevõrkude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(nt Internetis)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, peab krüpteerimine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olema kohustuslik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86000"/>
            <a:ext cx="7772400" cy="3352800"/>
          </a:xfrm>
        </p:spPr>
        <p:txBody>
          <a:bodyPr/>
          <a:lstStyle/>
          <a:p>
            <a:pPr algn="l" eaLnBrk="1" hangingPunct="1"/>
            <a:endParaRPr lang="et-EE" sz="1200" smtClean="0">
              <a:latin typeface="Arial" charset="0"/>
            </a:endParaRPr>
          </a:p>
          <a:p>
            <a:pPr algn="l" eaLnBrk="1" hangingPunct="1">
              <a:buClr>
                <a:schemeClr val="tx1"/>
              </a:buClr>
              <a:buSzTx/>
              <a:buFontTx/>
              <a:buChar char="•"/>
            </a:pPr>
            <a:endParaRPr lang="en-US" i="1" smtClean="0">
              <a:latin typeface="Arial" charset="0"/>
            </a:endParaRPr>
          </a:p>
        </p:txBody>
      </p:sp>
      <p:sp>
        <p:nvSpPr>
          <p:cNvPr id="568324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Mis on infovarade turvaohud?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68326" name="Text Box 6"/>
          <p:cNvSpPr txBox="1">
            <a:spLocks noChangeArrowheads="1"/>
          </p:cNvSpPr>
          <p:nvPr/>
        </p:nvSpPr>
        <p:spPr bwMode="auto">
          <a:xfrm>
            <a:off x="971600" y="1143000"/>
            <a:ext cx="7181800" cy="107721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Oht  (</a:t>
            </a:r>
            <a:r>
              <a:rPr lang="et-EE" sz="3200" b="1" i="1" dirty="0">
                <a:solidFill>
                  <a:srgbClr val="0070C0"/>
                </a:solidFill>
                <a:latin typeface="Arial" charset="0"/>
              </a:rPr>
              <a:t>threat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) on  potentsiaalne (info)turbe rikkumine</a:t>
            </a:r>
            <a:endParaRPr lang="en-GB" sz="32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043608" y="3200400"/>
            <a:ext cx="7566992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3200" dirty="0">
                <a:latin typeface="Arial" charset="0"/>
              </a:rPr>
              <a:t>Oht on seega kas: 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3200" dirty="0">
                <a:latin typeface="Arial" charset="0"/>
              </a:rPr>
              <a:t>potentsiaalne tervikluse rikkumine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3200" dirty="0">
                <a:latin typeface="Arial" charset="0"/>
              </a:rPr>
              <a:t>potentsiaalne käideldavuse rikkumine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3200" dirty="0">
                <a:latin typeface="Arial" charset="0"/>
              </a:rPr>
              <a:t>potentsiaalne konfidentsiaalsuse rikkumine</a:t>
            </a:r>
            <a:endParaRPr lang="et-EE" sz="3200" i="1" dirty="0">
              <a:latin typeface="Arial" charset="0"/>
            </a:endParaRPr>
          </a:p>
          <a:p>
            <a:pPr marL="377825" indent="-377825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569348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liigitamine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838200" y="1371600"/>
            <a:ext cx="7766248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Ohte on </a:t>
            </a:r>
            <a:r>
              <a:rPr lang="et-EE" sz="2800" dirty="0" smtClean="0">
                <a:latin typeface="Arial" charset="0"/>
              </a:rPr>
              <a:t>võimalik süsteemselt käsitleda, neid liigitades:</a:t>
            </a:r>
            <a:endParaRPr lang="et-EE" sz="2800" dirty="0">
              <a:latin typeface="Arial" charset="0"/>
            </a:endParaRP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1.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Turvalisuse komponendi järgi </a:t>
            </a:r>
            <a:r>
              <a:rPr lang="et-EE" sz="2800" dirty="0">
                <a:latin typeface="Arial" charset="0"/>
              </a:rPr>
              <a:t>(mida ohustab)</a:t>
            </a: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2.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Allika järgi </a:t>
            </a:r>
            <a:r>
              <a:rPr lang="et-EE" sz="2800" dirty="0">
                <a:latin typeface="Arial" charset="0"/>
              </a:rPr>
              <a:t>(mis põhjustab)</a:t>
            </a: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3.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Kahjustuse olulisuse seisukohalt </a:t>
            </a:r>
            <a:r>
              <a:rPr lang="et-EE" sz="2800" dirty="0">
                <a:latin typeface="Arial" charset="0"/>
              </a:rPr>
              <a:t>(kui suure kahju tekitab)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838200" y="5486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395536" y="5229200"/>
            <a:ext cx="7766248" cy="95410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Praktikas kasutatakse reeglina enamikel juhtudel kasutatakse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kahte esimest liigitust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628800"/>
            <a:ext cx="8208912" cy="4572000"/>
          </a:xfrm>
        </p:spPr>
        <p:txBody>
          <a:bodyPr>
            <a:normAutofit fontScale="92500" lnSpcReduction="10000"/>
          </a:bodyPr>
          <a:lstStyle/>
          <a:p>
            <a:pPr algn="l" eaLnBrk="1" hangingPunct="1"/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Jagatakse tavaliselt kaheks suureks klassiks:</a:t>
            </a:r>
          </a:p>
          <a:p>
            <a:pPr algn="l" eaLnBrk="1" hangingPunct="1"/>
            <a:endParaRPr lang="et-EE" sz="1500" dirty="0" smtClean="0">
              <a:solidFill>
                <a:schemeClr val="tx1"/>
              </a:solidFill>
              <a:latin typeface="Arial" charset="0"/>
            </a:endParaRPr>
          </a:p>
          <a:p>
            <a:pPr marL="358775" indent="-358775" algn="l" eaLnBrk="1" hangingPunct="1"/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1.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Stiihilised ohud 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spontaneous threats, accidental threats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):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keskkonnaohud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tehnilised rikked ja defektid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inimohud</a:t>
            </a:r>
          </a:p>
          <a:p>
            <a:pPr marL="358775" indent="-358775" algn="l" eaLnBrk="1" hangingPunct="1"/>
            <a:endParaRPr lang="et-EE" sz="3000" dirty="0" smtClean="0">
              <a:solidFill>
                <a:schemeClr val="tx1"/>
              </a:solidFill>
              <a:latin typeface="Arial" charset="0"/>
            </a:endParaRPr>
          </a:p>
          <a:p>
            <a:pPr marL="358775" indent="-358775" algn="l" eaLnBrk="1" hangingPunct="1"/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2.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Ründed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deliberate acts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attacks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), mis on põhjustatud kellegi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tahtlikust tegevusest</a:t>
            </a:r>
            <a:endParaRPr lang="en-US" sz="3000" b="1" dirty="0" smtClean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570372" name="Rectangle 4"/>
          <p:cNvSpPr>
            <a:spLocks noChangeArrowheads="1"/>
          </p:cNvSpPr>
          <p:nvPr/>
        </p:nvSpPr>
        <p:spPr bwMode="auto">
          <a:xfrm>
            <a:off x="323528" y="0"/>
            <a:ext cx="882047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jagunemine 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allika järgi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71396" name="Rectangle 4"/>
          <p:cNvSpPr>
            <a:spLocks noChangeArrowheads="1"/>
          </p:cNvSpPr>
          <p:nvPr/>
        </p:nvSpPr>
        <p:spPr bwMode="auto">
          <a:xfrm>
            <a:off x="395536" y="260648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Stiihilised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ohud, I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323528" y="1196752"/>
            <a:ext cx="8439472" cy="5752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Stiihilised ohud</a:t>
            </a:r>
            <a:r>
              <a:rPr lang="en-US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tulenevad peamiselt kahest allikast: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dirty="0" smtClean="0">
              <a:latin typeface="Arial" charset="0"/>
            </a:endParaRPr>
          </a:p>
          <a:p>
            <a:pPr marL="180975" indent="-180975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ääramatust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looduslikust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jõust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force majeure</a:t>
            </a:r>
            <a:r>
              <a:rPr lang="et-EE" sz="2800" dirty="0" smtClean="0">
                <a:latin typeface="Arial" charset="0"/>
              </a:rPr>
              <a:t>), </a:t>
            </a:r>
            <a:r>
              <a:rPr lang="et-EE" sz="2800" dirty="0">
                <a:latin typeface="Arial" charset="0"/>
              </a:rPr>
              <a:t>mis võib olla loomult juhuslik (äike, ujutus) või regulaarne (kulumine, </a:t>
            </a:r>
            <a:r>
              <a:rPr lang="et-EE" sz="2800" dirty="0" smtClean="0">
                <a:latin typeface="Arial" charset="0"/>
              </a:rPr>
              <a:t>väsimine</a:t>
            </a:r>
            <a:r>
              <a:rPr lang="et-EE" sz="2800" dirty="0">
                <a:latin typeface="Arial" charset="0"/>
              </a:rPr>
              <a:t>, </a:t>
            </a:r>
            <a:r>
              <a:rPr lang="et-EE" sz="2800" dirty="0" smtClean="0">
                <a:latin typeface="Arial" charset="0"/>
              </a:rPr>
              <a:t>saastumine. lagunemine)</a:t>
            </a:r>
            <a:endParaRPr lang="et-EE" sz="2800" dirty="0">
              <a:latin typeface="Arial" charset="0"/>
            </a:endParaRPr>
          </a:p>
          <a:p>
            <a:pPr marL="180975" indent="-180975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endParaRPr lang="et-EE" sz="2800" dirty="0">
              <a:latin typeface="Arial" charset="0"/>
            </a:endParaRPr>
          </a:p>
          <a:p>
            <a:pPr marL="180975" indent="-180975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Inimvigadest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human failure</a:t>
            </a:r>
            <a:r>
              <a:rPr lang="et-EE" sz="2800" dirty="0" smtClean="0">
                <a:latin typeface="Arial" charset="0"/>
              </a:rPr>
              <a:t>), </a:t>
            </a:r>
            <a:r>
              <a:rPr lang="et-EE" sz="2800" dirty="0">
                <a:latin typeface="Arial" charset="0"/>
              </a:rPr>
              <a:t>mida võivad põhjustada ebapiisavad oskused, hooletus, juhtimisvead, keskkonnategurid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sz="3200" b="1" i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066800"/>
            <a:ext cx="7772400" cy="4572000"/>
          </a:xfrm>
        </p:spPr>
        <p:txBody>
          <a:bodyPr/>
          <a:lstStyle/>
          <a:p>
            <a:pPr algn="l" eaLnBrk="1" hangingPunct="1"/>
            <a:endParaRPr lang="en-US" i="1" smtClean="0">
              <a:latin typeface="Arial" charset="0"/>
            </a:endParaRPr>
          </a:p>
          <a:p>
            <a:pPr algn="l" eaLnBrk="1" hangingPunct="1"/>
            <a:endParaRPr lang="et-EE" smtClean="0">
              <a:latin typeface="Arial" charset="0"/>
            </a:endParaRPr>
          </a:p>
        </p:txBody>
      </p:sp>
      <p:sp>
        <p:nvSpPr>
          <p:cNvPr id="572420" name="Rectangle 4"/>
          <p:cNvSpPr>
            <a:spLocks noChangeArrowheads="1"/>
          </p:cNvSpPr>
          <p:nvPr/>
        </p:nvSpPr>
        <p:spPr bwMode="auto">
          <a:xfrm>
            <a:off x="755576" y="260648"/>
            <a:ext cx="838842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Stiihilised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27584" y="1340768"/>
            <a:ext cx="831641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Raskete tagajärgedega stiihilised ohud on juhtimis- ja otsustusvead infosüsteemi elutsükli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varajastes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järkudes </a:t>
            </a:r>
            <a:r>
              <a:rPr lang="et-EE" sz="2800" dirty="0">
                <a:latin typeface="Arial" charset="0"/>
              </a:rPr>
              <a:t>(mida varasemates, seda </a:t>
            </a:r>
            <a:r>
              <a:rPr lang="et-EE" sz="2800" dirty="0" smtClean="0">
                <a:latin typeface="Arial" charset="0"/>
              </a:rPr>
              <a:t>kaalukamate tagajärgedega!)</a:t>
            </a:r>
            <a:endParaRPr lang="en-GB" sz="2800" dirty="0"/>
          </a:p>
        </p:txBody>
      </p:sp>
      <p:sp>
        <p:nvSpPr>
          <p:cNvPr id="572422" name="Text Box 6"/>
          <p:cNvSpPr txBox="1">
            <a:spLocks noChangeArrowheads="1"/>
          </p:cNvSpPr>
          <p:nvPr/>
        </p:nvSpPr>
        <p:spPr bwMode="auto">
          <a:xfrm>
            <a:off x="827584" y="3933056"/>
            <a:ext cx="76200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Praktika (tegelike kahjude statistika) näitab, et stiihilised ohud tekitavad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senini infovaradele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tunduvalt suuremaid kahjusid kui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tahtlikud ründed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Kaetavad teemad, I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3568" y="1052736"/>
            <a:ext cx="846043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Põhimõisted ja turbemudelid, turvaülesande lahendamine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sv-SE" sz="2800" dirty="0" smtClean="0">
                <a:latin typeface="Arial" charset="0"/>
              </a:rPr>
              <a:t>Turva</a:t>
            </a:r>
            <a:r>
              <a:rPr lang="et-EE" sz="2800" dirty="0" smtClean="0">
                <a:latin typeface="Arial" charset="0"/>
              </a:rPr>
              <a:t>ohud, nõrkused ja turvameemed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Riskianalüüs, selle metoodikad. Seonduvad standardid (ISO, BSI, ISKE)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Krüptograafia olemus, mõisted ja mudelid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Sümmeetrilised krüptroalgoritmid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Asümmeetrilised krüptoalgoritmid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t-EE" sz="2800" dirty="0" smtClean="0">
                <a:latin typeface="Arial" charset="0"/>
              </a:rPr>
              <a:t>Krüptoräsi algoritmid ja krüptoprotokollid. SSL ja OpenSSL</a:t>
            </a:r>
          </a:p>
          <a:p>
            <a:pPr marL="457200" indent="-457200">
              <a:spcBef>
                <a:spcPts val="1200"/>
              </a:spcBef>
            </a:pP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4" name="Rectangle 4"/>
          <p:cNvSpPr>
            <a:spLocks noChangeArrowheads="1"/>
          </p:cNvSpPr>
          <p:nvPr/>
        </p:nvSpPr>
        <p:spPr bwMode="auto">
          <a:xfrm>
            <a:off x="611560" y="260648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Keskkonnaohud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899592" y="1340768"/>
            <a:ext cx="7863408" cy="562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äike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kahjutuli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vesi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lubamatu temperatuur ja niiskus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tolm ja saastumine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elektromagnetilised kiirgushäiringud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väliste </a:t>
            </a:r>
            <a:r>
              <a:rPr lang="et-EE" sz="2800" dirty="0" smtClean="0">
                <a:latin typeface="Arial" charset="0"/>
              </a:rPr>
              <a:t>taristute rikked </a:t>
            </a:r>
            <a:r>
              <a:rPr lang="et-EE" sz="2800" dirty="0">
                <a:latin typeface="Arial" charset="0"/>
              </a:rPr>
              <a:t>või häiringud</a:t>
            </a:r>
          </a:p>
          <a:p>
            <a:pPr marL="377825" indent="-377825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32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3200" b="1" i="1" dirty="0">
              <a:latin typeface="Arial" charset="0"/>
            </a:endParaRPr>
          </a:p>
          <a:p>
            <a:pPr marL="377825" indent="-377825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576" y="260648"/>
            <a:ext cx="7772400" cy="14478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</a:t>
            </a:r>
            <a:r>
              <a:rPr lang="et-EE" b="1" dirty="0" smtClean="0">
                <a:solidFill>
                  <a:srgbClr val="C00000"/>
                </a:solidFill>
              </a:rPr>
              <a:t>ehnilised rikked ja </a:t>
            </a:r>
            <a:br>
              <a:rPr lang="et-EE" b="1" dirty="0" smtClean="0">
                <a:solidFill>
                  <a:srgbClr val="C00000"/>
                </a:solidFill>
              </a:rPr>
            </a:br>
            <a:r>
              <a:rPr lang="et-EE" b="1" dirty="0" smtClean="0">
                <a:solidFill>
                  <a:srgbClr val="C00000"/>
                </a:solidFill>
              </a:rPr>
              <a:t>defektid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971600" y="2564904"/>
            <a:ext cx="7523584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riistvara </a:t>
            </a:r>
            <a:r>
              <a:rPr lang="et-EE" sz="2800" dirty="0">
                <a:latin typeface="Arial" charset="0"/>
              </a:rPr>
              <a:t>defektid ja rikked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sideliinide rikked ja häiringud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andmekandjate defektid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kasutatavate taristute tõrked</a:t>
            </a:r>
            <a:endParaRPr lang="et-EE" sz="28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turvavahendite tõrked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endParaRPr lang="en-GB" sz="2800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96752"/>
            <a:ext cx="7772400" cy="4572000"/>
          </a:xfrm>
        </p:spPr>
        <p:txBody>
          <a:bodyPr>
            <a:noAutofit/>
          </a:bodyPr>
          <a:lstStyle/>
          <a:p>
            <a:pPr marL="377825" indent="-377825" algn="l" eaLnBrk="1" hangingPunct="1"/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NB! Inimoht pole tahtlik rünne!</a:t>
            </a:r>
            <a:endParaRPr lang="et-E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/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Jaguneb kaheks suureks haruks:</a:t>
            </a:r>
            <a:endParaRPr lang="et-EE" sz="2800" i="1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1. Personali väljalangemine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haigus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surm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streik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endParaRPr lang="et-E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2. Juhuslikud (inim)äpardused: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vead tööoperatsioonide sooritamisel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seadme või andmete hävitamine kogemata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valed liiniühendused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endParaRPr lang="et-EE" sz="2800" b="1" i="1" dirty="0" smtClean="0">
              <a:latin typeface="Arial" charset="0"/>
            </a:endParaRPr>
          </a:p>
        </p:txBody>
      </p:sp>
      <p:sp>
        <p:nvSpPr>
          <p:cNvPr id="575492" name="Rectangle 4"/>
          <p:cNvSpPr>
            <a:spLocks noChangeArrowheads="1"/>
          </p:cNvSpPr>
          <p:nvPr/>
        </p:nvSpPr>
        <p:spPr bwMode="auto">
          <a:xfrm>
            <a:off x="611560" y="332656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Inimohud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810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dirty="0" smtClean="0">
                <a:solidFill>
                  <a:schemeClr val="tx1"/>
                </a:solidFill>
              </a:rPr>
              <a:t/>
            </a:r>
            <a:br>
              <a:rPr lang="et-EE" b="1" u="sng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395536" y="2286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76518" name="Text Box 6"/>
          <p:cNvSpPr txBox="1">
            <a:spLocks noChangeArrowheads="1"/>
          </p:cNvSpPr>
          <p:nvPr/>
        </p:nvSpPr>
        <p:spPr bwMode="auto">
          <a:xfrm>
            <a:off x="467544" y="1196752"/>
            <a:ext cx="7931224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Ründed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deliberate acts, attacks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lähtuvad inimestest, kes on mitmesugustel motiividel ja ajenditel (isiklikud huvid, huligaansus, riiklik või eraluure jne) valmis sihilikult kahju tekitama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467544" y="3789040"/>
            <a:ext cx="8147248" cy="272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Ründeid </a:t>
            </a:r>
            <a:r>
              <a:rPr lang="et-EE" sz="2800" dirty="0" smtClean="0">
                <a:latin typeface="Arial" charset="0"/>
              </a:rPr>
              <a:t>jagatakse tavaliselt kahel viisil: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539750" algn="l"/>
              </a:tabLst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ründeobjektide</a:t>
            </a:r>
            <a:r>
              <a:rPr lang="et-EE" sz="2800" dirty="0" smtClean="0">
                <a:latin typeface="Arial" charset="0"/>
              </a:rPr>
              <a:t> järgi (mida rünnatakse)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539750" algn="l"/>
              </a:tabLst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ründemeetodite</a:t>
            </a:r>
            <a:r>
              <a:rPr lang="et-EE" sz="2800" dirty="0" smtClean="0">
                <a:latin typeface="Arial" charset="0"/>
              </a:rPr>
              <a:t> järgi (kuidas rünnatakse)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539750" algn="l"/>
              </a:tabLst>
            </a:pPr>
            <a:endParaRPr lang="et-EE" sz="12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NB! Rünnak on sõjanduse termin, infoturbes räägitakse rünnetest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77540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Ründeallikad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539552" y="749300"/>
            <a:ext cx="8375848" cy="617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1200"/>
              </a:spcAft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Neid on peamiselt neli: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1</a:t>
            </a:r>
            <a:r>
              <a:rPr lang="et-EE" sz="2600" dirty="0">
                <a:latin typeface="Arial" charset="0"/>
              </a:rPr>
              <a:t>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Infosüsteemide volitatud kasutajad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Selle sagedus on statistikas </a:t>
            </a:r>
            <a:r>
              <a:rPr lang="et-EE" sz="2600" dirty="0" smtClean="0">
                <a:latin typeface="Arial" charset="0"/>
              </a:rPr>
              <a:t>jätkuvalt napilt esikohal</a:t>
            </a:r>
            <a:r>
              <a:rPr lang="et-EE" sz="2600" dirty="0">
                <a:latin typeface="Arial" charset="0"/>
              </a:rPr>
              <a:t>, motiivideks on: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ebaseadusliku kasu taotlemine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 ahistatute </a:t>
            </a:r>
            <a:r>
              <a:rPr lang="et-EE" sz="2600" dirty="0">
                <a:latin typeface="Arial" charset="0"/>
              </a:rPr>
              <a:t>kättemaks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poliitiline, ideoloogiline, ... </a:t>
            </a:r>
            <a:endParaRPr lang="et-EE" sz="2600" dirty="0"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2.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Majandus- ja sõjalise luure agendid 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3.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Kräkkerid</a:t>
            </a:r>
            <a:r>
              <a:rPr lang="et-EE" sz="2600" dirty="0">
                <a:latin typeface="Arial" charset="0"/>
              </a:rPr>
              <a:t> (osakaal </a:t>
            </a:r>
            <a:r>
              <a:rPr lang="sv-SE" sz="2600" dirty="0">
                <a:latin typeface="Arial" charset="0"/>
              </a:rPr>
              <a:t>järjest kasvav, </a:t>
            </a:r>
            <a:r>
              <a:rPr lang="et-EE" sz="2600" dirty="0" smtClean="0">
                <a:latin typeface="Arial" charset="0"/>
              </a:rPr>
              <a:t>kaasajal läbipõimunud muu kuritegeliku maailmaga)</a:t>
            </a:r>
            <a:endParaRPr lang="et-EE" sz="2600" dirty="0"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4.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Muud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(eelkõige </a:t>
            </a:r>
            <a:r>
              <a:rPr lang="et-EE" sz="2600" dirty="0">
                <a:latin typeface="Arial" charset="0"/>
              </a:rPr>
              <a:t>kriminaalne element) </a:t>
            </a: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556792"/>
            <a:ext cx="8079432" cy="4572000"/>
          </a:xfrm>
        </p:spPr>
        <p:txBody>
          <a:bodyPr>
            <a:normAutofit/>
          </a:bodyPr>
          <a:lstStyle/>
          <a:p>
            <a:pPr marL="609600" indent="-609600" algn="l" eaLnBrk="1" hangingPunct="1">
              <a:buClr>
                <a:schemeClr val="tx1"/>
              </a:buClr>
              <a:buSzTx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Neid on peamiselt kolm: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Vahetu kontakt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rünnatava objekti infosüsteemide, taristu, personali vm objektiga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Internet</a:t>
            </a: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. Kaasajal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reeglina peamine liik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AutoNum type="arabicPeriod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Ründetarkvara sisaldavad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andmekandjad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(mälupulgad, välised kettad jms). K</a:t>
            </a: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aasajal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on “nišiturul” naasnud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AutoNum type="arabicPeriod"/>
            </a:pPr>
            <a:endParaRPr lang="et-EE" sz="2800" b="1" dirty="0" smtClean="0">
              <a:latin typeface="Arial" charset="0"/>
            </a:endParaRP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AutoNum type="arabicPeriod"/>
            </a:pPr>
            <a:endParaRPr lang="et-EE" sz="2800" b="1" dirty="0" smtClean="0">
              <a:latin typeface="Arial" charset="0"/>
            </a:endParaRPr>
          </a:p>
        </p:txBody>
      </p:sp>
      <p:sp>
        <p:nvSpPr>
          <p:cNvPr id="578564" name="Rectangle 4"/>
          <p:cNvSpPr>
            <a:spLocks noChangeArrowheads="1"/>
          </p:cNvSpPr>
          <p:nvPr/>
        </p:nvSpPr>
        <p:spPr bwMode="auto">
          <a:xfrm>
            <a:off x="539552" y="332656"/>
            <a:ext cx="86044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Ründekanalid</a:t>
            </a:r>
            <a:r>
              <a:rPr lang="et-EE" sz="44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i="1" dirty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1556792"/>
            <a:ext cx="7363544" cy="4572000"/>
          </a:xfrm>
        </p:spPr>
        <p:txBody>
          <a:bodyPr>
            <a:normAutofit lnSpcReduction="10000"/>
          </a:bodyPr>
          <a:lstStyle/>
          <a:p>
            <a:pPr marL="277813" indent="-277813" algn="l" eaLnBrk="1" hangingPunct="1">
              <a:buClr>
                <a:schemeClr val="tx1"/>
              </a:buClr>
              <a:buSzTx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Kaheksa klassikalist põhitüüpi:</a:t>
            </a:r>
          </a:p>
          <a:p>
            <a:pPr marL="277813" indent="-277813" algn="l" eaLnBrk="1" hangingPunct="1">
              <a:buClr>
                <a:schemeClr val="tx1"/>
              </a:buClr>
              <a:buSzTx/>
            </a:pPr>
            <a:endParaRPr lang="et-EE" sz="1300" dirty="0" smtClean="0">
              <a:solidFill>
                <a:schemeClr val="tx1"/>
              </a:solidFill>
              <a:latin typeface="Arial" charset="0"/>
            </a:endParaRP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füüsillised ründed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ressursside väärkasutus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ressursside blokeerimine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Infopüük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võltsing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süsteemi manipuleerimine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ründed turvamehhanismidele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ründetarkvara</a:t>
            </a:r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539552" y="332656"/>
            <a:ext cx="86044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Rünnete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objekt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827584" y="0"/>
            <a:ext cx="831641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Füüsilised ründed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029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132856"/>
            <a:ext cx="8604448" cy="4572000"/>
          </a:xfrm>
          <a:noFill/>
        </p:spPr>
        <p:txBody>
          <a:bodyPr/>
          <a:lstStyle/>
          <a:p>
            <a:pPr marL="377825" indent="-377825" algn="l" eaLnBrk="1" hangingPunct="1">
              <a:spcBef>
                <a:spcPts val="1200"/>
              </a:spcBef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Olulisemad alaliigid: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füüsiline rünne taristule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vandalism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volitamatu sisenemine hoonesse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vargus 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infotehniliste seadmete või tarvikute manipuleerimine või hävitamine</a:t>
            </a:r>
          </a:p>
          <a:p>
            <a:pPr marL="377825" indent="-377825" algn="l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sz="2800" dirty="0" smtClean="0">
              <a:solidFill>
                <a:schemeClr val="tx1"/>
              </a:solidFill>
            </a:endParaRPr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899592" y="836712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Füüsilised ründed ohustavad eelkõige infosüsteemide käideldavust ja terviklust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81636" name="Rectangle 4"/>
          <p:cNvSpPr>
            <a:spLocks noChangeArrowheads="1"/>
          </p:cNvSpPr>
          <p:nvPr/>
        </p:nvSpPr>
        <p:spPr bwMode="auto">
          <a:xfrm>
            <a:off x="683568" y="0"/>
            <a:ext cx="846043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Ressursside väärkasutus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1637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1628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Ressursside väärkasutus ohustab kõiki turvalisuse komponente, eelkõige käideldavust ja konfidentsiaalsust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539552" y="2492896"/>
            <a:ext cx="8077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Olulisemad alaliigid: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arvutisüsteemide volitamata kasutamine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kasutajaõiguste kuritarvitus 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süsteemiülema õiguste kuritarvitus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taristuteenuste vargus</a:t>
            </a:r>
            <a:endParaRPr lang="en-GB" sz="2600" dirty="0"/>
          </a:p>
        </p:txBody>
      </p:sp>
      <p:sp>
        <p:nvSpPr>
          <p:cNvPr id="581639" name="Text Box 7"/>
          <p:cNvSpPr txBox="1">
            <a:spLocks noChangeArrowheads="1"/>
          </p:cNvSpPr>
          <p:nvPr/>
        </p:nvSpPr>
        <p:spPr bwMode="auto">
          <a:xfrm>
            <a:off x="467544" y="5301208"/>
            <a:ext cx="815340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Ressursside väärkasutuse oht on eriti suur ümberkorraldus-, hoolde- või haldustööde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ajal, iseäranis väliste osapoolte kaasatuse korral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86000"/>
            <a:ext cx="8458200" cy="2743200"/>
          </a:xfrm>
        </p:spPr>
        <p:txBody>
          <a:bodyPr>
            <a:normAutofit fontScale="92500"/>
          </a:bodyPr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>
              <a:spcBef>
                <a:spcPts val="1200"/>
              </a:spcBef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Olulisim alaliik on teenuse halvamine (</a:t>
            </a:r>
            <a:r>
              <a:rPr lang="et-EE" sz="2600" i="1" dirty="0" smtClean="0">
                <a:solidFill>
                  <a:schemeClr val="tx1"/>
                </a:solidFill>
                <a:latin typeface="Arial" charset="0"/>
              </a:rPr>
              <a:t>denial of service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), nt:</a:t>
            </a:r>
          </a:p>
          <a:p>
            <a:pPr marL="265113" indent="-265113" algn="l" eaLnBrk="1" hangingPunct="1">
              <a:spcBef>
                <a:spcPts val="1200"/>
              </a:spcBef>
              <a:buClr>
                <a:schemeClr val="tx1"/>
              </a:buClr>
              <a:buSzTx/>
              <a:buFont typeface="Arial" pitchFamily="34" charset="0"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programmide masskäivitus (protsessori ülekoormamine)</a:t>
            </a:r>
          </a:p>
          <a:p>
            <a:pPr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  kataloogi või ketta täitmine kogu ulatuses </a:t>
            </a:r>
          </a:p>
          <a:p>
            <a:pPr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  võrgu ülekoormamine</a:t>
            </a:r>
          </a:p>
          <a:p>
            <a:pPr algn="l" eaLnBrk="1" hangingPunct="1"/>
            <a:endParaRPr lang="et-EE" sz="2600" b="1" dirty="0" smtClean="0">
              <a:latin typeface="Arial" charset="0"/>
            </a:endParaRPr>
          </a:p>
        </p:txBody>
      </p:sp>
      <p:sp>
        <p:nvSpPr>
          <p:cNvPr id="582660" name="Rectangle 4"/>
          <p:cNvSpPr>
            <a:spLocks noChangeArrowheads="1"/>
          </p:cNvSpPr>
          <p:nvPr/>
        </p:nvSpPr>
        <p:spPr bwMode="auto">
          <a:xfrm>
            <a:off x="539552" y="0"/>
            <a:ext cx="86044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Ressursside blokeerimine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2661" name="Text Box 5"/>
          <p:cNvSpPr txBox="1">
            <a:spLocks noChangeArrowheads="1"/>
          </p:cNvSpPr>
          <p:nvPr/>
        </p:nvSpPr>
        <p:spPr bwMode="auto">
          <a:xfrm>
            <a:off x="609600" y="838200"/>
            <a:ext cx="82296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Ressursside blokeerimine ohustab eelkõige käideldavust. </a:t>
            </a:r>
            <a:r>
              <a:rPr lang="et-EE" sz="2800" dirty="0">
                <a:latin typeface="Arial" charset="0"/>
              </a:rPr>
              <a:t>Võib olla sihilik või tekkida volitamatu kasutamise kõrvalnähuna</a:t>
            </a:r>
            <a:endParaRPr lang="en-GB" sz="2800" dirty="0"/>
          </a:p>
        </p:txBody>
      </p:sp>
      <p:sp>
        <p:nvSpPr>
          <p:cNvPr id="582662" name="Text Box 6"/>
          <p:cNvSpPr txBox="1">
            <a:spLocks noChangeArrowheads="1"/>
          </p:cNvSpPr>
          <p:nvPr/>
        </p:nvSpPr>
        <p:spPr bwMode="auto">
          <a:xfrm>
            <a:off x="467544" y="5029200"/>
            <a:ext cx="842493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 smtClean="0">
                <a:latin typeface="Arial" charset="0"/>
              </a:rPr>
              <a:t>Selle tavalisim tüüpvorm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hajus ummistusrünne</a:t>
            </a:r>
            <a:r>
              <a:rPr lang="et-EE" sz="2800" dirty="0" smtClean="0">
                <a:latin typeface="Arial" charset="0"/>
              </a:rPr>
              <a:t> ehk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DDOS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Distributed Denial Of Service</a:t>
            </a:r>
            <a:r>
              <a:rPr lang="et-EE" sz="2800" dirty="0" smtClean="0">
                <a:latin typeface="Arial" charset="0"/>
              </a:rPr>
              <a:t>). On kergesti automatiseeritav ja raskesti tõrjutav </a:t>
            </a:r>
            <a:endParaRPr lang="en-GB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Kaetavad teemad, II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3568" y="1001713"/>
            <a:ext cx="846043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EID-lahendused ja nende rakendus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Võrguturve ja andmebaaside turve. Turvaprogrammeerimine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Turvaline autentimine ja paroolitehnika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Turvaaugud ja –paigad. Tarkvara elutsükli turbevaade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Füüsiline ja halduslik turve, turbehaldus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Turbe õigusaspektid. Isikuandmete kaitse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8"/>
            </a:pPr>
            <a:r>
              <a:rPr lang="et-EE" sz="2800" dirty="0" smtClean="0">
                <a:latin typeface="Arial" charset="0"/>
              </a:rPr>
              <a:t>Steganograafia teabe peitmise teadusena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348880"/>
            <a:ext cx="8280920" cy="4876800"/>
          </a:xfrm>
        </p:spPr>
        <p:txBody>
          <a:bodyPr>
            <a:normAutofit/>
          </a:bodyPr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/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Olulisemad alaliigid: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pealtkuulamine ruumides (salamikrofon, telefoni kaugmikrofon, arvuti mikrofon) 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andmesaadetiste pealtkuulamine, nt valel ruutimisel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salvestatud andmete volitamata lugemine või kopeerimine (nt väline hooldetöötaja)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Jääkinfo (</a:t>
            </a:r>
            <a:r>
              <a:rPr lang="et-EE" sz="2600" i="1" dirty="0" smtClean="0">
                <a:solidFill>
                  <a:schemeClr val="tx1"/>
                </a:solidFill>
                <a:latin typeface="Arial" charset="0"/>
              </a:rPr>
              <a:t>residual information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) lugemine koopiamasinast, printerist, kõvakettalt, ruuterist vms</a:t>
            </a:r>
          </a:p>
        </p:txBody>
      </p:sp>
      <p:sp>
        <p:nvSpPr>
          <p:cNvPr id="583684" name="Rectangle 4"/>
          <p:cNvSpPr>
            <a:spLocks noChangeArrowheads="1"/>
          </p:cNvSpPr>
          <p:nvPr/>
        </p:nvSpPr>
        <p:spPr bwMode="auto">
          <a:xfrm>
            <a:off x="611560" y="0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Infopüük, I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3685" name="Text Box 5"/>
          <p:cNvSpPr txBox="1">
            <a:spLocks noChangeArrowheads="1"/>
          </p:cNvSpPr>
          <p:nvPr/>
        </p:nvSpPr>
        <p:spPr bwMode="auto">
          <a:xfrm>
            <a:off x="683568" y="908720"/>
            <a:ext cx="691276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Infopüük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interception, eavesdropping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on mingi volitamatu subjekti rünne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konfidentsiaalsusele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143000"/>
            <a:ext cx="7924800" cy="5715000"/>
          </a:xfrm>
        </p:spPr>
        <p:txBody>
          <a:bodyPr>
            <a:normAutofit/>
          </a:bodyPr>
          <a:lstStyle/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Olulisemad alaliigid (järg):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võrguseadme mälus salvestatud andmete leke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liini kuulamine (opsüsteemi komplekti kuuluvate võrgudiagnostika vahenditega, spetsialiseeritud võrguanalüsaatoritega jne). 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sissetung arvutitesse  hoolduskanali kaudu (kui see jäetakse lahti või pole piisavalt turvatud)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andme(kandja)te volitamata kopeerimine, (nt nende edasitoimetamise käigus)</a:t>
            </a:r>
          </a:p>
          <a:p>
            <a:pPr marL="377825" indent="-377825" algn="l" eaLnBrk="1" hangingPunct="1"/>
            <a:endParaRPr lang="et-EE" sz="2800" b="1" dirty="0" smtClean="0">
              <a:latin typeface="Arial" charset="0"/>
            </a:endParaRPr>
          </a:p>
          <a:p>
            <a:pPr marL="377825" indent="-377825"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584708" name="Rectangle 4"/>
          <p:cNvSpPr>
            <a:spLocks noChangeArrowheads="1"/>
          </p:cNvSpPr>
          <p:nvPr/>
        </p:nvSpPr>
        <p:spPr bwMode="auto">
          <a:xfrm>
            <a:off x="611560" y="188640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Infopüük,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204864"/>
            <a:ext cx="8763000" cy="6019800"/>
          </a:xfrm>
        </p:spPr>
        <p:txBody>
          <a:bodyPr/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Olulisemad alaliigid: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sõnumite salvestus ja taasesitus 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(nt paroolide hankimine, võltstellimus)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teesklusrünne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400" i="1" dirty="0" smtClean="0">
                <a:solidFill>
                  <a:schemeClr val="tx1"/>
                </a:solidFill>
                <a:latin typeface="Arial" charset="0"/>
              </a:rPr>
              <a:t>masquerade attack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), st sõnumite saatmine võltsrekvisiitidega (parool, kasutajatunnus vms) ja/või sobiva haruühenduse kaudu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suhtlemisosavus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400" i="1" dirty="0" smtClean="0">
                <a:solidFill>
                  <a:schemeClr val="tx1"/>
                </a:solidFill>
                <a:latin typeface="Arial" charset="0"/>
              </a:rPr>
              <a:t>social engineering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), st "oma inimeste" etendamine vahetult objektil või  suhtluskanali kaudu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sõnumi saamise või saatmise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salgamine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400" i="1" dirty="0" smtClean="0">
                <a:solidFill>
                  <a:schemeClr val="tx1"/>
                </a:solidFill>
                <a:latin typeface="Arial" charset="0"/>
              </a:rPr>
              <a:t>denial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 - mugav võimalus nt sisseantud tellimusest loobumiseks, desinformeerimiseks jne.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endParaRPr lang="et-EE" sz="2400" b="1" dirty="0" smtClean="0">
              <a:latin typeface="Arial" charset="0"/>
            </a:endParaRPr>
          </a:p>
        </p:txBody>
      </p:sp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Võltsing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5733" name="Text Box 5"/>
          <p:cNvSpPr txBox="1">
            <a:spLocks noChangeArrowheads="1"/>
          </p:cNvSpPr>
          <p:nvPr/>
        </p:nvSpPr>
        <p:spPr bwMode="auto">
          <a:xfrm>
            <a:off x="539552" y="836712"/>
            <a:ext cx="8001000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Võltsing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fabrication, faking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kujutab endast võltsitud objektide lisamist infosüsteemi. </a:t>
            </a:r>
            <a:r>
              <a:rPr lang="et-EE" sz="2600" dirty="0">
                <a:latin typeface="Arial" charset="0"/>
              </a:rPr>
              <a:t>Ta ohustab peamiselt terviklust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2296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86756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Süsteemide manipuleerimine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6757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81534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Manipuleerimine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manipulation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ohustab suurelt osalt terviklust, vähemal määral ka muid valdkondi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539552" y="2492896"/>
            <a:ext cx="8604448" cy="5721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</a:pPr>
            <a:r>
              <a:rPr lang="et-EE" sz="2600" dirty="0">
                <a:latin typeface="Arial" charset="0"/>
              </a:rPr>
              <a:t>Olulisemad alaliigid: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andmete või tarkvara manipuleerimine (valeandmete sisestus, pääsuõiguste muutmine vms)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liinide manipuleerimine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andmeedastuse manipuleerimine protokollide turvaaukude kaudu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aparatuuri kaughoolde portide rünne </a:t>
            </a:r>
            <a:r>
              <a:rPr lang="et-EE" sz="2600" dirty="0" smtClean="0">
                <a:latin typeface="Arial" charset="0"/>
              </a:rPr>
              <a:t>(kaughaldusvahendid ja -kanalid </a:t>
            </a:r>
            <a:r>
              <a:rPr lang="et-EE" sz="2600" dirty="0">
                <a:latin typeface="Arial" charset="0"/>
              </a:rPr>
              <a:t>on olnud </a:t>
            </a:r>
            <a:r>
              <a:rPr lang="et-EE" sz="2600" dirty="0" smtClean="0">
                <a:latin typeface="Arial" charset="0"/>
              </a:rPr>
              <a:t>klassikaline ründekanal)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600" b="1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2296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924944"/>
            <a:ext cx="8305800" cy="4495800"/>
          </a:xfrm>
        </p:spPr>
        <p:txBody>
          <a:bodyPr/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Põhilisteks ründeobjektideks on pääsu reguleerimise mehhanismid ja krüptolahendused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, nt: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süstemaatiline paroolide mõistatamine 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PIN-koodi hõive rahaautomaadi klaviatuurile paigutatud kilega</a:t>
            </a:r>
            <a:endParaRPr lang="sv-S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paroolide vargus-hõive nn troojalasega</a:t>
            </a:r>
            <a:endParaRPr lang="et-E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buFont typeface="Wingdings" pitchFamily="2" charset="2"/>
              <a:buChar char="l"/>
            </a:pPr>
            <a:endParaRPr lang="et-EE" sz="2800" b="1" dirty="0" smtClean="0">
              <a:latin typeface="Arial" charset="0"/>
            </a:endParaRPr>
          </a:p>
          <a:p>
            <a:pPr marL="377825" indent="-377825"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</p:txBody>
      </p:sp>
      <p:sp>
        <p:nvSpPr>
          <p:cNvPr id="587780" name="Rectangle 4"/>
          <p:cNvSpPr>
            <a:spLocks noChangeArrowheads="1"/>
          </p:cNvSpPr>
          <p:nvPr/>
        </p:nvSpPr>
        <p:spPr bwMode="auto">
          <a:xfrm>
            <a:off x="395536" y="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Ründed turvameh</a:t>
            </a:r>
            <a:r>
              <a:rPr lang="sv-S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anismidele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7781" name="Text Box 5"/>
          <p:cNvSpPr txBox="1">
            <a:spLocks noChangeArrowheads="1"/>
          </p:cNvSpPr>
          <p:nvPr/>
        </p:nvSpPr>
        <p:spPr bwMode="auto">
          <a:xfrm>
            <a:off x="467544" y="980728"/>
            <a:ext cx="7914456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Ohustavad turbe kõiki kolme alamvaldkonda. Olemus sõltub turvamehhanismi tüübist ning mehhanismi ja ta töökeskkonna tegelikest või oletatavatest turvaaukudest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6962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524000"/>
            <a:ext cx="8367464" cy="4495800"/>
          </a:xfrm>
        </p:spPr>
        <p:txBody>
          <a:bodyPr>
            <a:normAutofit/>
          </a:bodyPr>
          <a:lstStyle/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Saab jagada laias laastus kolmeks:</a:t>
            </a:r>
          </a:p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legaalsed tüüptooted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oma (dokumenteeritud) omadustega, misa saab kasutada aga ka kurjal viisil</a:t>
            </a:r>
          </a:p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pahavara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kurivara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malware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 sh viirused (kuid see pole ainus tüüp)</a:t>
            </a:r>
          </a:p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spetsiaalsed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turvamehhanismide ründe programmid</a:t>
            </a:r>
          </a:p>
          <a:p>
            <a:pPr marL="377825" indent="-377825" algn="l" eaLnBrk="1" hangingPunct="1">
              <a:buClr>
                <a:schemeClr val="tx1"/>
              </a:buClr>
              <a:buSzTx/>
            </a:pPr>
            <a:endParaRPr lang="et-EE" sz="28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88804" name="Rectangle 4"/>
          <p:cNvSpPr>
            <a:spLocks noChangeArrowheads="1"/>
          </p:cNvSpPr>
          <p:nvPr/>
        </p:nvSpPr>
        <p:spPr bwMode="auto">
          <a:xfrm>
            <a:off x="323528" y="332656"/>
            <a:ext cx="882047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Ründetarkvara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6962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685800"/>
            <a:ext cx="8007424" cy="4495800"/>
          </a:xfrm>
        </p:spPr>
        <p:txBody>
          <a:bodyPr>
            <a:normAutofit lnSpcReduction="10000"/>
          </a:bodyPr>
          <a:lstStyle/>
          <a:p>
            <a:pPr marL="377825" indent="-377825" algn="l" eaLnBrk="1" hangingPunct="1"/>
            <a:endParaRPr lang="et-EE" sz="2800" dirty="0" smtClean="0"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loogikapomm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logical bomb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trooja hobune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trojan horse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uss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worm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viirus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virus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 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makroviirus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macro virus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hüpermeediumi aktiivsisu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pipett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dropper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): programm, mis installeerib viiruse või trooja hobuse)</a:t>
            </a:r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Parasiittarkvara ehk pahavara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89830" name="Text Box 6"/>
          <p:cNvSpPr txBox="1">
            <a:spLocks noChangeArrowheads="1"/>
          </p:cNvSpPr>
          <p:nvPr/>
        </p:nvSpPr>
        <p:spPr bwMode="auto">
          <a:xfrm>
            <a:off x="395536" y="5301208"/>
            <a:ext cx="8382000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Kaasajal on levinud läbipõimunud vormid ja viisid, mida on raske eeltoodu alla tihti lahterdada.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Põhjus: </a:t>
            </a:r>
            <a:r>
              <a:rPr lang="sv-SE" sz="2600" b="1" u="sng" dirty="0" smtClean="0">
                <a:solidFill>
                  <a:srgbClr val="0070C0"/>
                </a:solidFill>
                <a:latin typeface="Arial" charset="0"/>
              </a:rPr>
              <a:t>opsüsteemi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 ja rakendustarkvara</a:t>
            </a:r>
            <a:r>
              <a:rPr lang="sv-SE" sz="2600" b="1" u="sng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tüüp-puudused</a:t>
            </a:r>
            <a:endParaRPr lang="en-GB" sz="2600" b="1" u="sng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Nõrkused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(turvaaugud)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90854" name="Text Box 6"/>
          <p:cNvSpPr txBox="1">
            <a:spLocks noChangeArrowheads="1"/>
          </p:cNvSpPr>
          <p:nvPr/>
        </p:nvSpPr>
        <p:spPr bwMode="auto">
          <a:xfrm>
            <a:off x="539552" y="1219200"/>
            <a:ext cx="837584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Nõrkused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vulnerabilities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kaitstava objekti suvalised nõrgad kohad, mille kaudu saavad realiseerida objekti ähvaradavad ohud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827584" y="3212976"/>
            <a:ext cx="8064896" cy="25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Jaotatakse peamiselt neljaks klassiks: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aristu nõrkused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nõrkused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personali nõrkused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organisatsiooni nõrkused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609600" y="3733800"/>
            <a:ext cx="7848600" cy="4495800"/>
          </a:xfrm>
        </p:spPr>
        <p:txBody>
          <a:bodyPr/>
          <a:lstStyle/>
          <a:p>
            <a:pPr algn="l" eaLnBrk="1" hangingPunct="1"/>
            <a:endParaRPr lang="et-EE" smtClean="0">
              <a:latin typeface="Arial" charset="0"/>
            </a:endParaRPr>
          </a:p>
          <a:p>
            <a:pPr algn="l" eaLnBrk="1" hangingPunct="1"/>
            <a:endParaRPr lang="et-EE" smtClean="0">
              <a:latin typeface="Arial" charset="0"/>
            </a:endParaRPr>
          </a:p>
        </p:txBody>
      </p:sp>
      <p:sp>
        <p:nvSpPr>
          <p:cNvPr id="59187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Taristu nõrkused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467544" y="2060848"/>
            <a:ext cx="8075240" cy="409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1. Kaitstava objekti ebasoodne asukoht</a:t>
            </a: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solidFill>
                  <a:srgbClr val="0070C0"/>
                </a:solidFill>
                <a:latin typeface="Arial" charset="0"/>
              </a:rPr>
              <a:t>    </a:t>
            </a:r>
            <a:r>
              <a:rPr lang="et-EE" sz="2800" dirty="0">
                <a:latin typeface="Arial" charset="0"/>
              </a:rPr>
              <a:t>Reeglina suurendab mitmesuguste ohtude realiseerumistõenäosust</a:t>
            </a: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2. Primitiivne või amortiseerunud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taristu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solidFill>
                  <a:srgbClr val="0070C0"/>
                </a:solidFill>
                <a:latin typeface="Arial" charset="0"/>
              </a:rPr>
              <a:t>    </a:t>
            </a:r>
            <a:r>
              <a:rPr lang="et-EE" sz="2800" dirty="0">
                <a:latin typeface="Arial" charset="0"/>
              </a:rPr>
              <a:t>Ei võimalda nt realiseerida turvameetmeid (füüsilisi ja infotehnilisi)</a:t>
            </a:r>
          </a:p>
          <a:p>
            <a:pPr marL="377825" indent="-377825">
              <a:spcBef>
                <a:spcPct val="50000"/>
              </a:spcBef>
            </a:pPr>
            <a:endParaRPr lang="en-GB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0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Infotehnilised nõrkused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539552" y="1271855"/>
            <a:ext cx="792480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piiratud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ressursid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aparatuuri või sideliinide väär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paigaldus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vead, defektid  või dokumenteerimata omadused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programmides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protokollide ja sideprotseduuride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puudused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andmehalduse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puudused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vahendite ja meetmete tülikus</a:t>
            </a:r>
            <a:r>
              <a:rPr lang="et-EE" sz="2800" dirty="0">
                <a:latin typeface="Arial" charset="0"/>
              </a:rPr>
              <a:t> (NB! Ka turvamehhanism ise võib </a:t>
            </a:r>
            <a:r>
              <a:rPr lang="et-EE" sz="2800" dirty="0" smtClean="0">
                <a:latin typeface="Arial" charset="0"/>
              </a:rPr>
              <a:t>tihti kahjustada </a:t>
            </a:r>
            <a:r>
              <a:rPr lang="et-EE" sz="2800" dirty="0">
                <a:latin typeface="Arial" charset="0"/>
              </a:rPr>
              <a:t>käideldavust)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endParaRPr lang="en-GB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81000"/>
            <a:ext cx="8138864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Iseseisev töö ja hindamine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95536" y="2996952"/>
            <a:ext cx="831837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2"/>
            <a:r>
              <a:rPr lang="et-EE" sz="2800" b="1" dirty="0">
                <a:latin typeface="Arial" charset="0"/>
              </a:rPr>
              <a:t>Aine l</a:t>
            </a:r>
            <a:r>
              <a:rPr lang="en-GB" sz="2800" b="1" dirty="0" err="1">
                <a:latin typeface="Arial" charset="0"/>
              </a:rPr>
              <a:t>õpp</a:t>
            </a:r>
            <a:r>
              <a:rPr lang="et-EE" sz="2800" b="1" dirty="0">
                <a:latin typeface="Arial" charset="0"/>
              </a:rPr>
              <a:t>hinde määrab valiktesti hinne</a:t>
            </a:r>
            <a:r>
              <a:rPr lang="et-EE" sz="2800" dirty="0">
                <a:latin typeface="Arial" charset="0"/>
              </a:rPr>
              <a:t>, sellele pääsemise otsustavad õigeaegselt esitatud </a:t>
            </a:r>
            <a:r>
              <a:rPr lang="et-EE" sz="2800" dirty="0" smtClean="0">
                <a:latin typeface="Arial" charset="0"/>
              </a:rPr>
              <a:t>referaat</a:t>
            </a:r>
            <a:endParaRPr lang="et-EE" sz="2800" b="1" dirty="0">
              <a:latin typeface="Arial" charset="0"/>
            </a:endParaRPr>
          </a:p>
          <a:p>
            <a:pPr marL="381000" lvl="2"/>
            <a:endParaRPr lang="en-GB" sz="2800" b="1" dirty="0">
              <a:latin typeface="Arial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1412776"/>
            <a:ext cx="8686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lvl="2"/>
            <a:r>
              <a:rPr lang="et-EE" sz="2800" b="1" dirty="0">
                <a:latin typeface="Arial" charset="0"/>
              </a:rPr>
              <a:t>Iseseisev töö: </a:t>
            </a:r>
            <a:r>
              <a:rPr lang="en-GB" sz="2800" dirty="0" smtClean="0">
                <a:latin typeface="Arial" charset="0"/>
              </a:rPr>
              <a:t>ref</a:t>
            </a:r>
            <a:r>
              <a:rPr lang="et-EE" sz="2800" dirty="0" smtClean="0">
                <a:latin typeface="Arial" charset="0"/>
              </a:rPr>
              <a:t>e</a:t>
            </a:r>
            <a:r>
              <a:rPr lang="en-GB" sz="2800" dirty="0" err="1" smtClean="0">
                <a:latin typeface="Arial" charset="0"/>
              </a:rPr>
              <a:t>ratiiv-uurismuslik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>
                <a:latin typeface="Arial" charset="0"/>
              </a:rPr>
              <a:t>tööd</a:t>
            </a:r>
            <a:r>
              <a:rPr lang="en-GB" sz="2800" dirty="0">
                <a:latin typeface="Arial" charset="0"/>
              </a:rPr>
              <a:t> </a:t>
            </a:r>
            <a:r>
              <a:rPr lang="en-GB" sz="2800" dirty="0" err="1">
                <a:latin typeface="Arial" charset="0"/>
              </a:rPr>
              <a:t>ühel</a:t>
            </a:r>
            <a:r>
              <a:rPr lang="en-GB" sz="2800" dirty="0">
                <a:latin typeface="Arial" charset="0"/>
              </a:rPr>
              <a:t> </a:t>
            </a:r>
            <a:r>
              <a:rPr lang="en-GB" sz="2800" dirty="0" err="1">
                <a:latin typeface="Arial" charset="0"/>
              </a:rPr>
              <a:t>etteantud</a:t>
            </a:r>
            <a:r>
              <a:rPr lang="en-GB" sz="2800" dirty="0">
                <a:latin typeface="Arial" charset="0"/>
              </a:rPr>
              <a:t> </a:t>
            </a:r>
            <a:r>
              <a:rPr lang="en-GB" sz="2800" dirty="0" err="1">
                <a:latin typeface="Arial" charset="0"/>
              </a:rPr>
              <a:t>teemal</a:t>
            </a:r>
            <a:r>
              <a:rPr lang="et-EE" sz="2800" dirty="0">
                <a:latin typeface="Arial" charset="0"/>
              </a:rPr>
              <a:t> (</a:t>
            </a:r>
            <a:r>
              <a:rPr lang="en-GB" sz="2800" dirty="0" err="1" smtClean="0">
                <a:latin typeface="Arial" charset="0"/>
              </a:rPr>
              <a:t>tähtaeg</a:t>
            </a:r>
            <a:r>
              <a:rPr lang="et-EE" sz="2800" dirty="0" smtClean="0">
                <a:latin typeface="Arial" charset="0"/>
              </a:rPr>
              <a:t>: </a:t>
            </a:r>
            <a:r>
              <a:rPr lang="et-EE" sz="2800" dirty="0" smtClean="0">
                <a:latin typeface="Arial" charset="0"/>
              </a:rPr>
              <a:t>15. märts</a:t>
            </a:r>
            <a:endParaRPr lang="et-EE" sz="2800" dirty="0" smtClean="0">
              <a:latin typeface="Arial" charset="0"/>
            </a:endParaRPr>
          </a:p>
          <a:p>
            <a:pPr marL="381000" lvl="2"/>
            <a:endParaRPr lang="et-EE" sz="2800" dirty="0" smtClean="0">
              <a:latin typeface="Arial" charset="0"/>
            </a:endParaRPr>
          </a:p>
          <a:p>
            <a:pPr marL="381000" lvl="2"/>
            <a:r>
              <a:rPr lang="et-EE" sz="2800" dirty="0" smtClean="0">
                <a:latin typeface="Arial" charset="0"/>
              </a:rPr>
              <a:t>)</a:t>
            </a:r>
            <a:r>
              <a:rPr lang="sv-SE" sz="2800" dirty="0" smtClean="0">
                <a:latin typeface="Arial" charset="0"/>
              </a:rPr>
              <a:t> </a:t>
            </a:r>
            <a:endParaRPr lang="en-GB" sz="2800" dirty="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5536" y="4509120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latin typeface="Arial" charset="0"/>
              </a:rPr>
              <a:t>Hindamine: </a:t>
            </a:r>
            <a:r>
              <a:rPr lang="et-EE" sz="2800" b="1" dirty="0">
                <a:latin typeface="Arial" charset="0"/>
              </a:rPr>
              <a:t>valiktest </a:t>
            </a:r>
            <a:r>
              <a:rPr lang="sv-SE" sz="2800" b="1" dirty="0">
                <a:latin typeface="Arial" charset="0"/>
              </a:rPr>
              <a:t> </a:t>
            </a:r>
            <a:r>
              <a:rPr lang="sv-SE" sz="2800" b="1" dirty="0" smtClean="0">
                <a:latin typeface="Arial" charset="0"/>
              </a:rPr>
              <a:t>(</a:t>
            </a:r>
            <a:r>
              <a:rPr lang="et-EE" sz="2800" b="1" dirty="0" smtClean="0">
                <a:latin typeface="Arial" charset="0"/>
              </a:rPr>
              <a:t>6</a:t>
            </a:r>
            <a:r>
              <a:rPr lang="sv-SE" sz="2800" b="1" dirty="0" smtClean="0">
                <a:latin typeface="Arial" charset="0"/>
              </a:rPr>
              <a:t>0 </a:t>
            </a:r>
            <a:r>
              <a:rPr lang="sv-SE" sz="2800" b="1" dirty="0">
                <a:latin typeface="Arial" charset="0"/>
              </a:rPr>
              <a:t>küsimust) </a:t>
            </a:r>
            <a:r>
              <a:rPr lang="et-EE" sz="2800" dirty="0">
                <a:latin typeface="Arial" charset="0"/>
              </a:rPr>
              <a:t>põhifaktide kohta ilma </a:t>
            </a:r>
            <a:r>
              <a:rPr lang="et-EE" sz="2800" dirty="0" smtClean="0">
                <a:latin typeface="Arial" charset="0"/>
              </a:rPr>
              <a:t>abimaterjalideta</a:t>
            </a:r>
            <a:r>
              <a:rPr lang="sv-SE" sz="2800" dirty="0" smtClean="0">
                <a:latin typeface="Arial" charset="0"/>
              </a:rPr>
              <a:t> 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Personali nõrkused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899592" y="1628800"/>
            <a:ext cx="7630616" cy="406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Väärad menetlused </a:t>
            </a:r>
            <a:r>
              <a:rPr lang="et-EE" sz="2800" dirty="0">
                <a:latin typeface="Arial" charset="0"/>
              </a:rPr>
              <a:t>(tulenevad tihti teadmatusest või mugavusest ja on sageli süstemaatilised)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Teadmatus ja motivatsioonitus </a:t>
            </a:r>
            <a:r>
              <a:rPr lang="et-EE" sz="2800" dirty="0">
                <a:latin typeface="Arial" charset="0"/>
              </a:rPr>
              <a:t>(laieneb reeglina kogu organisatsiooni töötajatele)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Turvanõuete eiramine </a:t>
            </a:r>
            <a:r>
              <a:rPr lang="et-EE" sz="2800" dirty="0">
                <a:latin typeface="Arial" charset="0"/>
              </a:rPr>
              <a:t>(nii hooletusest kui ka sihilik</a:t>
            </a:r>
            <a:r>
              <a:rPr lang="et-EE" sz="2800" b="1" dirty="0">
                <a:latin typeface="Arial" charset="0"/>
              </a:rPr>
              <a:t>)</a:t>
            </a: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8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Organisatsiooni nõrkused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539552" y="1077956"/>
            <a:ext cx="8223448" cy="578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Töökorralduse puudused </a:t>
            </a:r>
            <a:r>
              <a:rPr lang="et-EE" sz="2800" b="1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</a:rPr>
              <a:t>reeglid, uue olukorraga kohanemine jms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10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Ressursihalduse puudused </a:t>
            </a:r>
            <a:r>
              <a:rPr lang="et-EE" sz="2800" b="1" dirty="0">
                <a:latin typeface="Arial" charset="0"/>
              </a:rPr>
              <a:t>(a</a:t>
            </a:r>
            <a:r>
              <a:rPr lang="et-EE" sz="2800" dirty="0">
                <a:latin typeface="Arial" charset="0"/>
              </a:rPr>
              <a:t>rvutid, side, hooldus testimine, andmekandjad jms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10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Dokumenteerimise puudused </a:t>
            </a:r>
            <a:r>
              <a:rPr lang="et-EE" sz="2800" b="1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</a:rPr>
              <a:t>IT seadmed, sideliinid, andmekandjad jms)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Turvameetmete valimise puudused </a:t>
            </a:r>
            <a:r>
              <a:rPr lang="et-EE" sz="2800" b="1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</a:rPr>
              <a:t>meetmeid rakendatakse valesti või vales kohas/konfiguratsioonis)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Turvasüsteemide halduse puudused </a:t>
            </a:r>
            <a:r>
              <a:rPr lang="et-EE" sz="2800" dirty="0">
                <a:latin typeface="Arial" charset="0"/>
              </a:rPr>
              <a:t>(turvameetmete järelevalve ja revisjon)</a:t>
            </a: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ja nõrkuste koosmõju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96998" name="Text Box 6"/>
          <p:cNvSpPr txBox="1">
            <a:spLocks noChangeArrowheads="1"/>
          </p:cNvSpPr>
          <p:nvPr/>
        </p:nvSpPr>
        <p:spPr bwMode="auto">
          <a:xfrm>
            <a:off x="683568" y="1219200"/>
            <a:ext cx="7488832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Üldreegel: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hud kasutavad reeglina ära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mõningaid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tüüpilisi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nõrkusi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115616" y="2476500"/>
            <a:ext cx="73425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dirty="0" err="1" smtClean="0">
                <a:latin typeface="Arial" charset="0"/>
              </a:rPr>
              <a:t>Infosüsteemi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kui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terviku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turvalisus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>
                <a:latin typeface="Arial" charset="0"/>
              </a:rPr>
              <a:t>nõrgem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sedavõrd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kuivõrd</a:t>
            </a:r>
            <a:r>
              <a:rPr lang="en-US" sz="2800" dirty="0">
                <a:latin typeface="Arial" charset="0"/>
              </a:rPr>
              <a:t>: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1187624" y="3645024"/>
            <a:ext cx="7346776" cy="240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Arial" charset="0"/>
              </a:rPr>
              <a:t>ohtude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esinemise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tõenäosus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 smtClean="0">
                <a:latin typeface="Arial" charset="0"/>
              </a:rPr>
              <a:t>suurem</a:t>
            </a:r>
            <a:endParaRPr lang="et-EE" sz="2800" dirty="0" smtClean="0">
              <a:latin typeface="Arial" charset="0"/>
            </a:endParaRPr>
          </a:p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>
              <a:latin typeface="Arial" charset="0"/>
            </a:endParaRPr>
          </a:p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Arial" charset="0"/>
              </a:rPr>
              <a:t>nõrkusi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mida</a:t>
            </a:r>
            <a:r>
              <a:rPr lang="en-US" sz="2800" dirty="0">
                <a:latin typeface="Arial" charset="0"/>
              </a:rPr>
              <a:t> need </a:t>
            </a:r>
            <a:r>
              <a:rPr lang="en-US" sz="2800" dirty="0" err="1">
                <a:latin typeface="Arial" charset="0"/>
              </a:rPr>
              <a:t>ära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kasutavad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>
                <a:latin typeface="Arial" charset="0"/>
              </a:rPr>
              <a:t>rohkem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need on </a:t>
            </a:r>
            <a:r>
              <a:rPr lang="en-US" sz="2800" dirty="0" err="1">
                <a:latin typeface="Arial" charset="0"/>
              </a:rPr>
              <a:t>tõsisemad</a:t>
            </a:r>
            <a:endParaRPr lang="en-GB" sz="2800" dirty="0">
              <a:latin typeface="Arial" charset="0"/>
            </a:endParaRPr>
          </a:p>
          <a:p>
            <a:pPr marL="381000" indent="-381000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 descr="C:\DOKUM\PEDALOE\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936" y="1484784"/>
            <a:ext cx="8416552" cy="429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802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 ja nõrkused: näide 1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 descr="C:\DOKUM\PEDALOE\a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47800"/>
            <a:ext cx="874846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904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 ja nõrkused: näide 2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 descr="C:\DOKUM\PEDALOE\a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66800"/>
            <a:ext cx="853244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467544" y="30480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 ja nõrkused: näide 3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899592" y="2132856"/>
            <a:ext cx="8244408" cy="299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Modifitseerivad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nõrkusi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turvaauke, </a:t>
            </a:r>
            <a:r>
              <a:rPr lang="et-EE" sz="2800" dirty="0" smtClean="0">
                <a:latin typeface="Arial" charset="0"/>
              </a:rPr>
              <a:t>vähendades nende ärakasutatavust ohtude poolt</a:t>
            </a:r>
            <a:endParaRPr lang="et-EE" sz="28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Seeläbi võimaldavad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vähendada süsteemi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jääkriski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32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27584" y="1412776"/>
            <a:ext cx="7642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3200" b="1" dirty="0" smtClean="0">
                <a:latin typeface="Arial" charset="0"/>
              </a:rPr>
              <a:t>(</a:t>
            </a:r>
            <a:r>
              <a:rPr lang="et-EE" sz="3200" b="1" i="1" dirty="0" smtClean="0">
                <a:latin typeface="Arial" charset="0"/>
              </a:rPr>
              <a:t>safeguards, security measures</a:t>
            </a:r>
            <a:r>
              <a:rPr lang="et-EE" sz="3200" b="1" dirty="0" smtClean="0">
                <a:latin typeface="Arial" charset="0"/>
              </a:rPr>
              <a:t>)</a:t>
            </a:r>
            <a:endParaRPr lang="en-GB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403648" y="4941168"/>
            <a:ext cx="626469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NB! Turvameetmed ei muuda kunagi ohtusid </a:t>
            </a:r>
            <a:r>
              <a:rPr lang="et-EE" sz="2800" dirty="0" smtClean="0">
                <a:latin typeface="Arial" charset="0"/>
              </a:rPr>
              <a:t>– nendega tuleb lihtsalt leppida kui väliste teguritega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685800" y="228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971600" y="1844824"/>
            <a:ext cx="81724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otstarbe järgi </a:t>
            </a:r>
            <a:r>
              <a:rPr lang="et-EE" sz="2800" dirty="0">
                <a:latin typeface="Arial" charset="0"/>
              </a:rPr>
              <a:t>(tõkestab ohu, peletab ründe, korvab defekti jne.)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meetmega mõjutatav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turvakomponendi järgi </a:t>
            </a:r>
            <a:r>
              <a:rPr lang="et-EE" sz="2800" dirty="0">
                <a:latin typeface="Arial" charset="0"/>
              </a:rPr>
              <a:t>(käideldavus, terviklus, konfidentsiaalsus)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varade tüübi järgi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teostusviisi järgi </a:t>
            </a:r>
            <a:r>
              <a:rPr lang="et-EE" sz="2800" dirty="0">
                <a:latin typeface="Arial" charset="0"/>
              </a:rPr>
              <a:t>(protseduur, tehniline seade, programm, ehitustarind jne) järgi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meetmega saadava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turbe tugevuse järgi</a:t>
            </a:r>
          </a:p>
          <a:p>
            <a:pPr marL="277813" indent="-277813">
              <a:spcBef>
                <a:spcPts val="1200"/>
              </a:spcBef>
            </a:pPr>
            <a:endParaRPr lang="en-GB" dirty="0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899592" y="1219200"/>
            <a:ext cx="786340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latin typeface="Arial" charset="0"/>
              </a:rPr>
              <a:t>Turvameetmeid saab </a:t>
            </a:r>
            <a:r>
              <a:rPr lang="et-EE" sz="2800" b="1" dirty="0" smtClean="0">
                <a:latin typeface="Arial" charset="0"/>
              </a:rPr>
              <a:t>liigitada viiel moel:</a:t>
            </a:r>
            <a:endParaRPr lang="en-GB" dirty="0"/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362200"/>
            <a:ext cx="7696200" cy="5257800"/>
          </a:xfrm>
        </p:spPr>
        <p:txBody>
          <a:bodyPr/>
          <a:lstStyle/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eaLnBrk="1" hangingPunct="1"/>
            <a:endParaRPr lang="et-EE" sz="28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314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otstarve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755576" y="1196752"/>
            <a:ext cx="8208912" cy="596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Otstarbe järgi jagatakse </a:t>
            </a:r>
            <a:r>
              <a:rPr lang="et-EE" sz="2800" dirty="0" smtClean="0">
                <a:latin typeface="Arial" charset="0"/>
              </a:rPr>
              <a:t>turvameetmed kolmeks: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profülaktilised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meetmed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preventive safeguards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turvarikete tuvastusmeetmed </a:t>
            </a:r>
            <a:r>
              <a:rPr lang="et-EE" sz="2800" dirty="0" smtClean="0">
                <a:latin typeface="Arial" charset="0"/>
              </a:rPr>
              <a:t>ehk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avastusmeetmed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identifying safeguards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rikke-eelse oleku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taastemeetmed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reconstructive safeguards</a:t>
            </a:r>
            <a:r>
              <a:rPr lang="et-EE" sz="2800" dirty="0" smtClean="0">
                <a:latin typeface="Arial" charset="0"/>
              </a:rPr>
              <a:t>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sv-SE" sz="2800" dirty="0" smtClean="0">
                <a:latin typeface="Arial" charset="0"/>
              </a:rPr>
              <a:t>Mitmed</a:t>
            </a:r>
            <a:r>
              <a:rPr lang="et-EE" sz="2800" dirty="0" smtClean="0">
                <a:latin typeface="Arial" charset="0"/>
              </a:rPr>
              <a:t> turvameetmed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polüfunktsionaalsed</a:t>
            </a:r>
            <a:r>
              <a:rPr lang="sv-SE" sz="2800" dirty="0" smtClean="0">
                <a:latin typeface="Arial" charset="0"/>
              </a:rPr>
              <a:t>, st täidavad mitut otstarvet</a:t>
            </a:r>
            <a:r>
              <a:rPr lang="et-EE" sz="2800" dirty="0" smtClean="0">
                <a:latin typeface="Arial" charset="0"/>
              </a:rPr>
              <a:t> (nt veaparanduskoodid)</a:t>
            </a:r>
            <a:endParaRPr lang="en-GB" sz="2800" dirty="0" smtClean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b="1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9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33900"/>
            <a:ext cx="6858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  <a:p>
            <a:pPr eaLnBrk="1" hangingPunct="1"/>
            <a:endParaRPr lang="et-EE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611560" y="548680"/>
            <a:ext cx="748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Profülaktilised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4036" name="Text Box 6"/>
          <p:cNvSpPr txBox="1">
            <a:spLocks noChangeArrowheads="1"/>
          </p:cNvSpPr>
          <p:nvPr/>
        </p:nvSpPr>
        <p:spPr bwMode="auto">
          <a:xfrm>
            <a:off x="539552" y="1844824"/>
            <a:ext cx="792703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Profülaktilised turvameetmed võimaldavad ennetada </a:t>
            </a:r>
            <a:r>
              <a:rPr lang="et-EE" sz="2800" dirty="0" smtClean="0">
                <a:latin typeface="Arial" charset="0"/>
              </a:rPr>
              <a:t>turvarikkeid, täpsemalt: </a:t>
            </a:r>
            <a:endParaRPr lang="et-EE" sz="2800" dirty="0">
              <a:latin typeface="Arial" charset="0"/>
            </a:endParaRP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sulgeda turvaauke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ära hoida ründeid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vähendada ohtude realiseerumise tõenäosust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kahandada turvarikete toimet infovaradele 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hõlbustada objekti taastet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12192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Mida me kaitseme: informatsioon ehk teave</a:t>
            </a:r>
            <a:endParaRPr lang="et-EE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81000" y="1600200"/>
            <a:ext cx="84582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Informatsioon ehk teave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i="1" dirty="0">
                <a:solidFill>
                  <a:srgbClr val="0070C0"/>
                </a:solidFill>
                <a:latin typeface="Arial" charset="0"/>
              </a:rPr>
              <a:t>information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teadm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ine</a:t>
            </a:r>
            <a:r>
              <a:rPr lang="et-EE" sz="2800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, mis puudutab objekte, näiteks fakte, sündmusi, asju, protsesse või ideid ja millel on teatavas kontekstis eritähendus </a:t>
            </a:r>
            <a:endParaRPr lang="et-EE" sz="2800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  <a:cs typeface="Times New Roman" pitchFamily="18" charset="0"/>
              </a:rPr>
              <a:t>Informatsiooni mõiste on seega seotud temast üldisema — 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teadmuse</a:t>
            </a:r>
            <a:r>
              <a:rPr lang="et-EE" sz="2800" dirty="0">
                <a:latin typeface="Arial" charset="0"/>
                <a:cs typeface="Times New Roman" pitchFamily="18" charset="0"/>
              </a:rPr>
              <a:t> — mõistega, mille üheks osaks on see mida teatakse, st mingi asjaolu (objekt), ja teiseks osaks see, kes teab (subjekt)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32487" name="Text Box 7"/>
          <p:cNvSpPr txBox="1">
            <a:spLocks noChangeArrowheads="1"/>
          </p:cNvSpPr>
          <p:nvPr/>
        </p:nvSpPr>
        <p:spPr bwMode="auto">
          <a:xfrm>
            <a:off x="611560" y="5589240"/>
            <a:ext cx="77724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latin typeface="Arial" charset="0"/>
                <a:cs typeface="Times New Roman" charset="0"/>
              </a:rPr>
              <a:t>Informatsioonil iseenesest puudub vorm. See tekib alles esituse </a:t>
            </a:r>
            <a:r>
              <a:rPr lang="et-EE" sz="2800" b="1" dirty="0">
                <a:latin typeface="Arial" charset="0"/>
              </a:rPr>
              <a:t>(andmete) </a:t>
            </a:r>
            <a:r>
              <a:rPr lang="et-EE" sz="2800" b="1" dirty="0">
                <a:latin typeface="Arial" charset="0"/>
                <a:cs typeface="Times New Roman" charset="0"/>
              </a:rPr>
              <a:t>kaudu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33900"/>
            <a:ext cx="6858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  <a:p>
            <a:pPr eaLnBrk="1" hangingPunct="1"/>
            <a:endParaRPr lang="et-EE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683568" y="764704"/>
            <a:ext cx="741459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Profülaktilised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827584" y="2276872"/>
            <a:ext cx="8066856" cy="321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Profülaktilised turvameetmed jagunevad kolmeks:</a:t>
            </a:r>
            <a:endParaRPr lang="et-EE" sz="2600" dirty="0"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tugevdusmeetmed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reinforcable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peletusmeetmed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scaring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eraldusmeetmed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separative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4267200"/>
            <a:ext cx="6477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r>
              <a:rPr lang="et-EE" sz="2800" dirty="0" smtClean="0">
                <a:latin typeface="Arial" charset="0"/>
              </a:rPr>
              <a:t> </a:t>
            </a:r>
          </a:p>
        </p:txBody>
      </p:sp>
      <p:sp>
        <p:nvSpPr>
          <p:cNvPr id="605188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05190" name="Text Box 6"/>
          <p:cNvSpPr txBox="1">
            <a:spLocks noChangeArrowheads="1"/>
          </p:cNvSpPr>
          <p:nvPr/>
        </p:nvSpPr>
        <p:spPr bwMode="auto">
          <a:xfrm>
            <a:off x="683568" y="1196752"/>
            <a:ext cx="83058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Tugevdusmeetmed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reinforcable safeguards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abinõud kaitstava objekti kõige levinumate, peamiselt stiihilistel ohtudel toimimist võimaldavate turvaaukude sulgemiseks või kahandamiseks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55576" y="3886200"/>
            <a:ext cx="7702624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Jagunevad tavaliselt neljaks:</a:t>
            </a:r>
            <a:endParaRPr lang="et-EE" sz="2800" dirty="0">
              <a:latin typeface="Arial" charset="0"/>
            </a:endParaRP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kord</a:t>
            </a:r>
            <a:r>
              <a:rPr lang="et-EE" sz="2800" dirty="0">
                <a:latin typeface="Arial" charset="0"/>
              </a:rPr>
              <a:t> (süstemaatilisus)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turvateadlikkus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töötingimused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ennetav kontroll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836712"/>
            <a:ext cx="8352928" cy="6021288"/>
          </a:xfrm>
        </p:spPr>
        <p:txBody>
          <a:bodyPr>
            <a:normAutofit fontScale="92500" lnSpcReduction="20000"/>
          </a:bodyPr>
          <a:lstStyle/>
          <a:p>
            <a:pPr marL="277813" indent="-277813" algn="l" eaLnBrk="1" hangingPunct="1"/>
            <a:r>
              <a:rPr lang="et-EE" sz="2400" dirty="0" smtClean="0">
                <a:latin typeface="Arial" charset="0"/>
              </a:rPr>
              <a:t> </a:t>
            </a:r>
          </a:p>
          <a:p>
            <a:pPr marL="277813" indent="-277813" algn="l" eaLnBrk="1" hangingPunct="1">
              <a:spcBef>
                <a:spcPts val="1200"/>
              </a:spcBef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Koosneb tavaliselt järgmistest komponentidest: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sisekorra eeskirjad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täpsed ametijuhendid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standardite järgimine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taristu ja töövahendite regulaarne hooldus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kindlaksmääratud hankeprotseduurid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töövahendite dokumenteerimine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andmekandjate ja kaabelduse märgistus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versioonihaldus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ressursivarude käigushoid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üldine turvapoliitika, turvaplaan, turvajuhendid</a:t>
            </a:r>
          </a:p>
          <a:p>
            <a:pPr marL="277813" indent="-277813" eaLnBrk="1" hangingPunct="1"/>
            <a:endParaRPr lang="et-EE" sz="31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06212" name="Rectangle 4"/>
          <p:cNvSpPr>
            <a:spLocks noChangeArrowheads="1"/>
          </p:cNvSpPr>
          <p:nvPr/>
        </p:nvSpPr>
        <p:spPr bwMode="auto">
          <a:xfrm>
            <a:off x="467544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Tugevdusmeetmed: kord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828800"/>
            <a:ext cx="8460432" cy="4343400"/>
          </a:xfrm>
        </p:spPr>
        <p:txBody>
          <a:bodyPr>
            <a:normAutofit/>
          </a:bodyPr>
          <a:lstStyle/>
          <a:p>
            <a:pPr marL="277813" indent="-277813" algn="l" eaLnBrk="1" hangingPunct="1"/>
            <a:r>
              <a:rPr lang="et-EE" sz="2400" dirty="0" smtClean="0"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Koosneb tavaliselt neljast tegurist: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mikrokliima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(temperatuur, õhuniiskus, õhu puhtus)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töökoha ergonoomiline ehitus ja kujundus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asutuse sotsiaalne kliima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, positiivsed inimsuhted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objektiivne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edutamis- ja ergutuspoliitika </a:t>
            </a:r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467544" y="30480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Tugevdusmeetmed: töötingimused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514600" y="3505200"/>
            <a:ext cx="7848600" cy="4343400"/>
          </a:xfrm>
        </p:spPr>
        <p:txBody>
          <a:bodyPr/>
          <a:lstStyle/>
          <a:p>
            <a:pPr algn="l" eaLnBrk="1" hangingPunct="1"/>
            <a:r>
              <a:rPr lang="et-EE" sz="2400" smtClean="0">
                <a:latin typeface="Arial" charset="0"/>
              </a:rPr>
              <a:t> </a:t>
            </a:r>
          </a:p>
          <a:p>
            <a:pPr algn="l" eaLnBrk="1" hangingPunct="1">
              <a:buFont typeface="Wingdings" pitchFamily="2" charset="2"/>
              <a:buChar char="l"/>
            </a:pPr>
            <a:r>
              <a:rPr lang="et-EE" smtClean="0">
                <a:latin typeface="Arial" charset="0"/>
              </a:rPr>
              <a:t> </a:t>
            </a:r>
          </a:p>
        </p:txBody>
      </p:sp>
      <p:sp>
        <p:nvSpPr>
          <p:cNvPr id="60928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Tugevdusmeetmed: 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ennetav kontroll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899592" y="1524000"/>
            <a:ext cx="8244408" cy="539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Koosneb tavaliselt neljast tegurist:</a:t>
            </a: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infotehniliste </a:t>
            </a:r>
            <a:r>
              <a:rPr lang="et-EE" sz="2800" dirty="0">
                <a:latin typeface="Arial" charset="0"/>
              </a:rPr>
              <a:t>toodete ja turvamehhanismide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verifitseerimine 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testimine</a:t>
            </a:r>
            <a:endParaRPr lang="et-EE" sz="12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regulaarne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turbealase operatiivteabe jälgimine</a:t>
            </a:r>
            <a:r>
              <a:rPr lang="et-EE" sz="2800" dirty="0">
                <a:latin typeface="Arial" charset="0"/>
              </a:rPr>
              <a:t> (eriti Internetis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12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turvamehhanismide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testründed </a:t>
            </a:r>
            <a:endParaRPr lang="et-EE" sz="12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süsteemide auditeerimine </a:t>
            </a:r>
            <a:r>
              <a:rPr lang="et-EE" sz="2800" dirty="0">
                <a:latin typeface="Arial" charset="0"/>
              </a:rPr>
              <a:t>standardmetoodikate alusel</a:t>
            </a:r>
          </a:p>
          <a:p>
            <a:pPr marL="277813" indent="-277813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b="1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3" grpId="0" build="p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564904"/>
            <a:ext cx="8604448" cy="3810000"/>
          </a:xfrm>
        </p:spPr>
        <p:txBody>
          <a:bodyPr>
            <a:normAutofit/>
          </a:bodyPr>
          <a:lstStyle/>
          <a:p>
            <a:pPr marL="277813" indent="-277813" algn="l" eaLnBrk="1" hangingPunct="1">
              <a:spcBef>
                <a:spcPts val="1800"/>
              </a:spcBef>
            </a:pPr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Koosneb tavaliselt neljast alamliigist: 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b="1" dirty="0" smtClean="0">
                <a:solidFill>
                  <a:srgbClr val="0070C0"/>
                </a:solidFill>
                <a:latin typeface="Arial" charset="0"/>
              </a:rPr>
              <a:t>töötajate sobiv valimine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b="1" dirty="0" smtClean="0">
                <a:solidFill>
                  <a:srgbClr val="0070C0"/>
                </a:solidFill>
                <a:latin typeface="Arial" charset="0"/>
              </a:rPr>
              <a:t>regulaarne koolitus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b="1" dirty="0" smtClean="0">
                <a:solidFill>
                  <a:srgbClr val="0070C0"/>
                </a:solidFill>
                <a:latin typeface="Arial" charset="0"/>
              </a:rPr>
              <a:t>teavitusüritused 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b="1" dirty="0" smtClean="0">
                <a:solidFill>
                  <a:srgbClr val="0070C0"/>
                </a:solidFill>
                <a:latin typeface="Arial" charset="0"/>
              </a:rPr>
              <a:t>proovihäired</a:t>
            </a:r>
          </a:p>
        </p:txBody>
      </p:sp>
      <p:sp>
        <p:nvSpPr>
          <p:cNvPr id="607236" name="Rectangle 4"/>
          <p:cNvSpPr>
            <a:spLocks noChangeArrowheads="1"/>
          </p:cNvSpPr>
          <p:nvPr/>
        </p:nvSpPr>
        <p:spPr bwMode="auto">
          <a:xfrm>
            <a:off x="395536" y="620688"/>
            <a:ext cx="829545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Tugevdusmeetmed: turvateadlikkus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ehk 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motivatsioon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057400" y="4686300"/>
            <a:ext cx="7848600" cy="4343400"/>
          </a:xfrm>
        </p:spPr>
        <p:txBody>
          <a:bodyPr/>
          <a:lstStyle/>
          <a:p>
            <a:pPr algn="l" eaLnBrk="1" hangingPunct="1"/>
            <a:endParaRPr lang="et-EE" sz="1000" i="1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smtClean="0">
              <a:latin typeface="Arial" charset="0"/>
            </a:endParaRPr>
          </a:p>
          <a:p>
            <a:pPr eaLnBrk="1" hangingPunct="1"/>
            <a:endParaRPr lang="et-EE" smtClean="0">
              <a:latin typeface="Arial" charset="0"/>
            </a:endParaRPr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Peletusmeetmed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0310" name="Text Box 6"/>
          <p:cNvSpPr txBox="1">
            <a:spLocks noChangeArrowheads="1"/>
          </p:cNvSpPr>
          <p:nvPr/>
        </p:nvSpPr>
        <p:spPr bwMode="auto">
          <a:xfrm>
            <a:off x="899592" y="838200"/>
            <a:ext cx="8015808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Peletusmeetmed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scaring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safeguards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kahandavad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rünnete üritamise tõenäosust. </a:t>
            </a:r>
            <a:r>
              <a:rPr lang="et-EE" sz="2800" dirty="0">
                <a:latin typeface="Arial" charset="0"/>
              </a:rPr>
              <a:t>Peletav toime on reeglina turvameetmete kasulik lisaomadus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ainuüksi teadmine turvameetmete </a:t>
            </a:r>
            <a:r>
              <a:rPr lang="et-EE" sz="2800" dirty="0" smtClean="0">
                <a:latin typeface="Arial" charset="0"/>
              </a:rPr>
              <a:t>olemasolust vähendab tihti  </a:t>
            </a:r>
            <a:r>
              <a:rPr lang="et-EE" sz="2800" dirty="0">
                <a:latin typeface="Arial" charset="0"/>
              </a:rPr>
              <a:t>ründeindu, eriti kui oodatav saak ei korva ründaja riski</a:t>
            </a:r>
            <a:endParaRPr lang="en-GB" dirty="0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187624" y="3717032"/>
            <a:ext cx="7731968" cy="314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kehtestatud sanktsioonid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hoiatav märgistus dokumentidel, andmekandjatel, kuvadel, ruumide ustel jne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nähtavad turvavahendid – valvur, telekaamera, territooriumi valgustatus, turvauksed, kaartlukud</a:t>
            </a: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Eraldusmeetmed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1334" name="Text Box 6"/>
          <p:cNvSpPr txBox="1">
            <a:spLocks noChangeArrowheads="1"/>
          </p:cNvSpPr>
          <p:nvPr/>
        </p:nvSpPr>
        <p:spPr bwMode="auto">
          <a:xfrm>
            <a:off x="827584" y="1124744"/>
            <a:ext cx="8136904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Eraldusmeetmete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tõkestusmeetmete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separative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safeguards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korral eraldatakse eri turbetaset ja/või pääse vajavad süsteemid üksteisest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539552" y="3356992"/>
            <a:ext cx="76962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>
              <a:spcBef>
                <a:spcPts val="12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Eraldusmeetmeid saab realiseerida kolmel erineval viisil: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ruumiline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spatial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ajaline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temporal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loogiline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logical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>
              <a:spcBef>
                <a:spcPct val="50000"/>
              </a:spcBef>
            </a:pPr>
            <a:endParaRPr lang="en-GB" sz="2800" b="1" dirty="0"/>
          </a:p>
        </p:txBody>
      </p:sp>
    </p:spTree>
  </p:cSld>
  <p:clrMapOvr>
    <a:masterClrMapping/>
  </p:clrMapOvr>
  <p:transition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19700" y="2514600"/>
            <a:ext cx="7848600" cy="4343400"/>
          </a:xfrm>
        </p:spPr>
        <p:txBody>
          <a:bodyPr/>
          <a:lstStyle/>
          <a:p>
            <a:pPr marL="914400" lvl="2" indent="0" eaLnBrk="1" hangingPunct="1"/>
            <a:endParaRPr lang="et-EE" sz="28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Ruumiline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899592" y="1196752"/>
            <a:ext cx="7634808" cy="541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erineva </a:t>
            </a:r>
            <a:r>
              <a:rPr lang="et-EE" sz="2800" dirty="0">
                <a:latin typeface="Arial" charset="0"/>
              </a:rPr>
              <a:t>salastusastmega andmete töötlus mitmel eraldi arvutil</a:t>
            </a:r>
            <a:r>
              <a:rPr lang="et-EE" sz="2800" dirty="0">
                <a:cs typeface="Times New Roman" pitchFamily="18" charset="0"/>
              </a:rPr>
              <a:t> </a:t>
            </a:r>
            <a:endParaRPr lang="et-EE" sz="2800" dirty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ühel andmekandjal ainult võrdse salastusastmega või samadele kasutajatele määratud andmed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salastuselt erinevate andmekandjate säilitus eri kohtades ja erinevatel tingimustel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eraldi füüsilised sideliinid erineva salastusega teabe edastuseks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Ajaline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827584" y="1484784"/>
            <a:ext cx="8020000" cy="381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arvuti </a:t>
            </a:r>
            <a:r>
              <a:rPr lang="et-EE" sz="2800" dirty="0">
                <a:latin typeface="Arial" charset="0"/>
              </a:rPr>
              <a:t>kasutamine eri aegadel eri tundlikkusega andmete töötluseks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cs typeface="Times New Roman" pitchFamily="18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erineva tarkvara kasutamine eri aegadel samas arvutis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ruumi kasutamine eri aegadel erineva tundlikkusastmega üritusteks</a:t>
            </a:r>
            <a:endParaRPr lang="en-GB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583488" cy="9906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Mida me kaitseme: andmed</a:t>
            </a:r>
            <a:endParaRPr lang="et-EE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51520" y="2996952"/>
            <a:ext cx="8610600" cy="372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>
                <a:latin typeface="Arial" charset="0"/>
                <a:cs typeface="Times New Roman" pitchFamily="18" charset="0"/>
              </a:rPr>
              <a:t>Andmed on informatsiooni esitus</a:t>
            </a:r>
            <a:r>
              <a:rPr lang="et-EE" sz="2800" dirty="0">
                <a:latin typeface="Arial" charset="0"/>
                <a:cs typeface="Times New Roman" pitchFamily="18" charset="0"/>
              </a:rPr>
              <a:t>, st tema kirjapanek mingis eelnevalt kokkulepitud </a:t>
            </a:r>
            <a:r>
              <a:rPr lang="et-EE" sz="2800" dirty="0">
                <a:latin typeface="Arial" charset="0"/>
              </a:rPr>
              <a:t>kujul</a:t>
            </a:r>
            <a:r>
              <a:rPr lang="et-EE" sz="2800" dirty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  <a:cs typeface="Times New Roman" pitchFamily="18" charset="0"/>
              </a:rPr>
              <a:t>mis võimaldab andmetele vastavat te</a:t>
            </a:r>
            <a:r>
              <a:rPr lang="et-EE" sz="2800" dirty="0">
                <a:latin typeface="Arial" charset="0"/>
              </a:rPr>
              <a:t>avet</a:t>
            </a:r>
            <a:r>
              <a:rPr lang="et-EE" sz="2800" dirty="0">
                <a:latin typeface="Arial" charset="0"/>
                <a:cs typeface="Times New Roman" pitchFamily="18" charset="0"/>
              </a:rPr>
              <a:t> edasi anda subjektilt subjektile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t-EE" sz="2800" b="1" dirty="0">
                <a:latin typeface="Arial" charset="0"/>
              </a:rPr>
              <a:t>Samade a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ndmete tõlgendus erinevate subjektide poolt võib olla erinev </a:t>
            </a:r>
            <a:r>
              <a:rPr lang="et-EE" sz="2800" dirty="0">
                <a:latin typeface="Arial" charset="0"/>
                <a:cs typeface="Times New Roman" pitchFamily="18" charset="0"/>
              </a:rPr>
              <a:t>(nt sõna 'hallitus' tähendus sõltub mõnevõrra sellest, kas tema lugeja on eestlane või soomlane)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 </a:t>
            </a:r>
            <a:endParaRPr lang="et-EE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34536" name="Text Box 8"/>
          <p:cNvSpPr txBox="1">
            <a:spLocks noChangeArrowheads="1"/>
          </p:cNvSpPr>
          <p:nvPr/>
        </p:nvSpPr>
        <p:spPr bwMode="auto">
          <a:xfrm>
            <a:off x="304800" y="990600"/>
            <a:ext cx="7939608" cy="181588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data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informatsiooni taastõlgendatav esitus formaliseeritud kujul, mis sobib edastuseks, tõlgenduseks või töötluseks 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Loogiline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4407" name="Text Box 7"/>
          <p:cNvSpPr txBox="1">
            <a:spLocks noChangeArrowheads="1"/>
          </p:cNvSpPr>
          <p:nvPr/>
        </p:nvSpPr>
        <p:spPr bwMode="auto">
          <a:xfrm>
            <a:off x="971600" y="1143000"/>
            <a:ext cx="77914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Loogiline isoleerimine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infovarade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jaotamine (nt andmete tükeldamine) piisavalt väikesteks elementideks, mida saab eraldi või rühmitatult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töödelda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 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395536" y="3356992"/>
            <a:ext cx="8001000" cy="378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30313" lvl="2" indent="-315913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Jaguneb peamiselt kolmeks alamliigiks:</a:t>
            </a:r>
            <a:endParaRPr lang="et-EE" sz="2800" dirty="0">
              <a:latin typeface="Arial" charset="0"/>
            </a:endParaRP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pääsu reguleerimine </a:t>
            </a:r>
            <a:r>
              <a:rPr lang="et-EE" sz="2800" dirty="0">
                <a:latin typeface="Arial" charset="0"/>
              </a:rPr>
              <a:t>(nt paroolkaitse, kaartlukk)</a:t>
            </a: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teenusevahendus</a:t>
            </a:r>
            <a:r>
              <a:rPr lang="et-EE" sz="2800" dirty="0">
                <a:latin typeface="Arial" charset="0"/>
              </a:rPr>
              <a:t> (nt tulemüür, andmebaasi päringuprotsessor)</a:t>
            </a: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salastamine</a:t>
            </a:r>
            <a:r>
              <a:rPr lang="et-EE" sz="2800" dirty="0">
                <a:latin typeface="Arial" charset="0"/>
              </a:rPr>
              <a:t> (krüpteerimine, peitmine,hävitamine) </a:t>
            </a: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8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Tuvastavad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5059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8229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Turvakahju </a:t>
            </a:r>
            <a:r>
              <a:rPr lang="et-EE" sz="2600" dirty="0">
                <a:latin typeface="Arial" charset="0"/>
              </a:rPr>
              <a:t>minimeerimise seisukohalt </a:t>
            </a:r>
            <a:r>
              <a:rPr lang="et-EE" sz="2600" dirty="0" smtClean="0">
                <a:latin typeface="Arial" charset="0"/>
              </a:rPr>
              <a:t>saab eesmärgid jagada järmisse pingeritta: 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vältimine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kohene tuvastamine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kohene registreerimine ja hilisem tuvastamine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tõestamine hiljem</a:t>
            </a:r>
          </a:p>
          <a:p>
            <a:pPr marL="277813" indent="-277813">
              <a:spcBef>
                <a:spcPct val="50000"/>
              </a:spcBef>
            </a:pPr>
            <a:endParaRPr lang="en-GB" sz="2800" b="1" dirty="0"/>
          </a:p>
        </p:txBody>
      </p:sp>
      <p:sp>
        <p:nvSpPr>
          <p:cNvPr id="45060" name="Text Box 7"/>
          <p:cNvSpPr txBox="1">
            <a:spLocks noChangeArrowheads="1"/>
          </p:cNvSpPr>
          <p:nvPr/>
        </p:nvSpPr>
        <p:spPr bwMode="auto">
          <a:xfrm>
            <a:off x="755576" y="4352699"/>
            <a:ext cx="8388424" cy="250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Siit lähtuvalt saab tuvastavad </a:t>
            </a:r>
            <a:r>
              <a:rPr lang="et-EE" sz="2800" dirty="0">
                <a:latin typeface="Arial" charset="0"/>
              </a:rPr>
              <a:t>turvameetmed </a:t>
            </a:r>
            <a:r>
              <a:rPr lang="et-EE" sz="2800" dirty="0" smtClean="0">
                <a:latin typeface="Arial" charset="0"/>
              </a:rPr>
              <a:t>jagada kolmeks tasemeks:</a:t>
            </a:r>
            <a:endParaRPr lang="et-EE" sz="2800" dirty="0"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peratiivtuvastus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operative 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järeltuvastus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post-identification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õendtuvastus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evidence-based 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n-GB" sz="2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Operatiivtuvastus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6454" name="Text Box 6"/>
          <p:cNvSpPr txBox="1">
            <a:spLocks noChangeArrowheads="1"/>
          </p:cNvSpPr>
          <p:nvPr/>
        </p:nvSpPr>
        <p:spPr bwMode="auto">
          <a:xfrm>
            <a:off x="899592" y="1143000"/>
            <a:ext cx="801580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Operatiivtuvastus hõlmab meetmeid, mis võimaldavad turvaintsidente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kohe nende tekkimisel tuvastada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ja neile kohe reageerida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1043608" y="3048000"/>
            <a:ext cx="7566992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valvur</a:t>
            </a:r>
            <a:r>
              <a:rPr lang="et-EE" sz="2600" dirty="0" smtClean="0">
                <a:latin typeface="Arial" charset="0"/>
              </a:rPr>
              <a:t>, </a:t>
            </a:r>
            <a:r>
              <a:rPr lang="et-EE" sz="2600" dirty="0">
                <a:latin typeface="Arial" charset="0"/>
              </a:rPr>
              <a:t>tuletõrje- ja valvesignalisatsioon, keskkonnaseire </a:t>
            </a:r>
            <a:r>
              <a:rPr lang="et-EE" sz="2600" dirty="0" smtClean="0">
                <a:latin typeface="Arial" charset="0"/>
              </a:rPr>
              <a:t>jm taristumeetmed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keelatud operatsiooni blokeerimisele, nurjunud autentimiskatsele vms kaasnev vea- või hoiatusteade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silumisvahendite teated tarkvara väljatöötamisel</a:t>
            </a:r>
          </a:p>
          <a:p>
            <a:pPr marL="277813" indent="-277813">
              <a:spcBef>
                <a:spcPct val="50000"/>
              </a:spcBef>
            </a:pPr>
            <a:endParaRPr lang="en-GB" sz="2600" b="1" dirty="0"/>
          </a:p>
        </p:txBody>
      </p:sp>
    </p:spTree>
  </p:cSld>
  <p:clrMapOvr>
    <a:masterClrMapping/>
  </p:clrMapOvr>
  <p:transition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Järeltuvastus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7478" name="Text Box 6"/>
          <p:cNvSpPr txBox="1">
            <a:spLocks noChangeArrowheads="1"/>
          </p:cNvSpPr>
          <p:nvPr/>
        </p:nvSpPr>
        <p:spPr bwMode="auto">
          <a:xfrm>
            <a:off x="899592" y="1268760"/>
            <a:ext cx="612068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Järeltuvastus toimub otseselt või kaudselt turvariketega seotud sündmuste registreerimise alusel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1043608" y="3048000"/>
            <a:ext cx="756699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6863" indent="-296863">
              <a:spcBef>
                <a:spcPts val="12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Näited: </a:t>
            </a:r>
          </a:p>
          <a:p>
            <a:pPr marL="296863" indent="-29686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arvutite ja lukusüsteemide logifailid. logifailide </a:t>
            </a:r>
            <a:r>
              <a:rPr lang="et-EE" sz="2800" dirty="0" smtClean="0">
                <a:latin typeface="Arial" charset="0"/>
              </a:rPr>
              <a:t>analüüsivahendid</a:t>
            </a:r>
            <a:endParaRPr lang="et-EE" sz="2800" dirty="0">
              <a:latin typeface="Arial" charset="0"/>
            </a:endParaRPr>
          </a:p>
          <a:p>
            <a:pPr marL="296863" indent="-29686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diagnostika- </a:t>
            </a:r>
            <a:r>
              <a:rPr lang="et-EE" sz="2800" dirty="0">
                <a:latin typeface="Arial" charset="0"/>
              </a:rPr>
              <a:t>ja testimisvahendid</a:t>
            </a:r>
          </a:p>
          <a:p>
            <a:pPr marL="296863" indent="-29686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läbivaatuse, verifitseerimise ja auditeerimise meetodid</a:t>
            </a:r>
          </a:p>
          <a:p>
            <a:pPr marL="296863" indent="-296863">
              <a:spcBef>
                <a:spcPct val="50000"/>
              </a:spcBef>
            </a:pPr>
            <a:endParaRPr lang="en-GB" sz="2800" b="1" dirty="0"/>
          </a:p>
        </p:txBody>
      </p:sp>
    </p:spTree>
  </p:cSld>
  <p:clrMapOvr>
    <a:masterClrMapping/>
  </p:clrMapOvr>
  <p:transition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500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Tõendtuvastus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8502" name="Text Box 6"/>
          <p:cNvSpPr txBox="1">
            <a:spLocks noChangeArrowheads="1"/>
          </p:cNvSpPr>
          <p:nvPr/>
        </p:nvSpPr>
        <p:spPr bwMode="auto">
          <a:xfrm>
            <a:off x="899592" y="980728"/>
            <a:ext cx="7973888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Tõendtuvastus põhineb mitmesugustel andmekogumitele lisatavatel turvaelementidel, mis võimaldavad kontrollida terviklust ja/või konfidentsiaalsust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1187624" y="2971800"/>
            <a:ext cx="7776864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400" dirty="0">
                <a:latin typeface="Arial" charset="0"/>
              </a:rPr>
              <a:t>Näited: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>
                <a:latin typeface="Arial" charset="0"/>
              </a:rPr>
              <a:t>paarsusbitt, kontrollsumma, tsükkelkood, </a:t>
            </a:r>
            <a:r>
              <a:rPr lang="et-EE" sz="2400" dirty="0" smtClean="0">
                <a:latin typeface="Arial" charset="0"/>
              </a:rPr>
              <a:t>krüptoräsi</a:t>
            </a:r>
            <a:endParaRPr lang="et-EE" sz="24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 smtClean="0">
                <a:latin typeface="Arial" charset="0"/>
              </a:rPr>
              <a:t>digiallkiri </a:t>
            </a:r>
            <a:r>
              <a:rPr lang="et-EE" sz="2400" dirty="0">
                <a:latin typeface="Arial" charset="0"/>
              </a:rPr>
              <a:t>ja ajatempel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>
                <a:latin typeface="Arial" charset="0"/>
              </a:rPr>
              <a:t>steganograafiline vesimärk (lisatakse originaali loomisel)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>
                <a:latin typeface="Arial" charset="0"/>
              </a:rPr>
              <a:t>steganograafiline sõrmejälg (tekib kopeerimisel)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>
                <a:latin typeface="Arial" charset="0"/>
              </a:rPr>
              <a:t>füüsilised (nähtavad või vähemärgatavad turvakiled, -niidid, -pitserid, värvust muutvad märgised jms</a:t>
            </a:r>
            <a:r>
              <a:rPr lang="et-EE" b="1" dirty="0">
                <a:latin typeface="Arial" charset="0"/>
              </a:rPr>
              <a:t>)</a:t>
            </a:r>
            <a:endParaRPr lang="en-GB" b="1" dirty="0"/>
          </a:p>
        </p:txBody>
      </p:sp>
    </p:spTree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038600"/>
            <a:ext cx="7848600" cy="48768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400" dirty="0" smtClean="0">
              <a:latin typeface="Arial" charset="0"/>
            </a:endParaRPr>
          </a:p>
        </p:txBody>
      </p:sp>
      <p:sp>
        <p:nvSpPr>
          <p:cNvPr id="61952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Taastavad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9526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848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Objekti (infovara) turvalisust kahjustanud turvaintsidendi järel tuleb 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taastada objekti normaalne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talitlus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-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seda kiiremini ja seda suuremas ulatuses, mida olulisem on objekt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755576" y="3573016"/>
            <a:ext cx="8208912" cy="2840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Taastavad turvameetmed jagunevad kolmeks: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arundamine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(backuping)</a:t>
            </a:r>
            <a:endParaRPr lang="et-EE" sz="2800" i="1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nnistamine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(renovation)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sendamine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(replacing)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277813" indent="-277813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 build="p" autoUpdateAnimBg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8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Varundamine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0550" name="Text Box 6"/>
          <p:cNvSpPr txBox="1">
            <a:spLocks noChangeArrowheads="1"/>
          </p:cNvSpPr>
          <p:nvPr/>
        </p:nvSpPr>
        <p:spPr bwMode="auto">
          <a:xfrm>
            <a:off x="971600" y="1600200"/>
            <a:ext cx="8020000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Varundamine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(backuping)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on taaste peamine ja tähtsaim eeldus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1115616" y="2996952"/>
            <a:ext cx="7346776" cy="465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Näiteid:</a:t>
            </a: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üksteist replikeerivad serverid (paralleelselt töös hoitav arvutisüsteem)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RAID-kettasüsteem </a:t>
            </a: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andmete regulaarne (tavaliselt mitte harvemini kui kord nädalas) varukopeerimine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b="1" dirty="0">
              <a:latin typeface="Arial" charset="0"/>
            </a:endParaRPr>
          </a:p>
          <a:p>
            <a:pPr marL="277813" indent="-277813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Ennistamine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1574" name="Text Box 6"/>
          <p:cNvSpPr txBox="1">
            <a:spLocks noChangeArrowheads="1"/>
          </p:cNvSpPr>
          <p:nvPr/>
        </p:nvSpPr>
        <p:spPr bwMode="auto">
          <a:xfrm>
            <a:off x="899592" y="1143000"/>
            <a:ext cx="7939608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Ennistamine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(renovation)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rikete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tõrgete ja defektide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kõrvaldamine tark- või riistvarast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1043608" y="2348880"/>
            <a:ext cx="810039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aparatuuri remont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tarkvara parandamine ja modifitseerimine, sh versioonihalduse meetmeid rakendades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operatsioonide tagasivõtt rakendusprogrammides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taristu remont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kurivara kõrvaldamine </a:t>
            </a:r>
            <a:r>
              <a:rPr lang="et-EE" sz="2600" dirty="0">
                <a:latin typeface="Arial" charset="0"/>
              </a:rPr>
              <a:t>viirusetõrjeprogrammiga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andmeedastuse bitivigade automaatne kõrvaldamine veaparanduskoodiga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Asendamine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2598" name="Text Box 6"/>
          <p:cNvSpPr txBox="1">
            <a:spLocks noChangeArrowheads="1"/>
          </p:cNvSpPr>
          <p:nvPr/>
        </p:nvSpPr>
        <p:spPr bwMode="auto">
          <a:xfrm>
            <a:off x="755576" y="1196752"/>
            <a:ext cx="698477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Need seadmed (riistvara), mida ei ole võimalik ennistada (parandada), tuleb asendada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(replacing)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899592" y="2924944"/>
            <a:ext cx="7566992" cy="369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Näiteid: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aegsasti sõlmitud kiirtarne- või </a:t>
            </a:r>
            <a:r>
              <a:rPr lang="et-EE" sz="2800" dirty="0" smtClean="0">
                <a:latin typeface="Arial" charset="0"/>
              </a:rPr>
              <a:t>üürilepingud (vastavalt äripoole poolt määratud käideldavudstasemele)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asendusplaanid töötajate võimalike ootamatute ajutiste väljalangemiste või alalise lahkumise puhuks</a:t>
            </a:r>
          </a:p>
          <a:p>
            <a:pPr marL="277813" indent="-277813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676400"/>
            <a:ext cx="8460432" cy="4800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Saksa etalonturbe metoodika BSI (ja Eesti avaliku sektori standard ISKE) kohaselt: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üldkomponendid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taristu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IT süsteemid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võrgud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rakendused</a:t>
            </a:r>
          </a:p>
        </p:txBody>
      </p:sp>
      <p:sp>
        <p:nvSpPr>
          <p:cNvPr id="62362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 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varade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järgi, 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305800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/>
            <a:r>
              <a:rPr lang="et-EE" b="1" dirty="0">
                <a:solidFill>
                  <a:srgbClr val="C00000"/>
                </a:solidFill>
              </a:rPr>
              <a:t>Andmekogum</a:t>
            </a:r>
            <a:r>
              <a:rPr lang="sv-SE" b="1" dirty="0">
                <a:solidFill>
                  <a:srgbClr val="C00000"/>
                </a:solidFill>
              </a:rPr>
              <a:t> (dokument)</a:t>
            </a:r>
            <a:r>
              <a:rPr lang="et-EE" b="1" dirty="0">
                <a:solidFill>
                  <a:srgbClr val="C00000"/>
                </a:solidFill>
              </a:rPr>
              <a:t> ja vorming</a:t>
            </a:r>
            <a:endParaRPr lang="et-EE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06745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06746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6746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67462" name="Text Box 6"/>
          <p:cNvSpPr txBox="1">
            <a:spLocks noChangeArrowheads="1"/>
          </p:cNvSpPr>
          <p:nvPr/>
        </p:nvSpPr>
        <p:spPr bwMode="auto">
          <a:xfrm>
            <a:off x="323528" y="1196752"/>
            <a:ext cx="84582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latin typeface="Arial" charset="0"/>
                <a:cs typeface="Times New Roman" pitchFamily="18" charset="0"/>
              </a:rPr>
              <a:t>Digitaalne </a:t>
            </a:r>
            <a:r>
              <a:rPr lang="et-EE" sz="2600" b="1" dirty="0" smtClean="0">
                <a:latin typeface="Arial" charset="0"/>
                <a:cs typeface="Times New Roman" pitchFamily="18" charset="0"/>
              </a:rPr>
              <a:t>andmekogum 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— </a:t>
            </a:r>
            <a:r>
              <a:rPr lang="et-EE" sz="2600" dirty="0">
                <a:latin typeface="Arial" charset="0"/>
                <a:cs typeface="Times New Roman" pitchFamily="18" charset="0"/>
              </a:rPr>
              <a:t>informatsiooni esitus bitijadana, st jadana, mis koosneb märkidest 0 ja 1. (</a:t>
            </a:r>
            <a:r>
              <a:rPr lang="et-EE" sz="2600" dirty="0">
                <a:latin typeface="Arial" charset="0"/>
              </a:rPr>
              <a:t>arvutis nimetatakse neid kogumeid tihti failideks)</a:t>
            </a:r>
            <a:r>
              <a:rPr lang="et-EE" sz="2600" dirty="0">
                <a:latin typeface="Arial" charset="0"/>
                <a:cs typeface="Times New Roman" pitchFamily="18" charset="0"/>
              </a:rPr>
              <a:t> 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600" b="1" dirty="0">
                <a:latin typeface="Arial" charset="0"/>
                <a:cs typeface="Times New Roman" pitchFamily="18" charset="0"/>
              </a:rPr>
              <a:t>Vorming</a:t>
            </a:r>
            <a:r>
              <a:rPr lang="et-EE" sz="2600" b="1" dirty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format</a:t>
            </a:r>
            <a:r>
              <a:rPr lang="et-EE" sz="2600" dirty="0">
                <a:latin typeface="Arial" charset="0"/>
              </a:rPr>
              <a:t>)</a:t>
            </a:r>
            <a:r>
              <a:rPr lang="et-EE" sz="2600" dirty="0">
                <a:latin typeface="Arial" charset="0"/>
                <a:cs typeface="Times New Roman" pitchFamily="18" charset="0"/>
              </a:rPr>
              <a:t> — eeskiri andmete tõlgendamiseks kas vahetult 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informatsiooniks, õigemini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teabe </a:t>
            </a:r>
            <a:r>
              <a:rPr lang="et-EE" sz="2600" dirty="0" smtClean="0">
                <a:latin typeface="Arial" charset="0"/>
              </a:rPr>
              <a:t>esitusliigiks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charset="0"/>
                <a:cs typeface="Times New Roman" pitchFamily="18" charset="0"/>
              </a:rPr>
              <a:t>(tekst, pilt, heli</a:t>
            </a:r>
            <a:r>
              <a:rPr lang="et-EE" sz="2600" dirty="0">
                <a:latin typeface="Arial" charset="0"/>
              </a:rPr>
              <a:t>, video</a:t>
            </a:r>
            <a:r>
              <a:rPr lang="et-EE" sz="2600" dirty="0">
                <a:latin typeface="Arial" charset="0"/>
                <a:cs typeface="Times New Roman" pitchFamily="18" charset="0"/>
              </a:rPr>
              <a:t>)</a:t>
            </a:r>
          </a:p>
        </p:txBody>
      </p:sp>
      <p:sp>
        <p:nvSpPr>
          <p:cNvPr id="2067463" name="Text Box 7"/>
          <p:cNvSpPr txBox="1">
            <a:spLocks noChangeArrowheads="1"/>
          </p:cNvSpPr>
          <p:nvPr/>
        </p:nvSpPr>
        <p:spPr bwMode="auto">
          <a:xfrm>
            <a:off x="611560" y="4077072"/>
            <a:ext cx="8208912" cy="224676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>
                <a:latin typeface="Arial" charset="0"/>
              </a:rPr>
              <a:t>Igasugune 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informatsioon on arvutites</a:t>
            </a:r>
            <a:r>
              <a:rPr lang="et-EE" sz="2800" b="1" dirty="0">
                <a:latin typeface="Arial" charset="0"/>
              </a:rPr>
              <a:t> (infotehnilistes seadmetes)</a:t>
            </a:r>
            <a:r>
              <a:rPr lang="et-EE" sz="2800" b="1" dirty="0">
                <a:latin typeface="Arial" charset="0"/>
                <a:cs typeface="Times New Roman" pitchFamily="18" charset="0"/>
              </a:rPr>
              <a:t> esitatud alati digitaalkujul </a:t>
            </a:r>
            <a:r>
              <a:rPr lang="sv-SE" sz="2800" b="1" dirty="0">
                <a:latin typeface="Arial" charset="0"/>
                <a:cs typeface="Times New Roman" pitchFamily="18" charset="0"/>
              </a:rPr>
              <a:t>kindlates kokkuleppelistes vormingutes </a:t>
            </a:r>
            <a:r>
              <a:rPr lang="et-EE" sz="2800" b="1" dirty="0">
                <a:latin typeface="Arial" charset="0"/>
              </a:rPr>
              <a:t>kogumitena</a:t>
            </a:r>
            <a:r>
              <a:rPr lang="sv-SE" sz="2800" b="1" dirty="0">
                <a:latin typeface="Arial" charset="0"/>
              </a:rPr>
              <a:t> (failidena</a:t>
            </a:r>
            <a:r>
              <a:rPr lang="sv-SE" sz="2800" b="1" dirty="0" smtClean="0">
                <a:latin typeface="Arial" charset="0"/>
              </a:rPr>
              <a:t>)</a:t>
            </a:r>
            <a:r>
              <a:rPr lang="et-EE" sz="2800" b="1" dirty="0" smtClean="0">
                <a:latin typeface="Arial" charset="0"/>
              </a:rPr>
              <a:t>, mis </a:t>
            </a:r>
            <a:r>
              <a:rPr lang="et-EE" sz="2800" b="1" u="sng" dirty="0" smtClean="0">
                <a:latin typeface="Arial" charset="0"/>
              </a:rPr>
              <a:t>kannavad teavet</a:t>
            </a:r>
            <a:endParaRPr lang="et-EE" sz="2800" b="1" u="sng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700808"/>
            <a:ext cx="7848600" cy="4800600"/>
          </a:xfrm>
        </p:spPr>
        <p:txBody>
          <a:bodyPr/>
          <a:lstStyle/>
          <a:p>
            <a:pPr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ISO infoturvet puudutav standardipere 27000: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füüsiline keskkond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personal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haldus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riistvara ja tarkvara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side</a:t>
            </a:r>
          </a:p>
        </p:txBody>
      </p:sp>
      <p:sp>
        <p:nvSpPr>
          <p:cNvPr id="62464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varade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järgi,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8" name="Rectangle 4"/>
          <p:cNvSpPr>
            <a:spLocks noChangeArrowheads="1"/>
          </p:cNvSpPr>
          <p:nvPr/>
        </p:nvSpPr>
        <p:spPr bwMode="auto">
          <a:xfrm>
            <a:off x="685800" y="404664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 teostusviisi järgi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683568" y="1628800"/>
            <a:ext cx="8460432" cy="402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Jagatakse tüüpselt kolmeks: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organisatsioonilised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ehk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halduslikud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(organisational safeguards)</a:t>
            </a:r>
            <a:endParaRPr lang="et-EE" sz="2800" i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 </a:t>
            </a:r>
            <a:r>
              <a:rPr lang="et-EE" sz="2800" i="1" dirty="0" smtClean="0">
                <a:latin typeface="Arial" charset="0"/>
              </a:rPr>
              <a:t>(physical safeguards)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(IT-related safeguards)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625671" name="Text Box 7"/>
          <p:cNvSpPr txBox="1">
            <a:spLocks noChangeArrowheads="1"/>
          </p:cNvSpPr>
          <p:nvPr/>
        </p:nvSpPr>
        <p:spPr bwMode="auto">
          <a:xfrm>
            <a:off x="1259632" y="5229200"/>
            <a:ext cx="7416824" cy="138499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Olulisimad on organisatsioonilised meetmed, ilma milleta ei toimi reeglina ei füüsilised ega ka infotehnilised meetmed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96200" y="5105400"/>
            <a:ext cx="8534400" cy="4648200"/>
          </a:xfrm>
        </p:spPr>
        <p:txBody>
          <a:bodyPr/>
          <a:lstStyle/>
          <a:p>
            <a:pPr algn="l" eaLnBrk="1" hangingPunct="1"/>
            <a:endParaRPr lang="en-US" sz="10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r>
              <a:rPr lang="en-US" sz="2400" smtClean="0">
                <a:latin typeface="Arial" charset="0"/>
              </a:rPr>
              <a:t> </a:t>
            </a:r>
          </a:p>
        </p:txBody>
      </p:sp>
      <p:sp>
        <p:nvSpPr>
          <p:cNvPr id="626692" name="Rectangle 4"/>
          <p:cNvSpPr>
            <a:spLocks noChangeArrowheads="1"/>
          </p:cNvSpPr>
          <p:nvPr/>
        </p:nvSpPr>
        <p:spPr bwMode="auto">
          <a:xfrm>
            <a:off x="395536" y="90872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Organisatsioonilised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ametlik definitsioon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6694" name="Text Box 6"/>
          <p:cNvSpPr txBox="1">
            <a:spLocks noChangeArrowheads="1"/>
          </p:cNvSpPr>
          <p:nvPr/>
        </p:nvSpPr>
        <p:spPr bwMode="auto">
          <a:xfrm>
            <a:off x="539552" y="2420888"/>
            <a:ext cx="75438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Organisatsioonilised turvameetmed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sisaldavad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töökorralduse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turbesüsteemide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kavandamise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halduse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ja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turvaintsidentide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käsitluse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tegevused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ning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toimingud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46085" name="Text Box 7"/>
          <p:cNvSpPr txBox="1">
            <a:spLocks noChangeArrowheads="1"/>
          </p:cNvSpPr>
          <p:nvPr/>
        </p:nvSpPr>
        <p:spPr bwMode="auto">
          <a:xfrm>
            <a:off x="683568" y="4525054"/>
            <a:ext cx="8136904" cy="233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dirty="0" err="1">
                <a:latin typeface="Arial" charset="0"/>
              </a:rPr>
              <a:t>Organisatsioonilis</a:t>
            </a:r>
            <a:r>
              <a:rPr lang="et-EE" sz="2800" dirty="0">
                <a:latin typeface="Arial" charset="0"/>
              </a:rPr>
              <a:t>i meetmeid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tuleb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rakendada</a:t>
            </a:r>
            <a:r>
              <a:rPr lang="en-US" sz="2800" dirty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alati enne füüsilisi ja infotehnilisi meetmeid</a:t>
            </a:r>
            <a:r>
              <a:rPr lang="et-EE" sz="2800" dirty="0" smtClean="0">
                <a:latin typeface="Arial" charset="0"/>
              </a:rPr>
              <a:t> -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alates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turvapoliitika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sõnastamisest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riskianalüüsist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tur</a:t>
            </a:r>
            <a:r>
              <a:rPr lang="et-EE" sz="2800" dirty="0" smtClean="0">
                <a:latin typeface="Arial" charset="0"/>
              </a:rPr>
              <a:t>va</a:t>
            </a:r>
            <a:r>
              <a:rPr lang="en-US" sz="2800" dirty="0" err="1" smtClean="0">
                <a:latin typeface="Arial" charset="0"/>
              </a:rPr>
              <a:t>plaani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koostamisest</a:t>
            </a:r>
            <a:endParaRPr lang="en-US" sz="28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sz="28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96200" y="5105400"/>
            <a:ext cx="8534400" cy="4648200"/>
          </a:xfrm>
        </p:spPr>
        <p:txBody>
          <a:bodyPr/>
          <a:lstStyle/>
          <a:p>
            <a:pPr algn="l" eaLnBrk="1" hangingPunct="1"/>
            <a:endParaRPr lang="en-US" sz="10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r>
              <a:rPr lang="en-US" sz="2400" smtClean="0">
                <a:latin typeface="Arial" charset="0"/>
              </a:rPr>
              <a:t> </a:t>
            </a: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Organisatsioonilised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“vaba” käsitlus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971600" y="1916832"/>
            <a:ext cx="59436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Hõlmavad neli asja</a:t>
            </a:r>
            <a:r>
              <a:rPr lang="sv-SE" sz="2800" dirty="0" smtClean="0">
                <a:latin typeface="Arial" charset="0"/>
              </a:rPr>
              <a:t>:</a:t>
            </a:r>
            <a:endParaRPr lang="sv-SE" sz="2800" dirty="0">
              <a:latin typeface="Arial" charset="0"/>
            </a:endParaRPr>
          </a:p>
          <a:p>
            <a:pPr marL="712788" indent="-357188">
              <a:spcBef>
                <a:spcPts val="18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kes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mida peab tegema</a:t>
            </a:r>
          </a:p>
          <a:p>
            <a:pPr marL="712788" indent="-357188">
              <a:spcBef>
                <a:spcPts val="18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kes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mida ei tohi teha</a:t>
            </a:r>
          </a:p>
          <a:p>
            <a:pPr marL="712788" indent="-357188">
              <a:spcBef>
                <a:spcPts val="18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mis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juhtub siis, kui keegi midagi keelatut teeb</a:t>
            </a:r>
          </a:p>
          <a:p>
            <a:pPr marL="712788" indent="-357188">
              <a:spcBef>
                <a:spcPts val="18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mis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juhtub siis, kui keegi midagi vajalikku tegemata jätab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Füüsilised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899592" y="1340768"/>
            <a:ext cx="8244408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Füüsilised turvameetmed </a:t>
            </a:r>
            <a:r>
              <a:rPr lang="en-US" sz="2800" dirty="0" err="1" smtClean="0">
                <a:latin typeface="Arial" charset="0"/>
              </a:rPr>
              <a:t>hõlmavad</a:t>
            </a:r>
            <a:r>
              <a:rPr lang="et-EE" sz="2800" dirty="0" smtClean="0">
                <a:latin typeface="Arial" charset="0"/>
              </a:rPr>
              <a:t> kolme valdkonda:</a:t>
            </a:r>
            <a:r>
              <a:rPr lang="en-US" sz="2800" dirty="0" smtClean="0">
                <a:latin typeface="Arial" charset="0"/>
              </a:rPr>
              <a:t> </a:t>
            </a:r>
            <a:endParaRPr lang="et-EE" sz="2800" dirty="0">
              <a:latin typeface="Arial" charset="0"/>
            </a:endParaRPr>
          </a:p>
          <a:p>
            <a:pPr marL="890588" indent="-531813"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bjekti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taristut  </a:t>
            </a:r>
            <a:r>
              <a:rPr lang="et-EE" sz="2800" dirty="0" smtClean="0">
                <a:latin typeface="Arial" charset="0"/>
              </a:rPr>
              <a:t>- </a:t>
            </a:r>
            <a:r>
              <a:rPr lang="en-US" sz="2800" dirty="0" err="1" smtClean="0">
                <a:latin typeface="Arial" charset="0"/>
              </a:rPr>
              <a:t>ehituslik</a:t>
            </a:r>
            <a:r>
              <a:rPr lang="et-EE" sz="2800" dirty="0">
                <a:latin typeface="Arial" charset="0"/>
              </a:rPr>
              <a:t>ud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piirde</a:t>
            </a:r>
            <a:r>
              <a:rPr lang="et-EE" sz="2800" dirty="0" smtClean="0">
                <a:latin typeface="Arial" charset="0"/>
              </a:rPr>
              <a:t>d. </a:t>
            </a:r>
            <a:r>
              <a:rPr lang="en-US" sz="2800" dirty="0" err="1" smtClean="0">
                <a:latin typeface="Arial" charset="0"/>
              </a:rPr>
              <a:t>kommunikatsioon</a:t>
            </a:r>
            <a:r>
              <a:rPr lang="et-EE" sz="2800" dirty="0" smtClean="0">
                <a:latin typeface="Arial" charset="0"/>
              </a:rPr>
              <a:t>id</a:t>
            </a:r>
            <a:r>
              <a:rPr lang="et-EE" sz="2800" dirty="0">
                <a:latin typeface="Arial" charset="0"/>
              </a:rPr>
              <a:t>,</a:t>
            </a:r>
            <a:r>
              <a:rPr lang="en-US" sz="2800" dirty="0" err="1" smtClean="0">
                <a:latin typeface="Arial" charset="0"/>
              </a:rPr>
              <a:t>kütte</a:t>
            </a:r>
            <a:r>
              <a:rPr lang="en-US" sz="2800" dirty="0" smtClean="0">
                <a:latin typeface="Arial" charset="0"/>
              </a:rPr>
              <a:t>-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kliimaseadmed</a:t>
            </a:r>
            <a:r>
              <a:rPr lang="et-EE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turvauks</a:t>
            </a:r>
            <a:r>
              <a:rPr lang="et-EE" sz="2800" dirty="0">
                <a:latin typeface="Arial" charset="0"/>
              </a:rPr>
              <a:t>ed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–</a:t>
            </a:r>
            <a:r>
              <a:rPr lang="en-US" sz="2800" dirty="0" err="1">
                <a:latin typeface="Arial" charset="0"/>
              </a:rPr>
              <a:t>aknad</a:t>
            </a:r>
            <a:r>
              <a:rPr lang="et-EE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seif</a:t>
            </a:r>
            <a:r>
              <a:rPr lang="et-EE" sz="2800" dirty="0">
                <a:latin typeface="Arial" charset="0"/>
              </a:rPr>
              <a:t>id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barjäär</a:t>
            </a:r>
            <a:r>
              <a:rPr lang="et-EE" sz="2800" dirty="0" smtClean="0">
                <a:latin typeface="Arial" charset="0"/>
              </a:rPr>
              <a:t>id, </a:t>
            </a:r>
            <a:r>
              <a:rPr lang="en-US" sz="2800" dirty="0" err="1" smtClean="0">
                <a:latin typeface="Arial" charset="0"/>
              </a:rPr>
              <a:t>tõkkepu</a:t>
            </a:r>
            <a:r>
              <a:rPr lang="et-EE" sz="2800" dirty="0">
                <a:latin typeface="Arial" charset="0"/>
              </a:rPr>
              <a:t>u</a:t>
            </a:r>
            <a:r>
              <a:rPr lang="en-US" sz="2800" dirty="0">
                <a:latin typeface="Arial" charset="0"/>
              </a:rPr>
              <a:t>d, </a:t>
            </a:r>
            <a:r>
              <a:rPr lang="en-US" sz="2800" dirty="0" err="1">
                <a:latin typeface="Arial" charset="0"/>
              </a:rPr>
              <a:t>väravad</a:t>
            </a:r>
            <a:r>
              <a:rPr lang="en-US" sz="2800" dirty="0">
                <a:latin typeface="Arial" charset="0"/>
              </a:rPr>
              <a:t> </a:t>
            </a:r>
          </a:p>
          <a:p>
            <a:pPr marL="890588" indent="-531813"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ehaanilisi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komponente</a:t>
            </a:r>
            <a:r>
              <a:rPr lang="et-EE" sz="2800" dirty="0" smtClean="0">
                <a:latin typeface="Arial" charset="0"/>
              </a:rPr>
              <a:t> -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lukud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sildid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viidad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pakendid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märgised</a:t>
            </a:r>
            <a:r>
              <a:rPr lang="en-US" sz="2800" dirty="0">
                <a:latin typeface="Arial" charset="0"/>
              </a:rPr>
              <a:t> </a:t>
            </a:r>
          </a:p>
          <a:p>
            <a:pPr marL="890588" indent="-531813"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pääslatöötaja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turvameh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j</a:t>
            </a:r>
            <a:r>
              <a:rPr lang="et-EE" sz="2800" dirty="0" smtClean="0">
                <a:latin typeface="Arial" charset="0"/>
              </a:rPr>
              <a:t>ms</a:t>
            </a:r>
            <a:endParaRPr lang="en-US" sz="28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800" dirty="0"/>
          </a:p>
        </p:txBody>
      </p:sp>
    </p:spTree>
  </p:cSld>
  <p:clrMapOvr>
    <a:masterClrMapping/>
  </p:clrMapOvr>
  <p:transition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657600"/>
            <a:ext cx="8534400" cy="5029200"/>
          </a:xfrm>
        </p:spPr>
        <p:txBody>
          <a:bodyPr/>
          <a:lstStyle/>
          <a:p>
            <a:pPr algn="l" eaLnBrk="1" hangingPunct="1"/>
            <a:endParaRPr lang="en-US" sz="10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smtClean="0">
              <a:latin typeface="Arial" charset="0"/>
            </a:endParaRPr>
          </a:p>
          <a:p>
            <a:pPr algn="l" eaLnBrk="1" hangingPunct="1"/>
            <a:endParaRPr lang="en-US" sz="1000" smtClean="0">
              <a:latin typeface="Arial" charset="0"/>
            </a:endParaRPr>
          </a:p>
        </p:txBody>
      </p:sp>
      <p:sp>
        <p:nvSpPr>
          <p:cNvPr id="62874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Infotehnilised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8742" name="Text Box 6"/>
          <p:cNvSpPr txBox="1">
            <a:spLocks noChangeArrowheads="1"/>
          </p:cNvSpPr>
          <p:nvPr/>
        </p:nvSpPr>
        <p:spPr bwMode="auto">
          <a:xfrm>
            <a:off x="827584" y="1219200"/>
            <a:ext cx="778301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turvameetmed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kasutusel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peamiselt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loogilise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eraldamise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ja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turvarikete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tuvastuse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funktsioonide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teostamiseks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827584" y="3124200"/>
            <a:ext cx="7859216" cy="369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Hõlmavad peamiselt kahte praktilist </a:t>
            </a:r>
            <a:r>
              <a:rPr lang="et-EE" sz="2800" dirty="0">
                <a:latin typeface="Arial" charset="0"/>
              </a:rPr>
              <a:t>vahendit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tarkvarapõhine pääsu reguleerimine </a:t>
            </a:r>
            <a:r>
              <a:rPr lang="et-EE" sz="2800" dirty="0">
                <a:latin typeface="Arial" charset="0"/>
              </a:rPr>
              <a:t>andmetele ja infosüsteemidesse + autentimistehnika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krüptograafia võtted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teabe teisendamine loetamatule </a:t>
            </a:r>
            <a:r>
              <a:rPr lang="et-EE" sz="2800" dirty="0" smtClean="0">
                <a:latin typeface="Arial" charset="0"/>
              </a:rPr>
              <a:t>kujule konfidentsiaalsuse ja/või tervikluse kaitseks</a:t>
            </a:r>
            <a:endParaRPr lang="en-US" sz="2800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4388</Words>
  <Application>Microsoft Office PowerPoint</Application>
  <PresentationFormat>On-screen Show (4:3)</PresentationFormat>
  <Paragraphs>673</Paragraphs>
  <Slides>95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6" baseType="lpstr">
      <vt:lpstr>Office Theme</vt:lpstr>
      <vt:lpstr>Põhimõisted. Turbemudel, ohud, nõrkused, turvameetmed </vt:lpstr>
      <vt:lpstr>Aine eesmärk ja nimetus</vt:lpstr>
      <vt:lpstr>Protsessuaalne teave </vt:lpstr>
      <vt:lpstr>Kaetavad teemad, I </vt:lpstr>
      <vt:lpstr>Kaetavad teemad, II </vt:lpstr>
      <vt:lpstr>Iseseisev töö ja hindamine</vt:lpstr>
      <vt:lpstr>Mida me kaitseme: informatsioon ehk teave</vt:lpstr>
      <vt:lpstr>Mida me kaitseme: andmed</vt:lpstr>
      <vt:lpstr>Andmekogum (dokument) ja vorming</vt:lpstr>
      <vt:lpstr>Vorming ja tähendus, I </vt:lpstr>
      <vt:lpstr>Vorming ja tähendus, II </vt:lpstr>
      <vt:lpstr>Infoturbe lähtekoht</vt:lpstr>
      <vt:lpstr>Infoturbe komponendid </vt:lpstr>
      <vt:lpstr>Andmeturbe erinevatest mõistetest</vt:lpstr>
      <vt:lpstr>Käideldavus </vt:lpstr>
      <vt:lpstr>Terviklus </vt:lpstr>
      <vt:lpstr>Konfidentsiaalsus </vt:lpstr>
      <vt:lpstr>Andmete ja infovarade turve </vt:lpstr>
      <vt:lpstr>Digiandmetega seotud infovarade neli eripära </vt:lpstr>
      <vt:lpstr>Turbe kahjustumise standardmudel </vt:lpstr>
      <vt:lpstr>Turbe kahjustumine (skeem) </vt:lpstr>
      <vt:lpstr>Turvameetme mõju </vt:lpstr>
      <vt:lpstr>Turbemõistete olemus</vt:lpstr>
      <vt:lpstr>Turvakao näiteid</vt:lpstr>
      <vt:lpstr>Turvamõistete vahelised seosed </vt:lpstr>
      <vt:lpstr>Turvalisus ja (aktsepteeritav) jääkrisk</vt:lpstr>
      <vt:lpstr>Slide 27</vt:lpstr>
      <vt:lpstr>Vajadus kindlate riskihaldusmetoodikate järele</vt:lpstr>
      <vt:lpstr>Paberkandjal teabe turve </vt:lpstr>
      <vt:lpstr>   Digitaalteabe turve: erijooni </vt:lpstr>
      <vt:lpstr>Krüptograafia rakendamisest</vt:lpstr>
      <vt:lpstr>Digitaalandmete käideldavus</vt:lpstr>
      <vt:lpstr>Digitaalandmete terviklus </vt:lpstr>
      <vt:lpstr>Digitaalandmete konfidentsiaalsus</vt:lpstr>
      <vt:lpstr> </vt:lpstr>
      <vt:lpstr>Slide 36</vt:lpstr>
      <vt:lpstr> </vt:lpstr>
      <vt:lpstr> </vt:lpstr>
      <vt:lpstr> </vt:lpstr>
      <vt:lpstr>Slide 40</vt:lpstr>
      <vt:lpstr>Tehnilised rikked ja  defektid </vt:lpstr>
      <vt:lpstr>Slide 42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26</cp:revision>
  <dcterms:created xsi:type="dcterms:W3CDTF">2016-08-30T18:22:58Z</dcterms:created>
  <dcterms:modified xsi:type="dcterms:W3CDTF">2018-01-29T18:40:27Z</dcterms:modified>
</cp:coreProperties>
</file>