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60"/>
  </p:notesMasterIdLst>
  <p:sldIdLst>
    <p:sldId id="258" r:id="rId2"/>
    <p:sldId id="369" r:id="rId3"/>
    <p:sldId id="370" r:id="rId4"/>
    <p:sldId id="371" r:id="rId5"/>
    <p:sldId id="372" r:id="rId6"/>
    <p:sldId id="373" r:id="rId7"/>
    <p:sldId id="374" r:id="rId8"/>
    <p:sldId id="375" r:id="rId9"/>
    <p:sldId id="376" r:id="rId10"/>
    <p:sldId id="377" r:id="rId11"/>
    <p:sldId id="378" r:id="rId12"/>
    <p:sldId id="379" r:id="rId13"/>
    <p:sldId id="380" r:id="rId14"/>
    <p:sldId id="381" r:id="rId15"/>
    <p:sldId id="382" r:id="rId16"/>
    <p:sldId id="383" r:id="rId17"/>
    <p:sldId id="384" r:id="rId18"/>
    <p:sldId id="385" r:id="rId19"/>
    <p:sldId id="386" r:id="rId20"/>
    <p:sldId id="387" r:id="rId21"/>
    <p:sldId id="388" r:id="rId22"/>
    <p:sldId id="389" r:id="rId23"/>
    <p:sldId id="390" r:id="rId24"/>
    <p:sldId id="391" r:id="rId25"/>
    <p:sldId id="392" r:id="rId26"/>
    <p:sldId id="393" r:id="rId27"/>
    <p:sldId id="394" r:id="rId28"/>
    <p:sldId id="395" r:id="rId29"/>
    <p:sldId id="396" r:id="rId30"/>
    <p:sldId id="397" r:id="rId31"/>
    <p:sldId id="398" r:id="rId32"/>
    <p:sldId id="399" r:id="rId33"/>
    <p:sldId id="400" r:id="rId34"/>
    <p:sldId id="401" r:id="rId35"/>
    <p:sldId id="402" r:id="rId36"/>
    <p:sldId id="403" r:id="rId37"/>
    <p:sldId id="404" r:id="rId38"/>
    <p:sldId id="405" r:id="rId39"/>
    <p:sldId id="406" r:id="rId40"/>
    <p:sldId id="407" r:id="rId41"/>
    <p:sldId id="408" r:id="rId42"/>
    <p:sldId id="409" r:id="rId43"/>
    <p:sldId id="410" r:id="rId44"/>
    <p:sldId id="411" r:id="rId45"/>
    <p:sldId id="412" r:id="rId46"/>
    <p:sldId id="413" r:id="rId47"/>
    <p:sldId id="414" r:id="rId48"/>
    <p:sldId id="415" r:id="rId49"/>
    <p:sldId id="416" r:id="rId50"/>
    <p:sldId id="417" r:id="rId51"/>
    <p:sldId id="418" r:id="rId52"/>
    <p:sldId id="419" r:id="rId53"/>
    <p:sldId id="420" r:id="rId54"/>
    <p:sldId id="421" r:id="rId55"/>
    <p:sldId id="422" r:id="rId56"/>
    <p:sldId id="423" r:id="rId57"/>
    <p:sldId id="424" r:id="rId58"/>
    <p:sldId id="425" r:id="rId59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996053-E983-4026-A790-3205C9432DAD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B30934E-765B-4676-8B35-D2F1E7E2C1F5}" type="slidenum">
              <a:rPr lang="en-GB" smtClean="0"/>
              <a:pPr/>
              <a:t>53</a:t>
            </a:fld>
            <a:endParaRPr lang="en-GB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8BCEA6-1BD0-4CEF-B04C-87803CFC2F9D}" type="slidenum">
              <a:rPr lang="en-GB" smtClean="0"/>
              <a:pPr/>
              <a:t>54</a:t>
            </a:fld>
            <a:endParaRPr lang="en-GB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8278B77-9505-4592-ACD5-72B99E9FCC26}" type="slidenum">
              <a:rPr lang="en-GB" smtClean="0"/>
              <a:pPr/>
              <a:t>55</a:t>
            </a:fld>
            <a:endParaRPr lang="en-GB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AEF0DE-BCC9-4602-8F5E-FA32F6A2756B}" type="slidenum">
              <a:rPr lang="en-GB" smtClean="0"/>
              <a:pPr/>
              <a:t>56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707F64-B6B5-4D74-B957-21EB76F5D8CD}" type="slidenum">
              <a:rPr lang="en-GB" smtClean="0"/>
              <a:pPr/>
              <a:t>57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80C0D18-29FC-4A4F-B59B-67CA5084B294}" type="slidenum">
              <a:rPr lang="en-GB" smtClean="0"/>
              <a:pPr/>
              <a:t>58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490E50-3C75-4981-9DB7-3D08714CDD25}" type="slidenum">
              <a:rPr lang="en-GB" smtClean="0"/>
              <a:pPr/>
              <a:t>45</a:t>
            </a:fld>
            <a:endParaRPr lang="en-GB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B24E81-A677-4157-B343-1957EAF6EB7D}" type="slidenum">
              <a:rPr lang="en-GB" smtClean="0"/>
              <a:pPr/>
              <a:t>46</a:t>
            </a:fld>
            <a:endParaRPr lang="en-GB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A6A8C-FD74-4B37-A99D-117E728D8033}" type="slidenum">
              <a:rPr lang="en-GB" smtClean="0"/>
              <a:pPr/>
              <a:t>47</a:t>
            </a:fld>
            <a:endParaRPr lang="en-GB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C4B784-31B3-4178-B474-FD3D25723B94}" type="slidenum">
              <a:rPr lang="en-GB" smtClean="0"/>
              <a:pPr/>
              <a:t>48</a:t>
            </a:fld>
            <a:endParaRPr lang="en-GB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1AFE3-B11E-4B5F-A872-664E3F5DFF92}" type="slidenum">
              <a:rPr lang="en-GB" smtClean="0"/>
              <a:pPr/>
              <a:t>49</a:t>
            </a:fld>
            <a:endParaRPr lang="en-GB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8DADB3-C8AE-4699-8E6B-CEFF18B15963}" type="slidenum">
              <a:rPr lang="en-GB" smtClean="0"/>
              <a:pPr/>
              <a:t>50</a:t>
            </a:fld>
            <a:endParaRPr lang="en-GB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307020-1B75-4250-BEFF-0C44E8EB2858}" type="slidenum">
              <a:rPr lang="en-GB" smtClean="0"/>
              <a:pPr/>
              <a:t>51</a:t>
            </a:fld>
            <a:endParaRPr lang="en-GB" smtClean="0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740491-08AD-491F-8954-2C113B38DFAF}" type="slidenum">
              <a:rPr lang="en-GB" smtClean="0"/>
              <a:pPr/>
              <a:t>52</a:t>
            </a:fld>
            <a:endParaRPr lang="en-GB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5.02.2018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Riskihaldus ja riskihaldusmetoodikad</a:t>
            </a: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fontScale="92500"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I378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Andmeturve ja krüptoloogia, </a:t>
            </a: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õhtustele tudengitele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6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veebruar </a:t>
            </a:r>
            <a:r>
              <a:rPr lang="et-EE" sz="2600" i="1" dirty="0" smtClean="0">
                <a:solidFill>
                  <a:schemeClr val="tx1"/>
                </a:solidFill>
              </a:rPr>
              <a:t>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7172" name="Text Box 6"/>
          <p:cNvSpPr txBox="1">
            <a:spLocks noChangeArrowheads="1"/>
          </p:cNvSpPr>
          <p:nvPr/>
        </p:nvSpPr>
        <p:spPr bwMode="auto">
          <a:xfrm>
            <a:off x="899592" y="2132856"/>
            <a:ext cx="8244408" cy="299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Modifitseerivad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nõrkusi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turvaauke, </a:t>
            </a:r>
            <a:r>
              <a:rPr lang="et-EE" sz="2800" dirty="0" smtClean="0">
                <a:latin typeface="Arial" charset="0"/>
              </a:rPr>
              <a:t>vähendades nende ärakasutatavust ohtude poolt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Seeläbi võimaldavad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vähendada süsteemi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jääkriski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32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827584" y="1412776"/>
            <a:ext cx="764244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3200" b="1" dirty="0" smtClean="0">
                <a:latin typeface="Arial" charset="0"/>
              </a:rPr>
              <a:t>(</a:t>
            </a:r>
            <a:r>
              <a:rPr lang="et-EE" sz="3200" b="1" i="1" dirty="0" smtClean="0">
                <a:latin typeface="Arial" charset="0"/>
              </a:rPr>
              <a:t>safeguards, security measures</a:t>
            </a:r>
            <a:r>
              <a:rPr lang="et-EE" sz="3200" b="1" dirty="0" smtClean="0">
                <a:latin typeface="Arial" charset="0"/>
              </a:rPr>
              <a:t>)</a:t>
            </a:r>
            <a:endParaRPr lang="en-GB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403648" y="4941168"/>
            <a:ext cx="626469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Turvameetmed ei muuda kunagi ohtusid </a:t>
            </a:r>
            <a:r>
              <a:rPr lang="et-EE" sz="2800" dirty="0" smtClean="0">
                <a:latin typeface="Arial" charset="0"/>
              </a:rPr>
              <a:t>– nendega tuleb lihtsalt leppida kui väliste teguritega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6" name="Rectangle 4"/>
          <p:cNvSpPr>
            <a:spLocks noChangeArrowheads="1"/>
          </p:cNvSpPr>
          <p:nvPr/>
        </p:nvSpPr>
        <p:spPr bwMode="auto">
          <a:xfrm>
            <a:off x="685800" y="228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8196" name="Text Box 6"/>
          <p:cNvSpPr txBox="1">
            <a:spLocks noChangeArrowheads="1"/>
          </p:cNvSpPr>
          <p:nvPr/>
        </p:nvSpPr>
        <p:spPr bwMode="auto">
          <a:xfrm>
            <a:off x="971600" y="1844824"/>
            <a:ext cx="8172400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otstarbe järgi </a:t>
            </a:r>
            <a:r>
              <a:rPr lang="et-EE" sz="2800" dirty="0">
                <a:latin typeface="Arial" charset="0"/>
              </a:rPr>
              <a:t>(tõkestab ohu, peletab ründe, korvab defekti jne.)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mõjutatav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turvakomponendi järgi </a:t>
            </a:r>
            <a:r>
              <a:rPr lang="et-EE" sz="2800" dirty="0">
                <a:latin typeface="Arial" charset="0"/>
              </a:rPr>
              <a:t>(käideldavus, terviklus, konfidentsiaalsus)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varade tüübi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teostusviisi järgi </a:t>
            </a:r>
            <a:r>
              <a:rPr lang="et-EE" sz="2800" dirty="0">
                <a:latin typeface="Arial" charset="0"/>
              </a:rPr>
              <a:t>(protseduur, tehniline seade, programm, ehitustarind jne) järgi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meetmega saadava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turbe tugevuse järgi</a:t>
            </a:r>
          </a:p>
          <a:p>
            <a:pPr marL="277813" indent="-277813">
              <a:spcBef>
                <a:spcPts val="1200"/>
              </a:spcBef>
            </a:pPr>
            <a:endParaRPr lang="en-GB" dirty="0"/>
          </a:p>
        </p:txBody>
      </p: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899592" y="1219200"/>
            <a:ext cx="786340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latin typeface="Arial" charset="0"/>
              </a:rPr>
              <a:t>Turvameetmeid saab </a:t>
            </a:r>
            <a:r>
              <a:rPr lang="et-EE" sz="2800" b="1" dirty="0" smtClean="0">
                <a:latin typeface="Arial" charset="0"/>
              </a:rPr>
              <a:t>liigitada viiel moel:</a:t>
            </a:r>
            <a:endParaRPr lang="en-GB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362200"/>
            <a:ext cx="7696200" cy="5257800"/>
          </a:xfrm>
        </p:spPr>
        <p:txBody>
          <a:bodyPr/>
          <a:lstStyle/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eaLnBrk="1" hangingPunct="1"/>
            <a:endParaRPr lang="et-EE" sz="28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314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otstarve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755576" y="1196752"/>
            <a:ext cx="8208912" cy="596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Otstarbe järgi jagatakse </a:t>
            </a:r>
            <a:r>
              <a:rPr lang="et-EE" sz="2800" dirty="0" smtClean="0">
                <a:latin typeface="Arial" charset="0"/>
              </a:rPr>
              <a:t>turvameetmed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profülaktilised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meetmed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preventive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turvarikete tuvastusmeetmed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avastusmeetmed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identifying safeguards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rikke-eelse oleku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taastemeetmed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reconstructive safeguards</a:t>
            </a:r>
            <a:r>
              <a:rPr lang="et-EE" sz="2800" dirty="0" smtClean="0">
                <a:latin typeface="Arial" charset="0"/>
              </a:rPr>
              <a:t>)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sv-SE" sz="2800" dirty="0" smtClean="0">
                <a:latin typeface="Arial" charset="0"/>
              </a:rPr>
              <a:t>Mitmed</a:t>
            </a:r>
            <a:r>
              <a:rPr lang="et-EE" sz="2800" dirty="0" smtClean="0">
                <a:latin typeface="Arial" charset="0"/>
              </a:rPr>
              <a:t> turvameetmed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polüfunktsionaalsed</a:t>
            </a:r>
            <a:r>
              <a:rPr lang="sv-SE" sz="2800" dirty="0" smtClean="0">
                <a:latin typeface="Arial" charset="0"/>
              </a:rPr>
              <a:t>, st täidavad mitut otstarvet</a:t>
            </a:r>
            <a:r>
              <a:rPr lang="et-EE" sz="2800" dirty="0" smtClean="0">
                <a:latin typeface="Arial" charset="0"/>
              </a:rPr>
              <a:t> (nt veaparanduskoodid)</a:t>
            </a:r>
            <a:endParaRPr lang="en-GB" sz="2800" dirty="0" smtClean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2800" b="1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3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313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11560" y="548680"/>
            <a:ext cx="7486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6" name="Text Box 6"/>
          <p:cNvSpPr txBox="1">
            <a:spLocks noChangeArrowheads="1"/>
          </p:cNvSpPr>
          <p:nvPr/>
        </p:nvSpPr>
        <p:spPr bwMode="auto">
          <a:xfrm>
            <a:off x="539552" y="1844824"/>
            <a:ext cx="7927032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Profülaktilised turvameetmed võimaldavad ennetada </a:t>
            </a:r>
            <a:r>
              <a:rPr lang="et-EE" sz="2800" dirty="0" smtClean="0">
                <a:latin typeface="Arial" charset="0"/>
              </a:rPr>
              <a:t>turvarikkeid, täpsemalt: </a:t>
            </a:r>
            <a:endParaRPr lang="et-EE" sz="2800" dirty="0">
              <a:latin typeface="Arial" charset="0"/>
            </a:endParaRP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sulgeda turvaauke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ära hoida ründeid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vähendada ohtude realiseerumise tõenäosust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kahandada turvarikete toimet infovaradele </a:t>
            </a:r>
          </a:p>
          <a:p>
            <a:pPr marL="3587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hõlbustada objekti taastet</a:t>
            </a: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533900"/>
            <a:ext cx="6858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  <a:p>
            <a:pPr eaLnBrk="1" hangingPunct="1"/>
            <a:endParaRPr lang="et-EE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604164" name="Rectangle 4"/>
          <p:cNvSpPr>
            <a:spLocks noChangeArrowheads="1"/>
          </p:cNvSpPr>
          <p:nvPr/>
        </p:nvSpPr>
        <p:spPr bwMode="auto">
          <a:xfrm>
            <a:off x="683568" y="764704"/>
            <a:ext cx="741459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Profülaktilised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4037" name="Text Box 7"/>
          <p:cNvSpPr txBox="1">
            <a:spLocks noChangeArrowheads="1"/>
          </p:cNvSpPr>
          <p:nvPr/>
        </p:nvSpPr>
        <p:spPr bwMode="auto">
          <a:xfrm>
            <a:off x="827584" y="2276872"/>
            <a:ext cx="8066856" cy="32162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24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Profülaktilised turvameetmed jagunevad kolmeks: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reinforcable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scaring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 marL="450850" indent="-184150">
              <a:spcBef>
                <a:spcPts val="24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eraldusmeetmed</a:t>
            </a:r>
            <a:r>
              <a:rPr lang="et-EE" sz="26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separative safeguards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04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48200" y="4267200"/>
            <a:ext cx="6477000" cy="46482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800" dirty="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r>
              <a:rPr lang="et-EE" sz="2800" dirty="0" smtClean="0">
                <a:latin typeface="Arial" charset="0"/>
              </a:rPr>
              <a:t> </a:t>
            </a:r>
          </a:p>
        </p:txBody>
      </p:sp>
      <p:sp>
        <p:nvSpPr>
          <p:cNvPr id="605188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Tugevdusmeetmed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05190" name="Text Box 6"/>
          <p:cNvSpPr txBox="1">
            <a:spLocks noChangeArrowheads="1"/>
          </p:cNvSpPr>
          <p:nvPr/>
        </p:nvSpPr>
        <p:spPr bwMode="auto">
          <a:xfrm>
            <a:off x="683568" y="1196752"/>
            <a:ext cx="83058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Tugevdusmeetmed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reinforcable safeguards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abinõud kaitstava objekti kõige levinumate, peamiselt stiihilistel ohtudel toimimist võimaldavate turvaaukude sulgemiseks või kahandamiseks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755576" y="3886200"/>
            <a:ext cx="7702624" cy="257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Jagunevad tavaliselt neljaks:</a:t>
            </a:r>
            <a:endParaRPr lang="et-EE" sz="2800" dirty="0">
              <a:latin typeface="Arial" charset="0"/>
            </a:endParaRP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kord</a:t>
            </a:r>
            <a:r>
              <a:rPr lang="et-EE" sz="2800" dirty="0">
                <a:latin typeface="Arial" charset="0"/>
              </a:rPr>
              <a:t> (süstemaatilisus)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turvateadlikkus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töötingimused</a:t>
            </a:r>
          </a:p>
          <a:p>
            <a:pPr marL="531813" indent="-173038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ennetav kontroll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-2057400" y="4686300"/>
            <a:ext cx="7848600" cy="4343400"/>
          </a:xfrm>
        </p:spPr>
        <p:txBody>
          <a:bodyPr/>
          <a:lstStyle/>
          <a:p>
            <a:pPr algn="l" eaLnBrk="1" hangingPunct="1"/>
            <a:endParaRPr lang="et-EE" sz="1000" i="1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smtClean="0">
              <a:latin typeface="Arial" charset="0"/>
            </a:endParaRPr>
          </a:p>
          <a:p>
            <a:pPr eaLnBrk="1" hangingPunct="1"/>
            <a:endParaRPr lang="et-EE" smtClean="0">
              <a:latin typeface="Arial" charset="0"/>
            </a:endParaRPr>
          </a:p>
        </p:txBody>
      </p:sp>
      <p:sp>
        <p:nvSpPr>
          <p:cNvPr id="61030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Peletusmeetmed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0310" name="Text Box 6"/>
          <p:cNvSpPr txBox="1">
            <a:spLocks noChangeArrowheads="1"/>
          </p:cNvSpPr>
          <p:nvPr/>
        </p:nvSpPr>
        <p:spPr bwMode="auto">
          <a:xfrm>
            <a:off x="899592" y="838200"/>
            <a:ext cx="8015808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Peletusmeetmed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scaring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kahandavad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rünnete üritamise tõenäosust. </a:t>
            </a:r>
            <a:r>
              <a:rPr lang="et-EE" sz="2800" dirty="0">
                <a:latin typeface="Arial" charset="0"/>
              </a:rPr>
              <a:t>Peletav toime on reeglina turvameetmete kasulik lisaomadus </a:t>
            </a:r>
            <a:r>
              <a:rPr lang="et-EE" sz="2800" dirty="0">
                <a:latin typeface="Arial" charset="0"/>
                <a:cs typeface="Arial" charset="0"/>
              </a:rPr>
              <a:t>–</a:t>
            </a:r>
            <a:r>
              <a:rPr lang="et-EE" sz="2800" dirty="0">
                <a:latin typeface="Arial" charset="0"/>
              </a:rPr>
              <a:t> ainuüksi teadmine turvameetmete </a:t>
            </a:r>
            <a:r>
              <a:rPr lang="et-EE" sz="2800" dirty="0" smtClean="0">
                <a:latin typeface="Arial" charset="0"/>
              </a:rPr>
              <a:t>olemasolust vähendab tihti  </a:t>
            </a:r>
            <a:r>
              <a:rPr lang="et-EE" sz="2800" dirty="0">
                <a:latin typeface="Arial" charset="0"/>
              </a:rPr>
              <a:t>ründeindu, eriti kui oodatav saak ei korva ründaja riski</a:t>
            </a:r>
            <a:endParaRPr lang="en-GB" dirty="0"/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1187624" y="3717032"/>
            <a:ext cx="7731968" cy="314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kehtestatud sanktsioonid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hoiatav märgistus dokumentidel, andmekandjatel, kuvadel, ruumide ustel jne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nähtavad turvavahendid – valvur, telekaamera, territooriumi valgustatus, turvauksed, kaartlukud</a:t>
            </a:r>
          </a:p>
          <a:p>
            <a:pPr marL="277813" indent="-277813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133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Eraldusmeetmed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1334" name="Text Box 6"/>
          <p:cNvSpPr txBox="1">
            <a:spLocks noChangeArrowheads="1"/>
          </p:cNvSpPr>
          <p:nvPr/>
        </p:nvSpPr>
        <p:spPr bwMode="auto">
          <a:xfrm>
            <a:off x="827584" y="1124744"/>
            <a:ext cx="813690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Eraldusmeetmete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tõkestusmeetmete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separative 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safeguards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korral eraldatakse eri turbetaset ja/või pääse vajavad süsteemid üksteisest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539552" y="3356992"/>
            <a:ext cx="7696200" cy="3354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>
              <a:spcBef>
                <a:spcPts val="12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Eraldusmeetmeid saab realiseerida kolmel erineval viisil: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ruumiline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spatial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ajaline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temporal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625475" indent="-266700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isoleerimine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logical isolation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77813">
              <a:spcBef>
                <a:spcPct val="50000"/>
              </a:spcBef>
            </a:pPr>
            <a:endParaRPr lang="en-GB" sz="2800" b="1" dirty="0"/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19700" y="2514600"/>
            <a:ext cx="7848600" cy="4343400"/>
          </a:xfrm>
        </p:spPr>
        <p:txBody>
          <a:bodyPr/>
          <a:lstStyle/>
          <a:p>
            <a:pPr marL="914400" lvl="2" indent="0" eaLnBrk="1" hangingPunct="1"/>
            <a:endParaRPr lang="et-EE" sz="2800" smtClean="0">
              <a:latin typeface="Arial" charset="0"/>
            </a:endParaRPr>
          </a:p>
          <a:p>
            <a:pPr algn="l" eaLnBrk="1" hangingPunct="1">
              <a:buFont typeface="Wingdings" pitchFamily="2" charset="2"/>
              <a:buChar char="l"/>
            </a:pPr>
            <a:endParaRPr lang="et-EE" sz="2800" b="1" smtClean="0">
              <a:latin typeface="Arial" charset="0"/>
            </a:endParaRPr>
          </a:p>
        </p:txBody>
      </p:sp>
      <p:sp>
        <p:nvSpPr>
          <p:cNvPr id="612356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Ruumiline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899592" y="1196752"/>
            <a:ext cx="7634808" cy="5410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erineva </a:t>
            </a:r>
            <a:r>
              <a:rPr lang="et-EE" sz="2800" dirty="0">
                <a:latin typeface="Arial" charset="0"/>
              </a:rPr>
              <a:t>salastusastmega andmete töötlus mitmel eraldi arvutil</a:t>
            </a:r>
            <a:r>
              <a:rPr lang="et-EE" sz="2800" dirty="0">
                <a:cs typeface="Times New Roman" pitchFamily="18" charset="0"/>
              </a:rPr>
              <a:t> </a:t>
            </a:r>
            <a:endParaRPr lang="et-EE" sz="28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/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ühel andmekandjal ainult võrdse salastusastmega või samadele kasutajatele määratud andmed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salastuselt erinevate andmekandjate säilitus eri kohtades ja erinevatel tingimustel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eraldi füüsilised sideliinid erineva salastusega teabe edastuseks</a:t>
            </a:r>
            <a:endParaRPr lang="en-GB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123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2355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380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Ajaline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8436" name="Text Box 6"/>
          <p:cNvSpPr txBox="1">
            <a:spLocks noChangeArrowheads="1"/>
          </p:cNvSpPr>
          <p:nvPr/>
        </p:nvSpPr>
        <p:spPr bwMode="auto">
          <a:xfrm>
            <a:off x="827584" y="1484784"/>
            <a:ext cx="8020000" cy="3810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Näited: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arvuti </a:t>
            </a:r>
            <a:r>
              <a:rPr lang="et-EE" sz="2800" dirty="0">
                <a:latin typeface="Arial" charset="0"/>
              </a:rPr>
              <a:t>kasutamine eri aegadel eri tundlikkusega andmete töötluseks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cs typeface="Times New Roman" pitchFamily="18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erineva tarkvara kasutamine eri aegadel samas arvutis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ruumi kasutamine eri aegadel erineva tundlikkusastmega üritusteks</a:t>
            </a:r>
            <a:endParaRPr lang="en-GB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b="1" dirty="0" smtClean="0">
                <a:solidFill>
                  <a:srgbClr val="C00000"/>
                </a:solidFill>
              </a:rPr>
              <a:t>Info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2936188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information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8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suvalise </a:t>
            </a:r>
            <a:r>
              <a:rPr lang="et-EE" sz="2600" dirty="0">
                <a:latin typeface="Arial" charset="0"/>
              </a:rPr>
              <a:t>andme</a:t>
            </a:r>
            <a:r>
              <a:rPr lang="et-EE" sz="2600" dirty="0">
                <a:latin typeface="Arial" charset="0"/>
                <a:cs typeface="Arial" charset="0"/>
              </a:rPr>
              <a:t>kogumi — nii paber- kui ka digitaalkujul oleva — </a:t>
            </a:r>
            <a:r>
              <a:rPr lang="et-EE" sz="2600" dirty="0" smtClean="0">
                <a:latin typeface="Arial" charset="0"/>
                <a:cs typeface="Arial" charset="0"/>
              </a:rPr>
              <a:t>korral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0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Loogiline isoleerimine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4407" name="Text Box 7"/>
          <p:cNvSpPr txBox="1">
            <a:spLocks noChangeArrowheads="1"/>
          </p:cNvSpPr>
          <p:nvPr/>
        </p:nvSpPr>
        <p:spPr bwMode="auto">
          <a:xfrm>
            <a:off x="971600" y="1143000"/>
            <a:ext cx="77914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Loogiline isoleerimine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infovarade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jaotamine (nt andmete tükeldamine) piisavalt väikesteks elementideks, mida saab eraldi või rühmitatult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töödelda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 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19461" name="Text Box 8"/>
          <p:cNvSpPr txBox="1">
            <a:spLocks noChangeArrowheads="1"/>
          </p:cNvSpPr>
          <p:nvPr/>
        </p:nvSpPr>
        <p:spPr bwMode="auto">
          <a:xfrm>
            <a:off x="395536" y="3356992"/>
            <a:ext cx="8001000" cy="37825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230313" lvl="2" indent="-315913">
              <a:spcBef>
                <a:spcPct val="20000"/>
              </a:spcBef>
              <a:buClr>
                <a:schemeClr val="accent1"/>
              </a:buClr>
              <a:buSzPct val="6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Jaguneb peamiselt kolmeks alamliigiks:</a:t>
            </a:r>
            <a:endParaRPr lang="et-EE" sz="2800" dirty="0">
              <a:latin typeface="Arial" charset="0"/>
            </a:endParaRP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pääsu reguleerimine </a:t>
            </a:r>
            <a:r>
              <a:rPr lang="et-EE" sz="2800" dirty="0">
                <a:latin typeface="Arial" charset="0"/>
              </a:rPr>
              <a:t>(nt paroolkaitse, kaartlukk)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teenusevahendus</a:t>
            </a:r>
            <a:r>
              <a:rPr lang="et-EE" sz="2800" dirty="0">
                <a:latin typeface="Arial" charset="0"/>
              </a:rPr>
              <a:t> (nt tulemüür, andmebaasi päringuprotsessor)</a:t>
            </a:r>
          </a:p>
          <a:p>
            <a:pPr marL="1230313" lvl="2" indent="-3159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salastamine</a:t>
            </a:r>
            <a:r>
              <a:rPr lang="et-EE" sz="2800" dirty="0">
                <a:latin typeface="Arial" charset="0"/>
              </a:rPr>
              <a:t> (krüpteerimine, peitmine,hävitamine) 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428" name="Rectangle 4"/>
          <p:cNvSpPr>
            <a:spLocks noChangeArrowheads="1"/>
          </p:cNvSpPr>
          <p:nvPr/>
        </p:nvSpPr>
        <p:spPr bwMode="auto">
          <a:xfrm>
            <a:off x="685800" y="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Tuvastavad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45059" name="Text Box 6"/>
          <p:cNvSpPr txBox="1">
            <a:spLocks noChangeArrowheads="1"/>
          </p:cNvSpPr>
          <p:nvPr/>
        </p:nvSpPr>
        <p:spPr bwMode="auto">
          <a:xfrm>
            <a:off x="609600" y="762000"/>
            <a:ext cx="822960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 smtClean="0">
                <a:latin typeface="Arial" charset="0"/>
              </a:rPr>
              <a:t>Turvakahju </a:t>
            </a:r>
            <a:r>
              <a:rPr lang="et-EE" sz="2600" dirty="0">
                <a:latin typeface="Arial" charset="0"/>
              </a:rPr>
              <a:t>minimeerimise seisukohalt </a:t>
            </a:r>
            <a:r>
              <a:rPr lang="et-EE" sz="2600" dirty="0" smtClean="0">
                <a:latin typeface="Arial" charset="0"/>
              </a:rPr>
              <a:t>saab eesmärgid jagada järmisse pingeritta: 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vältimine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kohene registreerimine ja hilisem tuvastamine 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turvarikke </a:t>
            </a:r>
            <a:r>
              <a:rPr lang="et-EE" sz="2600" dirty="0">
                <a:latin typeface="Arial" charset="0"/>
              </a:rPr>
              <a:t>tõestamine hiljem</a:t>
            </a:r>
          </a:p>
          <a:p>
            <a:pPr marL="277813" indent="-277813">
              <a:spcBef>
                <a:spcPct val="50000"/>
              </a:spcBef>
            </a:pPr>
            <a:endParaRPr lang="en-GB" sz="2800" b="1" dirty="0"/>
          </a:p>
        </p:txBody>
      </p:sp>
      <p:sp>
        <p:nvSpPr>
          <p:cNvPr id="45060" name="Text Box 7"/>
          <p:cNvSpPr txBox="1">
            <a:spLocks noChangeArrowheads="1"/>
          </p:cNvSpPr>
          <p:nvPr/>
        </p:nvSpPr>
        <p:spPr bwMode="auto">
          <a:xfrm>
            <a:off x="755576" y="4352699"/>
            <a:ext cx="8388424" cy="2505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Siit lähtuvalt saab tuvastavad </a:t>
            </a:r>
            <a:r>
              <a:rPr lang="et-EE" sz="2800" dirty="0">
                <a:latin typeface="Arial" charset="0"/>
              </a:rPr>
              <a:t>turvameetmed </a:t>
            </a:r>
            <a:r>
              <a:rPr lang="et-EE" sz="2800" dirty="0" smtClean="0">
                <a:latin typeface="Arial" charset="0"/>
              </a:rPr>
              <a:t>jagada kolmeks tasemeks: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peratiivtuvastus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operative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järeltuvastus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post-identification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450850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õendtuvastus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evidence-based identification</a:t>
            </a:r>
            <a:r>
              <a:rPr lang="et-EE" sz="2800" dirty="0" smtClean="0">
                <a:latin typeface="Arial" charset="0"/>
              </a:rPr>
              <a:t>)</a:t>
            </a:r>
            <a:endParaRPr lang="en-GB" sz="28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9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4038600"/>
            <a:ext cx="7848600" cy="4876800"/>
          </a:xfrm>
        </p:spPr>
        <p:txBody>
          <a:bodyPr/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2400" dirty="0" smtClean="0">
              <a:latin typeface="Arial" charset="0"/>
            </a:endParaRPr>
          </a:p>
        </p:txBody>
      </p:sp>
      <p:sp>
        <p:nvSpPr>
          <p:cNvPr id="619524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Taastavad turvameetmed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619526" name="Text Box 6"/>
          <p:cNvSpPr txBox="1">
            <a:spLocks noChangeArrowheads="1"/>
          </p:cNvSpPr>
          <p:nvPr/>
        </p:nvSpPr>
        <p:spPr bwMode="auto">
          <a:xfrm>
            <a:off x="533400" y="1371600"/>
            <a:ext cx="7848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Objekti (infovara) turvalisust kahjustanud turvaintsidendi järel tuleb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taastada objekti normaalne 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</a:rPr>
              <a:t>talitlus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-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seda kiiremini ja seda suuremas ulatuses, mida olulisem on objekt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3558" name="Text Box 7"/>
          <p:cNvSpPr txBox="1">
            <a:spLocks noChangeArrowheads="1"/>
          </p:cNvSpPr>
          <p:nvPr/>
        </p:nvSpPr>
        <p:spPr bwMode="auto">
          <a:xfrm>
            <a:off x="755576" y="3573016"/>
            <a:ext cx="8208912" cy="2840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8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Taastavad turvameetmed jagunevad kolmeks: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arundamine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(backuping)</a:t>
            </a:r>
            <a:endParaRPr lang="et-EE" sz="2800" i="1" dirty="0"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nnistamine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(renovation)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>
              <a:spcBef>
                <a:spcPts val="18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sendamine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(replacing)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277813" indent="-277813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GB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9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523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668" name="Rectangle 4"/>
          <p:cNvSpPr>
            <a:spLocks noChangeArrowheads="1"/>
          </p:cNvSpPr>
          <p:nvPr/>
        </p:nvSpPr>
        <p:spPr bwMode="auto">
          <a:xfrm>
            <a:off x="685800" y="404664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Turvameetmete liigitus teostusviisi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9700" name="Text Box 6"/>
          <p:cNvSpPr txBox="1">
            <a:spLocks noChangeArrowheads="1"/>
          </p:cNvSpPr>
          <p:nvPr/>
        </p:nvSpPr>
        <p:spPr bwMode="auto">
          <a:xfrm>
            <a:off x="683568" y="1628800"/>
            <a:ext cx="8460432" cy="40257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20000"/>
              </a:spcBef>
              <a:buClr>
                <a:schemeClr val="tx1"/>
              </a:buClr>
            </a:pPr>
            <a:r>
              <a:rPr lang="et-EE" sz="2800" dirty="0" smtClean="0">
                <a:latin typeface="Arial" charset="0"/>
              </a:rPr>
              <a:t>Jagatakse tüüpselt kolmeks:</a:t>
            </a: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organisatsioonilised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ehk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halduslikud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(organisational safeguards)</a:t>
            </a:r>
            <a:endParaRPr lang="et-EE" sz="2800" i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 </a:t>
            </a:r>
            <a:r>
              <a:rPr lang="et-EE" sz="2800" i="1" dirty="0" smtClean="0">
                <a:latin typeface="Arial" charset="0"/>
              </a:rPr>
              <a:t>(physical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endParaRPr lang="et-EE" sz="12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turvameetmed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i="1" dirty="0" smtClean="0">
                <a:latin typeface="Arial" charset="0"/>
              </a:rPr>
              <a:t>(IT-related safeguards)</a:t>
            </a:r>
            <a:endParaRPr lang="et-EE" sz="2800" dirty="0">
              <a:solidFill>
                <a:schemeClr val="folHlink"/>
              </a:solidFill>
              <a:latin typeface="Arial" charset="0"/>
            </a:endParaRPr>
          </a:p>
          <a:p>
            <a:pPr marL="377825" indent="-377825">
              <a:spcBef>
                <a:spcPct val="50000"/>
              </a:spcBef>
              <a:buClr>
                <a:schemeClr val="tx1"/>
              </a:buClr>
              <a:buFontTx/>
              <a:buChar char="•"/>
            </a:pPr>
            <a:endParaRPr lang="en-GB" sz="28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625671" name="Text Box 7"/>
          <p:cNvSpPr txBox="1">
            <a:spLocks noChangeArrowheads="1"/>
          </p:cNvSpPr>
          <p:nvPr/>
        </p:nvSpPr>
        <p:spPr bwMode="auto">
          <a:xfrm>
            <a:off x="1259632" y="5229200"/>
            <a:ext cx="7416824" cy="1384995"/>
          </a:xfrm>
          <a:prstGeom prst="rect">
            <a:avLst/>
          </a:prstGeom>
          <a:noFill/>
          <a:ln w="38100" cmpd="dbl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dirty="0">
                <a:latin typeface="Arial" charset="0"/>
              </a:rPr>
              <a:t>Olulisimad on organisatsioonilised meetmed, ilma milleta ei toimi reeglina ei füüsilised ega ka infotehnilised meetmed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84582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Riskihaldusmetoodika olemus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899592" y="3789040"/>
            <a:ext cx="7795592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/>
            <a:endParaRPr 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Nii käideldavuskao risk, tervikluskao risk kui ka konfidentsiaalsuskao risk tuleb viia lubatud jääkriskide piiresse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Tavaliselt on kõikide infovarade korral need kolm riski IT spetsialistile (andmeturbespetsialistile) ette antud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755576" y="1219200"/>
            <a:ext cx="808362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Riskihaldusmetoodika eesmärk: rakendada täpselt selline kompleks turvameetmeid, mis viiks turvariski </a:t>
            </a:r>
            <a:r>
              <a:rPr lang="et-EE" sz="2800" dirty="0">
                <a:solidFill>
                  <a:srgbClr val="0070C0"/>
                </a:solidFill>
                <a:latin typeface="Arial" charset="0"/>
              </a:rPr>
              <a:t>(ohtude kaalukus + nende realiseerimistõenäosus nõrkuste näol)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meile ettekirjutatud jääkriski piiresse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69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Riskihaldusmetoodika praktilised alternatiivid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1043608" y="1412776"/>
            <a:ext cx="769620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Detailne riskianalüüs</a:t>
            </a:r>
            <a:r>
              <a:rPr lang="et-EE" sz="2600" b="1" i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et-EE" sz="2600" i="1" dirty="0" smtClean="0">
                <a:latin typeface="Arial" pitchFamily="34" charset="0"/>
              </a:rPr>
              <a:t>(detailed risk analysis).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ideaallahendus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Etalonturbe metoodika</a:t>
            </a:r>
            <a:r>
              <a:rPr lang="et-EE" sz="2600" b="1" i="1" dirty="0" smtClean="0">
                <a:solidFill>
                  <a:srgbClr val="0070C0"/>
                </a:solidFill>
                <a:latin typeface="Arial" pitchFamily="34" charset="0"/>
              </a:rPr>
              <a:t> </a:t>
            </a:r>
            <a:r>
              <a:rPr lang="et-EE" sz="2600" i="1" dirty="0" smtClean="0">
                <a:latin typeface="Arial" pitchFamily="34" charset="0"/>
              </a:rPr>
              <a:t>(baseline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odav ja mugav lahendus paljudel praktilistel juhtudel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Segametoodika</a:t>
            </a:r>
            <a:r>
              <a:rPr lang="et-EE" sz="2600" i="1" dirty="0" smtClean="0">
                <a:latin typeface="Arial" pitchFamily="34" charset="0"/>
              </a:rPr>
              <a:t> (mixed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Võtab eeltoodud kahest parimad küljed, neid kombineerides</a:t>
            </a:r>
          </a:p>
          <a:p>
            <a:pPr marL="377825" indent="-377825">
              <a:buFont typeface="+mj-lt"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Mitteformaalne metoodika</a:t>
            </a:r>
            <a:r>
              <a:rPr lang="et-EE" sz="2600" i="1" dirty="0" smtClean="0">
                <a:latin typeface="Arial" pitchFamily="34" charset="0"/>
              </a:rPr>
              <a:t> (informal approach).</a:t>
            </a:r>
            <a:r>
              <a:rPr lang="et-EE" sz="2600" dirty="0" smtClean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</a:rPr>
              <a:t>On alternatiiv eeltoodud süsteemsetele (formaalsetele) lähenemistele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95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i="1" dirty="0" smtClean="0">
                <a:solidFill>
                  <a:srgbClr val="C00000"/>
                </a:solidFill>
              </a:rPr>
              <a:t>Detailne r</a:t>
            </a:r>
            <a:r>
              <a:rPr lang="et-EE" b="1" i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i="1" u="sng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et-EE" b="1" i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i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23528" y="764704"/>
            <a:ext cx="8424936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H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innatakse jääkrisk</a:t>
            </a:r>
            <a:r>
              <a:rPr lang="et-EE" sz="2600" dirty="0" smtClean="0">
                <a:latin typeface="Arial" pitchFamily="34" charset="0"/>
              </a:rPr>
              <a:t>. Selleks kasutatakse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kas kvalitatiivse</a:t>
            </a:r>
            <a:r>
              <a:rPr lang="et-EE" sz="2600" dirty="0" smtClean="0">
                <a:latin typeface="Arial" pitchFamily="34" charset="0"/>
              </a:rPr>
              <a:t>t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või kvantitatiivse</a:t>
            </a:r>
            <a:r>
              <a:rPr lang="et-EE" sz="2600" dirty="0" smtClean="0">
                <a:latin typeface="Arial" pitchFamily="34" charset="0"/>
              </a:rPr>
              <a:t>t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 riskianalüüsi metoodika</a:t>
            </a:r>
            <a:r>
              <a:rPr lang="et-EE" sz="2600" dirty="0" smtClean="0">
                <a:latin typeface="Arial" pitchFamily="34" charset="0"/>
              </a:rPr>
              <a:t>t</a:t>
            </a:r>
            <a:endParaRPr lang="en-GB" sz="2600" dirty="0" smtClean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L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eitakse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valdkonnad, kus on jääkriski vaja vähendada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>
              <a:latin typeface="Arial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R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akendatakse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nendes valdkondades vajalikke turvameetmeid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Le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itakse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uus jääkrisk</a:t>
            </a:r>
            <a:r>
              <a:rPr lang="et-EE" sz="2600" b="1" dirty="0">
                <a:solidFill>
                  <a:srgbClr val="0070C0"/>
                </a:solidFill>
              </a:rPr>
              <a:t> ja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hinnatakse, kas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see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on piisaval tasemel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(võrrelduna varade väärtuse ja turvameetmete maksumusega)</a:t>
            </a:r>
            <a:endParaRPr lang="et-EE" sz="2600" dirty="0">
              <a:latin typeface="Arial" pitchFamily="34" charset="0"/>
            </a:endParaRPr>
          </a:p>
          <a:p>
            <a:pPr marL="457200" indent="-457200">
              <a:buFont typeface="+mj-lt"/>
              <a:buAutoNum type="arabicPeriod"/>
            </a:pPr>
            <a:endParaRPr lang="et-EE" sz="1200" dirty="0"/>
          </a:p>
          <a:p>
            <a:pPr marL="514350" indent="-514350">
              <a:buFont typeface="+mj-lt"/>
              <a:buAutoNum type="arabicPeriod"/>
            </a:pP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Kogu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protseduuri korratakse, kuni saavutatakse aktsepteeritav jääkrisk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0" y="762000"/>
            <a:ext cx="647700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/>
            <a:r>
              <a:rPr lang="et-EE" sz="2600" b="1" dirty="0" smtClean="0">
                <a:latin typeface="Arial" pitchFamily="34" charset="0"/>
              </a:rPr>
              <a:t>. </a:t>
            </a:r>
            <a:endParaRPr lang="en-GB" sz="2600" dirty="0"/>
          </a:p>
        </p:txBody>
      </p:sp>
    </p:spTree>
  </p:cSld>
  <p:clrMapOvr>
    <a:masterClrMapping/>
  </p:clrMapOvr>
  <p:transition>
    <p:fade thruBlk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-243408"/>
            <a:ext cx="7848600" cy="1676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ja kvalitatiivne riskianalüüs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899592" y="3068960"/>
            <a:ext cx="8244408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endParaRPr lang="et-EE" alt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t-EE" altLang="et-EE" sz="2800" b="1" dirty="0" smtClean="0">
                <a:latin typeface="Arial" pitchFamily="34" charset="0"/>
              </a:rPr>
              <a:t>Kvantitatiivne riskianalüüs </a:t>
            </a:r>
            <a:r>
              <a:rPr lang="et-EE" altLang="et-EE" sz="2800" dirty="0" smtClean="0">
                <a:latin typeface="Arial" pitchFamily="34" charset="0"/>
              </a:rPr>
              <a:t>põhineb kvantitatiivsete väärtuste põhises arvutustes (tavaliselt mõõdetakse raha või rahale taandatud ühikutes)</a:t>
            </a:r>
            <a:endParaRPr lang="et-EE" altLang="et-EE" sz="2800" dirty="0">
              <a:latin typeface="Arial" pitchFamily="34" charset="0"/>
            </a:endParaRPr>
          </a:p>
          <a:p>
            <a:pPr>
              <a:spcBef>
                <a:spcPts val="1200"/>
              </a:spcBef>
            </a:pPr>
            <a:r>
              <a:rPr lang="et-EE" altLang="et-EE" sz="2800" b="1" dirty="0" smtClean="0">
                <a:latin typeface="Arial" pitchFamily="34" charset="0"/>
              </a:rPr>
              <a:t>Kvalitatiivne riskianalüüs </a:t>
            </a:r>
            <a:r>
              <a:rPr lang="et-EE" altLang="et-EE" sz="2800" dirty="0" smtClean="0">
                <a:latin typeface="Arial" pitchFamily="34" charset="0"/>
              </a:rPr>
              <a:t>põhineb varem suhteväärtuste (</a:t>
            </a:r>
            <a:r>
              <a:rPr lang="et-EE" altLang="et-EE" sz="2800" i="1" dirty="0" smtClean="0">
                <a:latin typeface="Arial" pitchFamily="34" charset="0"/>
              </a:rPr>
              <a:t>relative values</a:t>
            </a:r>
            <a:r>
              <a:rPr lang="et-EE" altLang="et-EE" sz="2800" dirty="0" smtClean="0">
                <a:latin typeface="Arial" pitchFamily="34" charset="0"/>
              </a:rPr>
              <a:t>) põhistel arvutustel ja võrdlemisel</a:t>
            </a:r>
            <a:endParaRPr lang="et-EE" altLang="et-EE" sz="2800" dirty="0">
              <a:latin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899592" y="1484784"/>
            <a:ext cx="7573144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Detailset riskianalüüsi saab läbi viia kahel viisil: kas </a:t>
            </a:r>
            <a:r>
              <a:rPr lang="et-EE" sz="2800" b="1" u="sng" dirty="0" smtClean="0">
                <a:solidFill>
                  <a:srgbClr val="0070C0"/>
                </a:solidFill>
                <a:latin typeface="Arial" pitchFamily="34" charset="0"/>
              </a:rPr>
              <a:t>kvantitatiivse riskianalüüsina</a:t>
            </a:r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pitchFamily="34" charset="0"/>
              </a:rPr>
              <a:t>quantitative risk analysis) või </a:t>
            </a:r>
            <a:r>
              <a:rPr lang="et-EE" sz="2800" b="1" u="sng" dirty="0" smtClean="0">
                <a:solidFill>
                  <a:srgbClr val="0070C0"/>
                </a:solidFill>
                <a:latin typeface="Arial" pitchFamily="34" charset="0"/>
              </a:rPr>
              <a:t>kvalitatiivse riskianalüüsina</a:t>
            </a:r>
            <a:r>
              <a:rPr lang="et-EE" sz="2800" b="1" dirty="0" smtClean="0">
                <a:solidFill>
                  <a:srgbClr val="0070C0"/>
                </a:solidFill>
                <a:latin typeface="Arial" pitchFamily="34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pitchFamily="34" charset="0"/>
              </a:rPr>
              <a:t>qualtitative risk analysis) 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riskianalüüs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648196" name="Text Box 4"/>
          <p:cNvSpPr txBox="1">
            <a:spLocks noChangeArrowheads="1"/>
          </p:cNvSpPr>
          <p:nvPr/>
        </p:nvSpPr>
        <p:spPr bwMode="auto">
          <a:xfrm>
            <a:off x="827584" y="1219200"/>
            <a:ext cx="7632848" cy="269240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Kvantitatiivse riskianalüüsi korral hinnatakse ohtude suhtelisi sagedusi ja rahalisi suurusi, mis on tarvilik, et need ohud kasutaksid ära teatud nõrkusi. Kõik arvutused sooritatakse tõenäosustena rahalisel (vm sellele analoogilisel) skaalal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899592" y="4149080"/>
            <a:ext cx="8075240" cy="2292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dirty="0">
                <a:latin typeface="Arial" pitchFamily="34" charset="0"/>
              </a:rPr>
              <a:t>Nii varade väärtus kui ka kahju suurus hinnatakse reeglina rahaliselt</a:t>
            </a:r>
          </a:p>
          <a:p>
            <a:r>
              <a:rPr lang="et-EE" sz="1200" dirty="0">
                <a:latin typeface="Arial" pitchFamily="34" charset="0"/>
              </a:rPr>
              <a:t> </a:t>
            </a:r>
          </a:p>
          <a:p>
            <a:r>
              <a:rPr lang="et-EE" sz="2600" dirty="0">
                <a:latin typeface="Arial" pitchFamily="34" charset="0"/>
              </a:rPr>
              <a:t>Ka ainetute varade väärtusele (nt andmete terviklus) antakse rahaline hinnang</a:t>
            </a: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 spd="slow">
    <p:fade thruBlk="1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Kvantitatiivne riskianalüüs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971600" y="1052736"/>
            <a:ext cx="7927032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/>
            <a:r>
              <a:rPr lang="et-EE" sz="2600" dirty="0" smtClean="0">
                <a:latin typeface="Arial" pitchFamily="34" charset="0"/>
              </a:rPr>
              <a:t>Eeldab järgmise viie etapi läbitegemist:</a:t>
            </a:r>
            <a:endParaRPr lang="et-EE" sz="2600" dirty="0">
              <a:latin typeface="Arial" pitchFamily="34" charset="0"/>
            </a:endParaRPr>
          </a:p>
          <a:p>
            <a:pPr marL="277813" indent="-277813"/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 smtClean="0">
                <a:latin typeface="Arial" pitchFamily="34" charset="0"/>
              </a:rPr>
              <a:t>Kõikide </a:t>
            </a:r>
            <a:r>
              <a:rPr lang="et-EE" sz="2600" dirty="0">
                <a:latin typeface="Arial" pitchFamily="34" charset="0"/>
              </a:rPr>
              <a:t>varade </a:t>
            </a:r>
            <a:r>
              <a:rPr lang="et-EE" sz="2600" dirty="0" smtClean="0">
                <a:latin typeface="Arial" pitchFamily="34" charset="0"/>
              </a:rPr>
              <a:t>detailne spetsifitseerimine</a:t>
            </a:r>
            <a:endParaRPr lang="et-EE" sz="26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</a:t>
            </a:r>
            <a:r>
              <a:rPr lang="et-EE" sz="2600" dirty="0" smtClean="0">
                <a:latin typeface="Arial" pitchFamily="34" charset="0"/>
              </a:rPr>
              <a:t>õikide </a:t>
            </a:r>
            <a:r>
              <a:rPr lang="et-EE" sz="2600" dirty="0">
                <a:latin typeface="Arial" pitchFamily="34" charset="0"/>
              </a:rPr>
              <a:t>ohtude ja nende esinemissageduste </a:t>
            </a:r>
            <a:r>
              <a:rPr lang="et-EE" sz="2600" dirty="0" smtClean="0">
                <a:latin typeface="Arial" pitchFamily="34" charset="0"/>
              </a:rPr>
              <a:t>spetsifitseerimine</a:t>
            </a:r>
            <a:endParaRPr lang="et-EE" sz="26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</a:t>
            </a:r>
            <a:r>
              <a:rPr lang="et-EE" sz="2600" dirty="0" smtClean="0">
                <a:latin typeface="Arial" pitchFamily="34" charset="0"/>
              </a:rPr>
              <a:t>õikide </a:t>
            </a:r>
            <a:r>
              <a:rPr lang="et-EE" sz="2600" dirty="0">
                <a:latin typeface="Arial" pitchFamily="34" charset="0"/>
              </a:rPr>
              <a:t>varade kõikide nõrkuste </a:t>
            </a:r>
            <a:r>
              <a:rPr lang="et-EE" sz="2600" dirty="0" smtClean="0">
                <a:latin typeface="Arial" pitchFamily="34" charset="0"/>
              </a:rPr>
              <a:t>hindamine koos </a:t>
            </a:r>
            <a:r>
              <a:rPr lang="et-EE" sz="2600" dirty="0">
                <a:latin typeface="Arial" pitchFamily="34" charset="0"/>
              </a:rPr>
              <a:t>ründeks vajaminevate rahaliste kulutustega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O</a:t>
            </a:r>
            <a:r>
              <a:rPr lang="et-EE" sz="2600" dirty="0" smtClean="0">
                <a:latin typeface="Arial" pitchFamily="34" charset="0"/>
              </a:rPr>
              <a:t>htude </a:t>
            </a:r>
            <a:r>
              <a:rPr lang="et-EE" sz="2600" dirty="0">
                <a:latin typeface="Arial" pitchFamily="34" charset="0"/>
              </a:rPr>
              <a:t>ja ohustatud varade </a:t>
            </a:r>
            <a:r>
              <a:rPr lang="et-EE" sz="2600" dirty="0" smtClean="0">
                <a:latin typeface="Arial" pitchFamily="34" charset="0"/>
              </a:rPr>
              <a:t>kokkuviimine kõikide </a:t>
            </a:r>
            <a:r>
              <a:rPr lang="et-EE" sz="2600" dirty="0">
                <a:latin typeface="Arial" pitchFamily="34" charset="0"/>
              </a:rPr>
              <a:t>varade korral</a:t>
            </a:r>
          </a:p>
          <a:p>
            <a:pPr marL="277813" indent="-277813">
              <a:buFontTx/>
              <a:buChar char="•"/>
            </a:pPr>
            <a:endParaRPr lang="et-EE" sz="12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 smtClean="0">
                <a:latin typeface="Arial" pitchFamily="34" charset="0"/>
              </a:rPr>
              <a:t>Põhjalikud matemaatilised arvutused </a:t>
            </a:r>
            <a:r>
              <a:rPr lang="et-EE" sz="2600" dirty="0">
                <a:latin typeface="Arial" pitchFamily="34" charset="0"/>
              </a:rPr>
              <a:t>(reeglina on kasutusel spetsiaalne küsimustik või tarkvara)</a:t>
            </a:r>
            <a:endParaRPr lang="en-GB" dirty="0"/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28600" y="2924944"/>
            <a:ext cx="8915400" cy="431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400" b="1" dirty="0">
                <a:latin typeface="Arial" charset="0"/>
              </a:rPr>
              <a:t>Käideldavus on </a:t>
            </a:r>
            <a:r>
              <a:rPr lang="et-EE" sz="2400" b="1" dirty="0" smtClean="0">
                <a:latin typeface="Arial" charset="0"/>
              </a:rPr>
              <a:t>tavaliselt andmete </a:t>
            </a:r>
            <a:r>
              <a:rPr lang="et-EE" sz="2400" b="1" dirty="0">
                <a:latin typeface="Arial" charset="0"/>
              </a:rPr>
              <a:t>olulisim omadus ehk andmeturbe olulisim komponent </a:t>
            </a:r>
            <a:r>
              <a:rPr lang="et-EE" sz="2400" dirty="0">
                <a:latin typeface="Arial" charset="0"/>
                <a:cs typeface="Arial" charset="0"/>
              </a:rPr>
              <a:t>–</a:t>
            </a:r>
            <a:r>
              <a:rPr lang="et-EE" sz="2400" dirty="0">
                <a:latin typeface="Arial" charset="0"/>
              </a:rPr>
              <a:t> halvim mis andmetega võib juhtuda, on see et ta pole (volitatud subjektidele) </a:t>
            </a:r>
            <a:r>
              <a:rPr lang="et-EE" sz="2400" dirty="0" smtClean="0">
                <a:latin typeface="Arial" charset="0"/>
              </a:rPr>
              <a:t>kättesaadav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ct val="20000"/>
              </a:spcBef>
            </a:pPr>
            <a:r>
              <a:rPr lang="et-EE" sz="2400" dirty="0">
                <a:latin typeface="Arial" charset="0"/>
              </a:rPr>
              <a:t>Näited: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>
                <a:latin typeface="Arial" charset="0"/>
              </a:rPr>
              <a:t> piirivalvel pole teavet tagaotsitavate kohta või see jääb hiljaks;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 andmed on koos andmekandjaga jäädavalt kadunud</a:t>
            </a:r>
          </a:p>
          <a:p>
            <a:pPr marL="266700" indent="-266700" eaLnBrk="0" hangingPunct="0">
              <a:spcBef>
                <a:spcPct val="20000"/>
              </a:spcBef>
              <a:buFontTx/>
              <a:buChar char="•"/>
            </a:pPr>
            <a:r>
              <a:rPr lang="et-EE" sz="2400" dirty="0" smtClean="0">
                <a:latin typeface="Arial" charset="0"/>
              </a:rPr>
              <a:t>andmeid sisaldava serveri ja kliendi vaheline infosüsteem ei toimi ja klient ei saa andmeid kasutada</a:t>
            </a:r>
            <a:endParaRPr lang="en-US" sz="2400" dirty="0"/>
          </a:p>
          <a:p>
            <a:pPr>
              <a:spcBef>
                <a:spcPct val="50000"/>
              </a:spcBef>
            </a:pPr>
            <a:endParaRPr lang="en-GB" sz="2600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371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Kvantitatiivse riskianalüüsi omadused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304800" y="4202113"/>
            <a:ext cx="8839200" cy="106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1200">
              <a:solidFill>
                <a:schemeClr val="folHlink"/>
              </a:solidFill>
              <a:latin typeface="Arial" pitchFamily="34" charset="0"/>
            </a:endParaRPr>
          </a:p>
          <a:p>
            <a:endParaRPr lang="et-EE" sz="2600">
              <a:latin typeface="Arial" pitchFamily="34" charset="0"/>
            </a:endParaRPr>
          </a:p>
          <a:p>
            <a:pPr>
              <a:buFontTx/>
              <a:buChar char="•"/>
            </a:pPr>
            <a:endParaRPr lang="et-EE" sz="2600" b="1">
              <a:latin typeface="Arial" pitchFamily="34" charset="0"/>
            </a:endParaRP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533400" y="1752600"/>
            <a:ext cx="8153400" cy="167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b="1" u="sng">
                <a:solidFill>
                  <a:schemeClr val="folHlink"/>
                </a:solidFill>
                <a:latin typeface="Arial" pitchFamily="34" charset="0"/>
              </a:rPr>
              <a:t>Eelis:</a:t>
            </a:r>
            <a:r>
              <a:rPr lang="et-EE" sz="2600" b="1">
                <a:latin typeface="Arial" pitchFamily="34" charset="0"/>
              </a:rPr>
              <a:t> kui arvandmed nii ohtude realiseerimise sageduse kui ka nõrkuste ründe summase kohta on olemas, annab kvantitatiivne riskianalüüs küllalt täpse tulemuse</a:t>
            </a:r>
            <a:endParaRPr lang="en-GB" sz="2600" b="1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533400" y="3962400"/>
            <a:ext cx="82296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/>
            <a:r>
              <a:rPr lang="et-EE" sz="2600" b="1" u="sng">
                <a:solidFill>
                  <a:schemeClr val="folHlink"/>
                </a:solidFill>
                <a:latin typeface="Arial" pitchFamily="34" charset="0"/>
              </a:rPr>
              <a:t>Puudused: </a:t>
            </a:r>
          </a:p>
          <a:p>
            <a:pPr marL="277813" indent="-277813">
              <a:buFontTx/>
              <a:buChar char="•"/>
            </a:pPr>
            <a:r>
              <a:rPr lang="et-EE" sz="2600" b="1">
                <a:latin typeface="Arial" pitchFamily="34" charset="0"/>
              </a:rPr>
              <a:t>suur töömahukus ja ressursikulu (ohte ja nõrkusi on sadu) </a:t>
            </a:r>
          </a:p>
          <a:p>
            <a:pPr marL="277813" indent="-277813">
              <a:buFontTx/>
              <a:buChar char="•"/>
            </a:pPr>
            <a:r>
              <a:rPr lang="et-EE" sz="2600" b="1">
                <a:latin typeface="Arial" pitchFamily="34" charset="0"/>
              </a:rPr>
              <a:t>tõenäosuste leidmiseks vajalik ohtude statistika või puududa või olla ebatäpne (nt Eesti oludes), mis teeb selle meetodi pruukimise võimatuks</a:t>
            </a:r>
          </a:p>
          <a:p>
            <a:pPr marL="277813" indent="-277813">
              <a:spcBef>
                <a:spcPct val="50000"/>
              </a:spcBef>
            </a:pPr>
            <a:endParaRPr lang="en-GB"/>
          </a:p>
        </p:txBody>
      </p:sp>
    </p:spTree>
  </p:cSld>
  <p:clrMapOvr>
    <a:masterClrMapping/>
  </p:clrMapOvr>
  <p:transition spd="slow">
    <p:fade thruBlk="1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Kvalitatiivne riskianalüüs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3555" name="Text Box 3"/>
          <p:cNvSpPr txBox="1">
            <a:spLocks noChangeArrowheads="1"/>
          </p:cNvSpPr>
          <p:nvPr/>
        </p:nvSpPr>
        <p:spPr bwMode="auto">
          <a:xfrm>
            <a:off x="1187624" y="3573016"/>
            <a:ext cx="7344816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dirty="0">
                <a:latin typeface="Arial" pitchFamily="34" charset="0"/>
              </a:rPr>
              <a:t>Ka teadaolevad täpsed rahalised väärtused viiakse sellisele kujule</a:t>
            </a:r>
          </a:p>
          <a:p>
            <a:endParaRPr lang="et-EE" sz="2600" dirty="0">
              <a:latin typeface="Arial" pitchFamily="34" charset="0"/>
            </a:endParaRPr>
          </a:p>
          <a:p>
            <a:r>
              <a:rPr lang="et-EE" sz="2600" dirty="0">
                <a:latin typeface="Arial" pitchFamily="34" charset="0"/>
              </a:rPr>
              <a:t>Kvantitatiivselt raskesti mõõdetavate väärtuste puhul kasutatakse ka empiirilisi ja subjektiivseid (ekspert)hinnanguid</a:t>
            </a:r>
          </a:p>
          <a:p>
            <a:endParaRPr lang="et-EE" sz="2600" dirty="0">
              <a:latin typeface="Arial" pitchFamily="34" charset="0"/>
            </a:endParaRPr>
          </a:p>
        </p:txBody>
      </p:sp>
      <p:sp>
        <p:nvSpPr>
          <p:cNvPr id="651268" name="Text Box 4"/>
          <p:cNvSpPr txBox="1">
            <a:spLocks noChangeArrowheads="1"/>
          </p:cNvSpPr>
          <p:nvPr/>
        </p:nvSpPr>
        <p:spPr bwMode="auto">
          <a:xfrm>
            <a:off x="899592" y="1371600"/>
            <a:ext cx="7482408" cy="1692771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Täpsete tõenäosuste ja rahaliste väärtuste asemel kasutatakse siin väärtuste tinglikke ja jämedaid astmikke. </a:t>
            </a:r>
            <a:r>
              <a:rPr lang="et-EE" sz="2600" dirty="0">
                <a:latin typeface="Arial" charset="0"/>
              </a:rPr>
              <a:t>Tavaliselt on kasutusel 3-4 astet (nt suur- keskmine-väike)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Kvalitatiivne riskianalüüs: ohu toime hindamine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187624" y="1484784"/>
            <a:ext cx="7620000" cy="467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dirty="0">
                <a:latin typeface="Arial" pitchFamily="34" charset="0"/>
              </a:rPr>
              <a:t>Reeglina võetakse jämeda skaala põhjal arvesse järgmised tegurid:</a:t>
            </a:r>
          </a:p>
          <a:p>
            <a:endParaRPr lang="et-EE" sz="26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vara ahvatlevus (ründe puhul)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hõlpsus, millega vara on muundatav hüvituseks (ründe puhul)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ründaja tehnilised võimalused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nõrkuste ärakasutatavuse määr</a:t>
            </a:r>
          </a:p>
          <a:p>
            <a:pPr marL="358775" indent="-358775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358775" indent="-358775">
              <a:buFontTx/>
              <a:buChar char="•"/>
            </a:pPr>
            <a:r>
              <a:rPr lang="et-EE" sz="2600" dirty="0">
                <a:latin typeface="Arial" pitchFamily="34" charset="0"/>
              </a:rPr>
              <a:t> ohu tegeliku realiseerumise sagedus</a:t>
            </a:r>
          </a:p>
          <a:p>
            <a:pPr>
              <a:buFont typeface="Symbol" pitchFamily="18" charset="2"/>
              <a:buChar char="·"/>
            </a:pPr>
            <a:endParaRPr lang="et-EE" sz="2600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Kvalitatiivse riskianalüüsi näide: etteantud väärtustega riskimaatriks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115616" y="4365104"/>
            <a:ext cx="7620000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Ohte ja nõrkusi hinnatakse 3-astmelisel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Varade väärtusi hinnatakse 5-astmelisel suhtelisel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 esitatakse 9-pallises skaalas</a:t>
            </a:r>
          </a:p>
        </p:txBody>
      </p:sp>
      <p:pic>
        <p:nvPicPr>
          <p:cNvPr id="25604" name="Picture 4" descr="C:\DOKUM\AJUT\t1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1981200"/>
            <a:ext cx="7704856" cy="2043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88392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Kvalitatiivse riskianalüüsi näide: talumatute riskide leidmine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1259632" y="4191000"/>
            <a:ext cx="6969968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Kahjude ulatust hinnatakse 5-astmelisel skaalal 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Kahjude sagedust ka 5-astmelisel skaalal</a:t>
            </a:r>
          </a:p>
          <a:p>
            <a:pPr marL="277813" indent="-277813">
              <a:buFontTx/>
              <a:buChar char="•"/>
            </a:pPr>
            <a:endParaRPr lang="et-EE" sz="1000" dirty="0">
              <a:latin typeface="Arial" pitchFamily="34" charset="0"/>
            </a:endParaRPr>
          </a:p>
          <a:p>
            <a:pPr marL="277813" indent="-277813">
              <a:buFontTx/>
              <a:buChar char="•"/>
            </a:pPr>
            <a:r>
              <a:rPr lang="et-EE" sz="2600" dirty="0">
                <a:latin typeface="Arial" pitchFamily="34" charset="0"/>
              </a:rPr>
              <a:t>T on talutav risk, M talumatu risk</a:t>
            </a:r>
          </a:p>
        </p:txBody>
      </p:sp>
      <p:pic>
        <p:nvPicPr>
          <p:cNvPr id="26628" name="Picture 4" descr="C:\DOKUM\AJUT\t2.bm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700808"/>
            <a:ext cx="7560840" cy="2033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Detailse r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dirty="0" smtClean="0">
                <a:solidFill>
                  <a:srgbClr val="C00000"/>
                </a:solidFill>
              </a:rPr>
              <a:t>i omadused</a:t>
            </a:r>
            <a:r>
              <a:rPr lang="et-EE" b="1" u="sng" dirty="0" smtClean="0">
                <a:solidFill>
                  <a:srgbClr val="C00000"/>
                </a:solidFill>
                <a:cs typeface="Arial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FF9933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1043608" y="1524000"/>
            <a:ext cx="8100392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r>
              <a:rPr lang="et-EE" sz="2800" b="1" dirty="0">
                <a:solidFill>
                  <a:srgbClr val="0070C0"/>
                </a:solidFill>
                <a:latin typeface="Arial" pitchFamily="34" charset="0"/>
              </a:rPr>
              <a:t>E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elised: </a:t>
            </a:r>
            <a:endParaRPr lang="et-EE" sz="2800" b="1" dirty="0">
              <a:solidFill>
                <a:srgbClr val="0070C0"/>
              </a:solidFill>
              <a:latin typeface="Arial" pitchFamily="34" charset="0"/>
            </a:endParaRP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  <a:cs typeface="Arial" pitchFamily="34" charset="0"/>
              </a:rPr>
              <a:t>annab olukorrast</a:t>
            </a:r>
            <a:r>
              <a:rPr lang="et-EE" sz="2800" dirty="0">
                <a:latin typeface="Arial" pitchFamily="34" charset="0"/>
              </a:rPr>
              <a:t> üsna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tõepärase pildi </a:t>
            </a:r>
            <a:endParaRPr lang="et-EE" sz="2800" dirty="0">
              <a:latin typeface="Arial" pitchFamily="34" charset="0"/>
            </a:endParaRP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arvutatud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jääkrisk</a:t>
            </a:r>
            <a:r>
              <a:rPr lang="et-EE" sz="2800" dirty="0">
                <a:latin typeface="Arial" pitchFamily="34" charset="0"/>
              </a:rPr>
              <a:t> on suure tõenäosusega tegelik jääkrisk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korraliku metoodika kasutamisel ei jää “turvaauke kahe silma vahele”</a:t>
            </a:r>
          </a:p>
          <a:p>
            <a:pPr marL="377825" indent="-377825">
              <a:buFontTx/>
              <a:buChar char="•"/>
            </a:pPr>
            <a:endParaRPr lang="et-EE" sz="2800" dirty="0"/>
          </a:p>
          <a:p>
            <a:pPr marL="377825" indent="-377825">
              <a:spcBef>
                <a:spcPct val="50000"/>
              </a:spcBef>
            </a:pPr>
            <a:r>
              <a:rPr lang="et-EE" sz="2800" b="1" dirty="0">
                <a:solidFill>
                  <a:srgbClr val="0070C0"/>
                </a:solidFill>
                <a:latin typeface="Arial" pitchFamily="34" charset="0"/>
              </a:rPr>
              <a:t>Tõsine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puudus: 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on</a:t>
            </a:r>
            <a:r>
              <a:rPr lang="et-EE" sz="2800" dirty="0">
                <a:latin typeface="Arial" pitchFamily="34" charset="0"/>
              </a:rPr>
              <a:t> tohutult ressursimahukas (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töö, a</a:t>
            </a:r>
            <a:r>
              <a:rPr lang="et-EE" sz="2800" dirty="0">
                <a:latin typeface="Arial" pitchFamily="34" charset="0"/>
              </a:rPr>
              <a:t>eg,</a:t>
            </a:r>
            <a:r>
              <a:rPr lang="et-EE" sz="2800" dirty="0">
                <a:latin typeface="Arial" pitchFamily="34" charset="0"/>
                <a:cs typeface="Arial" pitchFamily="34" charset="0"/>
              </a:rPr>
              <a:t> raha</a:t>
            </a:r>
            <a:r>
              <a:rPr lang="et-EE" sz="2800" dirty="0">
                <a:latin typeface="Arial" pitchFamily="34" charset="0"/>
              </a:rPr>
              <a:t>, spetsialistid)</a:t>
            </a:r>
            <a:endParaRPr lang="en-GB" sz="2800" dirty="0"/>
          </a:p>
        </p:txBody>
      </p:sp>
    </p:spTree>
  </p:cSld>
  <p:clrMapOvr>
    <a:masterClrMapping/>
  </p:clrMapOvr>
  <p:transition>
    <p:fade thruBlk="1"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0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Detailne r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iskianalüüs</a:t>
            </a:r>
            <a:r>
              <a:rPr lang="et-EE" b="1" dirty="0" smtClean="0">
                <a:solidFill>
                  <a:srgbClr val="C00000"/>
                </a:solidFill>
              </a:rPr>
              <a:t> praktikas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FF9933"/>
                </a:solidFill>
                <a:cs typeface="Times New Roman" pitchFamily="18" charset="0"/>
              </a:rPr>
              <a:t> 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971600" y="3717032"/>
            <a:ext cx="7956376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>
                <a:latin typeface="Arial" pitchFamily="34" charset="0"/>
              </a:rPr>
              <a:t>Nende infosüsteemide korral, kus arenduseks kulutatavad rahalised vahendid on piiratud või  arendustööle on seatud lühikesed tähtajad, detailne riskianalüüs ei </a:t>
            </a:r>
            <a:r>
              <a:rPr lang="et-EE" sz="2800" dirty="0" smtClean="0">
                <a:latin typeface="Arial" pitchFamily="34" charset="0"/>
              </a:rPr>
              <a:t>sobi</a:t>
            </a:r>
          </a:p>
          <a:p>
            <a:endParaRPr lang="et-EE" sz="2800" dirty="0" smtClean="0">
              <a:solidFill>
                <a:schemeClr val="folHlink"/>
              </a:solidFill>
              <a:latin typeface="Arial" pitchFamily="34" charset="0"/>
            </a:endParaRPr>
          </a:p>
          <a:p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Sel juhul tuleb kasutada alternatiivseid riskihaldusmeetodeid</a:t>
            </a:r>
            <a:endParaRPr lang="en-GB" sz="2800" b="1" dirty="0" smtClean="0">
              <a:solidFill>
                <a:srgbClr val="0070C0"/>
              </a:solidFill>
            </a:endParaRPr>
          </a:p>
          <a:p>
            <a:endParaRPr lang="et-EE" sz="2800" b="1" dirty="0">
              <a:latin typeface="Arial" pitchFamily="34" charset="0"/>
            </a:endParaRPr>
          </a:p>
        </p:txBody>
      </p:sp>
      <p:sp>
        <p:nvSpPr>
          <p:cNvPr id="640004" name="Text Box 4"/>
          <p:cNvSpPr txBox="1">
            <a:spLocks noChangeArrowheads="1"/>
          </p:cNvSpPr>
          <p:nvPr/>
        </p:nvSpPr>
        <p:spPr bwMode="auto">
          <a:xfrm>
            <a:off x="899592" y="1268760"/>
            <a:ext cx="7939608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Detailne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riskianalüüs tasub ära vaid kalliste ülioluliste infosüsteemide korral, kus arendustöö on jäetud piisavalt aega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raha. </a:t>
            </a:r>
            <a:r>
              <a:rPr lang="et-EE" sz="2800" dirty="0" smtClean="0">
                <a:latin typeface="Arial" charset="0"/>
              </a:rPr>
              <a:t>Tavaliselt tehakse seda 1% süsteemide (alamsüsteemide korral).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9144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olemus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755576" y="4653136"/>
            <a:ext cx="7848872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 smtClean="0">
                <a:latin typeface="Arial" pitchFamily="34" charset="0"/>
              </a:rPr>
              <a:t>Etalonturbe metoodika on  </a:t>
            </a:r>
            <a:r>
              <a:rPr lang="et-EE" sz="2800" dirty="0">
                <a:latin typeface="Arial" pitchFamily="34" charset="0"/>
              </a:rPr>
              <a:t>peamine alternatiiv detailsele riskianalüüsile juhul, kui rahalised või ajalised ressursid ei võimalda seda realiseerida</a:t>
            </a:r>
            <a:endParaRPr lang="en-GB" sz="2800" dirty="0">
              <a:latin typeface="Arial" pitchFamily="34" charset="0"/>
            </a:endParaRPr>
          </a:p>
        </p:txBody>
      </p:sp>
      <p:sp>
        <p:nvSpPr>
          <p:cNvPr id="641028" name="Text Box 4"/>
          <p:cNvSpPr txBox="1">
            <a:spLocks noChangeArrowheads="1"/>
          </p:cNvSpPr>
          <p:nvPr/>
        </p:nvSpPr>
        <p:spPr bwMode="auto">
          <a:xfrm>
            <a:off x="533400" y="1447800"/>
            <a:ext cx="8382000" cy="267765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Etalonturbe metoodika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baseline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korral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ette antud komplekt kohustuslikke turvameetmeid, millest kõikide realiseerimine peaks tagama teatud etalontaseme turbe (jääkriski) kõikide süsteemide kaitseks mingil etteantud (etalon)tasemel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839200" cy="533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põhiidee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609600" y="990600"/>
            <a:ext cx="8534400" cy="546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Võetakse ette tüüpiline infosüsteem oma komponentidega (hoone,tööruumid, serverid, riistvara, tarkvara, sideliinid, kasutajad, organisatsioon, pääsu reguleerimine jm)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Võetakse ette mingi etteantud turvatase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Rakendatakse riskianalüüsi (ühe korra!), nii et see turvatase saavutatakse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Fikseeritakse kõik kasutatud turvameetmed ühtse paketina ja loetakse etalonmeetmeteks</a:t>
            </a:r>
          </a:p>
          <a:p>
            <a:pPr marL="457200" indent="-457200">
              <a:buFontTx/>
              <a:buAutoNum type="arabicPeriod"/>
            </a:pPr>
            <a:endParaRPr lang="et-EE" sz="1000" dirty="0">
              <a:latin typeface="Arial" pitchFamily="34" charset="0"/>
            </a:endParaRPr>
          </a:p>
          <a:p>
            <a:pPr marL="457200" indent="-457200">
              <a:buFontTx/>
              <a:buAutoNum type="arabicPeriod"/>
            </a:pPr>
            <a:r>
              <a:rPr lang="et-EE" sz="2600" dirty="0">
                <a:latin typeface="Arial" pitchFamily="34" charset="0"/>
              </a:rPr>
              <a:t>Eeldatakse, et igal teisel infosüsteemil annab sama paketi meetmete rakendamine sama tugevusega turbe (sama jääkriski komponendid)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Etalonturbe metoodika omadused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395536" y="764704"/>
            <a:ext cx="8568952" cy="65556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 algn="just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Eelised: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riskianalüüsiga võrreldes kulub (mõni suurusjärk) vähem ressursse — aeg, raha, töö, spetsialistid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samu meetmeid saab rakendada paljudele erinevatele süsteemidele</a:t>
            </a:r>
          </a:p>
          <a:p>
            <a:pPr marL="377825" indent="-377825" algn="just">
              <a:spcBef>
                <a:spcPts val="1200"/>
              </a:spcBef>
            </a:pPr>
            <a:endParaRPr lang="et-EE" sz="1200" b="1" dirty="0">
              <a:latin typeface="Arial" pitchFamily="34" charset="0"/>
            </a:endParaRPr>
          </a:p>
          <a:p>
            <a:pPr marL="377825" indent="-377825" algn="just">
              <a:spcBef>
                <a:spcPts val="12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Puudused: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kui etalontase on kõrgel, võime teha tühja tööd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kui etalontase on liiga madal siis jäävad liiga suured jääkriskid (esineb turvakadu)</a:t>
            </a:r>
          </a:p>
          <a:p>
            <a:pPr marL="377825" indent="-377825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unikaalse arhitektuuriga infosüsteemide korral võib mõni valdkond jääda katmata ja tekitada ülisuure turvariski</a:t>
            </a:r>
          </a:p>
          <a:p>
            <a:pPr marL="377825" indent="-377825"/>
            <a:endParaRPr lang="et-EE" sz="2600" b="1" dirty="0">
              <a:latin typeface="Arial" pitchFamily="34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Terviklus on käideldavuse järgi olulisuselt teine andmete omadus (andmeturbe komponent</a:t>
            </a:r>
            <a:r>
              <a:rPr lang="et-EE" sz="2400" dirty="0" smtClean="0">
                <a:latin typeface="Arial" charset="0"/>
              </a:rPr>
              <a:t>)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b="1" dirty="0">
                <a:latin typeface="Arial" charset="0"/>
              </a:rPr>
              <a:t>Andmed on </a:t>
            </a:r>
            <a:r>
              <a:rPr lang="et-EE" sz="2400" b="1" dirty="0" smtClean="0">
                <a:latin typeface="Arial" charset="0"/>
              </a:rPr>
              <a:t>äriprotsessis reeglina </a:t>
            </a:r>
            <a:r>
              <a:rPr lang="et-EE" sz="2400" b="1" dirty="0">
                <a:latin typeface="Arial" charset="0"/>
              </a:rPr>
              <a:t>seotud selle loojaga, loomisajaga, kontekstiga jm sarnasega</a:t>
            </a:r>
            <a:r>
              <a:rPr lang="et-EE" sz="2400" dirty="0">
                <a:latin typeface="Arial" charset="0"/>
              </a:rPr>
              <a:t>; nimetatud seose rikkumisel on halvad </a:t>
            </a:r>
            <a:r>
              <a:rPr lang="et-EE" sz="2400" dirty="0" smtClean="0">
                <a:latin typeface="Arial" charset="0"/>
              </a:rPr>
              <a:t>tagajärjed</a:t>
            </a:r>
            <a:endParaRPr lang="et-EE" sz="24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400" dirty="0">
                <a:latin typeface="Arial" charset="0"/>
              </a:rPr>
              <a:t>Näide: karistusregistri kuritahtliku muutmisega saab vang õigusevastaselt varem vabaks</a:t>
            </a:r>
            <a:endParaRPr lang="en-GB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1430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>Segametoodika</a:t>
            </a:r>
            <a:r>
              <a:rPr lang="et-EE" b="1" dirty="0" smtClean="0">
                <a:solidFill>
                  <a:srgbClr val="C00000"/>
                </a:solidFill>
              </a:rPr>
              <a:t>: olemus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457200" y="2971800"/>
            <a:ext cx="8686800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Segametoodika kaks peamist </a:t>
            </a:r>
            <a:r>
              <a:rPr lang="et-EE" sz="2200" dirty="0" smtClean="0">
                <a:latin typeface="Arial" pitchFamily="34" charset="0"/>
              </a:rPr>
              <a:t>võtet (võib kasutada ka kombineeritult)</a:t>
            </a:r>
            <a:r>
              <a:rPr lang="et-EE" sz="2200" dirty="0" smtClean="0">
                <a:latin typeface="Arial" pitchFamily="34" charset="0"/>
                <a:cs typeface="Arial" pitchFamily="34" charset="0"/>
              </a:rPr>
              <a:t>:</a:t>
            </a:r>
            <a:endParaRPr lang="et-EE" sz="22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1. </a:t>
            </a:r>
            <a:r>
              <a:rPr lang="et-EE" sz="2200" b="1" dirty="0" smtClean="0">
                <a:solidFill>
                  <a:srgbClr val="0070C0"/>
                </a:solidFill>
                <a:latin typeface="Arial" pitchFamily="34" charset="0"/>
              </a:rPr>
              <a:t>Kvanteeritud etalonturbe metoodika</a:t>
            </a:r>
            <a:r>
              <a:rPr lang="et-EE" sz="2200" dirty="0" smtClean="0">
                <a:latin typeface="Arial" pitchFamily="34" charset="0"/>
              </a:rPr>
              <a:t> - e</a:t>
            </a:r>
            <a:r>
              <a:rPr lang="et-EE" sz="2200" dirty="0" smtClean="0">
                <a:latin typeface="Arial" pitchFamily="34" charset="0"/>
                <a:cs typeface="Arial" pitchFamily="34" charset="0"/>
              </a:rPr>
              <a:t>talonturbe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metoodikad</a:t>
            </a:r>
            <a:r>
              <a:rPr lang="et-EE" sz="2200" dirty="0">
                <a:latin typeface="Arial" pitchFamily="34" charset="0"/>
              </a:rPr>
              <a:t> (etalonmeetmete komplektid)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on välja töötatud mitme erineva turvataseme</a:t>
            </a:r>
            <a:r>
              <a:rPr lang="et-EE" sz="2200" dirty="0">
                <a:latin typeface="Arial" pitchFamily="34" charset="0"/>
              </a:rPr>
              <a:t> (käideldavus- terviklus- ja konfidentsiaalsustaseme)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jaoks</a:t>
            </a:r>
            <a:endParaRPr lang="et-EE" sz="22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200" dirty="0">
                <a:latin typeface="Arial" pitchFamily="34" charset="0"/>
              </a:rPr>
              <a:t>2</a:t>
            </a:r>
            <a:r>
              <a:rPr lang="et-EE" sz="2200" dirty="0" smtClean="0">
                <a:latin typeface="Arial" pitchFamily="34" charset="0"/>
              </a:rPr>
              <a:t>. </a:t>
            </a:r>
            <a:r>
              <a:rPr lang="et-EE" sz="2200" b="1" dirty="0" smtClean="0">
                <a:solidFill>
                  <a:srgbClr val="0070C0"/>
                </a:solidFill>
                <a:latin typeface="Arial" pitchFamily="34" charset="0"/>
              </a:rPr>
              <a:t>Tükatine detailne riskianalüüs </a:t>
            </a:r>
            <a:r>
              <a:rPr lang="et-EE" sz="2200" dirty="0" smtClean="0">
                <a:latin typeface="Arial" pitchFamily="34" charset="0"/>
              </a:rPr>
              <a:t>- infosüsteemi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kriitilistes valdkondades</a:t>
            </a:r>
            <a:r>
              <a:rPr lang="et-EE" sz="2200" dirty="0">
                <a:latin typeface="Arial" pitchFamily="34" charset="0"/>
              </a:rPr>
              <a:t> ja unikaalse arhitektuuriga osades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 kasutatakse riskianalüüsi, mujal </a:t>
            </a:r>
            <a:r>
              <a:rPr lang="et-EE" sz="2200" dirty="0">
                <a:latin typeface="Arial" pitchFamily="34" charset="0"/>
              </a:rPr>
              <a:t>aga odavamat </a:t>
            </a:r>
            <a:r>
              <a:rPr lang="et-EE" sz="2200" dirty="0">
                <a:latin typeface="Arial" pitchFamily="34" charset="0"/>
                <a:cs typeface="Arial" pitchFamily="34" charset="0"/>
              </a:rPr>
              <a:t>etalonturbe metoodikat</a:t>
            </a:r>
            <a:endParaRPr lang="et-EE" sz="22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644100" name="Text Box 4"/>
          <p:cNvSpPr txBox="1">
            <a:spLocks noChangeArrowheads="1"/>
          </p:cNvSpPr>
          <p:nvPr/>
        </p:nvSpPr>
        <p:spPr bwMode="auto">
          <a:xfrm>
            <a:off x="533400" y="990600"/>
            <a:ext cx="82296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Segametoodika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mixed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võtab nii riskihalduse metoodikast kui ka etalonturbe metoodikast üle mitmeid häid omadusi, leides nende vahel mõistliku kompromissi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848600" cy="1447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>Segametoodika</a:t>
            </a:r>
            <a:r>
              <a:rPr lang="et-EE" b="1" dirty="0" smtClean="0">
                <a:solidFill>
                  <a:srgbClr val="C00000"/>
                </a:solidFill>
              </a:rPr>
              <a:t> omadused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br>
              <a:rPr lang="et-EE" b="1" dirty="0" smtClean="0">
                <a:solidFill>
                  <a:srgbClr val="C00000"/>
                </a:solidFill>
                <a:cs typeface="Arial" charset="0"/>
              </a:rPr>
            </a:br>
            <a:r>
              <a:rPr lang="en-GB" b="1" dirty="0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1043608" y="1196752"/>
            <a:ext cx="7871792" cy="549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 algn="just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elised:</a:t>
            </a:r>
            <a:endParaRPr lang="et-EE" sz="2600" b="1" dirty="0">
              <a:solidFill>
                <a:srgbClr val="0070C0"/>
              </a:solidFill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riskianalüüsiga võrreldes</a:t>
            </a:r>
            <a:r>
              <a:rPr lang="et-EE" sz="2600" dirty="0">
                <a:latin typeface="Arial" pitchFamily="34" charset="0"/>
              </a:rPr>
              <a:t> on ta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vähem ressursimahukam </a:t>
            </a:r>
            <a:endParaRPr lang="et-EE" sz="26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etalonmetoodikaga võrreldes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võimalda</a:t>
            </a:r>
            <a:r>
              <a:rPr lang="et-EE" sz="2600" dirty="0">
                <a:latin typeface="Arial" pitchFamily="34" charset="0"/>
              </a:rPr>
              <a:t>b ta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samas</a:t>
            </a:r>
            <a:r>
              <a:rPr lang="et-EE" sz="2600" dirty="0">
                <a:latin typeface="Arial" pitchFamily="34" charset="0"/>
              </a:rPr>
              <a:t> infosüsteemide (infovarade)ja nende komponentide lõikes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 individualiseeritumat lähenemist 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  <a:p>
            <a:pPr marL="290513" indent="-290513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uudused:</a:t>
            </a:r>
            <a:r>
              <a:rPr lang="et-EE" sz="2600" b="1" u="sng" dirty="0">
                <a:latin typeface="Arial" pitchFamily="34" charset="0"/>
                <a:cs typeface="Arial" pitchFamily="34" charset="0"/>
              </a:rPr>
              <a:t> </a:t>
            </a:r>
            <a:endParaRPr lang="et-EE" sz="2600" b="1" u="sng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võrreldes riskianalüüsiga annab </a:t>
            </a:r>
            <a:r>
              <a:rPr lang="et-EE" sz="2600" dirty="0">
                <a:latin typeface="Arial" pitchFamily="34" charset="0"/>
              </a:rPr>
              <a:t>ta siiski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vähem tõepärasema pildi </a:t>
            </a:r>
            <a:endParaRPr lang="et-EE" sz="2600" dirty="0">
              <a:latin typeface="Arial" pitchFamily="34" charset="0"/>
            </a:endParaRPr>
          </a:p>
          <a:p>
            <a:pPr marL="290513" indent="-290513">
              <a:spcBef>
                <a:spcPct val="50000"/>
              </a:spcBef>
              <a:buFontTx/>
              <a:buChar char="•"/>
            </a:pPr>
            <a:r>
              <a:rPr lang="et-EE" sz="2600" dirty="0">
                <a:latin typeface="Arial" pitchFamily="34" charset="0"/>
                <a:cs typeface="Arial" pitchFamily="34" charset="0"/>
              </a:rPr>
              <a:t>võrreldes etalonmetoodikaga on </a:t>
            </a:r>
            <a:r>
              <a:rPr lang="et-EE" sz="2600" dirty="0">
                <a:latin typeface="Arial" pitchFamily="34" charset="0"/>
              </a:rPr>
              <a:t>ta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kallim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8486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Mitteformaalne metoodika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755576" y="3349347"/>
            <a:ext cx="8839200" cy="32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77825" indent="-377825">
              <a:spcBef>
                <a:spcPts val="600"/>
              </a:spcBef>
            </a:pPr>
            <a:r>
              <a:rPr lang="et-EE" sz="2600" dirty="0">
                <a:latin typeface="Arial" pitchFamily="34" charset="0"/>
              </a:rPr>
              <a:t>Kasutatakse </a:t>
            </a:r>
            <a:r>
              <a:rPr lang="et-EE" sz="2600" dirty="0" smtClean="0">
                <a:latin typeface="Arial" pitchFamily="34" charset="0"/>
              </a:rPr>
              <a:t>üksnes juhul</a:t>
            </a:r>
            <a:r>
              <a:rPr lang="et-EE" sz="2600" dirty="0">
                <a:latin typeface="Arial" pitchFamily="34" charset="0"/>
              </a:rPr>
              <a:t>, kui: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riskianalüüs on vaja läbi viia väga kiiresti 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etalonturbemetoodikaid ei ole või neid ei saa mingil põhjusel kasutada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riskihalduse metoodikad on liialt ressursimahukad ja seepärast kõlbmatud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on olemas arvestavate kogemustega spetsialistid</a:t>
            </a:r>
          </a:p>
        </p:txBody>
      </p:sp>
      <p:sp>
        <p:nvSpPr>
          <p:cNvPr id="646148" name="Text Box 4"/>
          <p:cNvSpPr txBox="1">
            <a:spLocks noChangeArrowheads="1"/>
          </p:cNvSpPr>
          <p:nvPr/>
        </p:nvSpPr>
        <p:spPr bwMode="auto">
          <a:xfrm>
            <a:off x="827584" y="914400"/>
            <a:ext cx="7704856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Mitteformaalse riskihalduse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metoodika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informal approach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korral ei põhine riskide hindamine mitte abstraktsetel meetoditel, vaid spetsialistide (oma töötajad, välised konsultandid) kogemusel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315416"/>
            <a:ext cx="8458200" cy="1676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Mitteformaalse metoodika omadused</a:t>
            </a:r>
            <a: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pitchFamily="18" charset="0"/>
              </a:rPr>
            </a:b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43608" y="517803"/>
            <a:ext cx="8100392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/>
            <a:endParaRPr lang="et-EE" sz="1200" dirty="0">
              <a:solidFill>
                <a:schemeClr val="folHlink"/>
              </a:solidFill>
              <a:latin typeface="Arial" pitchFamily="34" charset="0"/>
            </a:endParaRPr>
          </a:p>
          <a:p>
            <a:pPr marL="377825" indent="-377825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Eelised: 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pole vaja õppida uusi oskusi ja tehnikaid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saab läbi viia väiksemate ressurssidega (odavamalt) kui detailset riskianalüüsi</a:t>
            </a:r>
          </a:p>
          <a:p>
            <a:pPr marL="377825" indent="-377825"/>
            <a:endParaRPr lang="et-EE" sz="2600" b="1" dirty="0">
              <a:latin typeface="Arial" pitchFamily="34" charset="0"/>
            </a:endParaRPr>
          </a:p>
          <a:p>
            <a:pPr marL="377825" indent="-377825"/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Puudused: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struktuursuse eiramisega kaasneb alati risk jätta midagi olulist kahe silma vahele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kogemused võivad olla subjektiivsed või sageli hoopis puududa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kulutused turvameetmetele ei ole (juhtkonna ees) sageli põhjendatud</a:t>
            </a:r>
          </a:p>
          <a:p>
            <a:pPr marL="377825" indent="-377825">
              <a:spcBef>
                <a:spcPts val="600"/>
              </a:spcBef>
              <a:buFontTx/>
              <a:buChar char="•"/>
            </a:pPr>
            <a:r>
              <a:rPr lang="et-EE" sz="2600" dirty="0">
                <a:latin typeface="Arial" pitchFamily="34" charset="0"/>
              </a:rPr>
              <a:t>Suured probleemid tekivad analüüsi läbiviija töölt lahkumisel või töösuhte lõpetamisel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668072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olemus ja ajalugu</a:t>
            </a:r>
            <a:endParaRPr lang="et-EE" sz="40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539552" y="3164681"/>
            <a:ext cx="8352928" cy="326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ISKE on välja töötatud avaliku sektori (riik ja omavalitsused) vajadusi ja eripärasid silmas pidades</a:t>
            </a:r>
          </a:p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Arial" pitchFamily="34" charset="0"/>
              </a:rPr>
              <a:t>ISKE esimene versioon (visand) valmis 1999, lõpliku vormi ja kuju sai </a:t>
            </a:r>
            <a:r>
              <a:rPr lang="et-EE" sz="2800" dirty="0" smtClean="0">
                <a:latin typeface="Arial" pitchFamily="34" charset="0"/>
                <a:cs typeface="Arial" pitchFamily="34" charset="0"/>
              </a:rPr>
              <a:t>1. versioon </a:t>
            </a:r>
            <a:r>
              <a:rPr lang="sv-SE" sz="2800" dirty="0" smtClean="0">
                <a:latin typeface="Arial" pitchFamily="34" charset="0"/>
                <a:cs typeface="Arial" pitchFamily="34" charset="0"/>
              </a:rPr>
              <a:t>2003 </a:t>
            </a:r>
            <a:r>
              <a:rPr lang="sv-SE" sz="2800" dirty="0">
                <a:latin typeface="Arial" pitchFamily="34" charset="0"/>
                <a:cs typeface="Arial" pitchFamily="34" charset="0"/>
              </a:rPr>
              <a:t>sügisel</a:t>
            </a:r>
            <a:endParaRPr lang="et-EE" sz="2800" dirty="0">
              <a:latin typeface="Arial" pitchFamily="34" charset="0"/>
            </a:endParaRPr>
          </a:p>
          <a:p>
            <a:pPr marL="358775" indent="-358775">
              <a:spcBef>
                <a:spcPts val="600"/>
              </a:spcBef>
              <a:buFontTx/>
              <a:buChar char="•"/>
            </a:pPr>
            <a:r>
              <a:rPr lang="et-EE" sz="2800" dirty="0">
                <a:latin typeface="Arial" pitchFamily="34" charset="0"/>
              </a:rPr>
              <a:t>Hetkel on ISKE viimane </a:t>
            </a:r>
            <a:r>
              <a:rPr lang="et-EE" sz="2800" dirty="0" smtClean="0">
                <a:latin typeface="Arial" pitchFamily="34" charset="0"/>
              </a:rPr>
              <a:t>(ametlikult kehtiv</a:t>
            </a:r>
            <a:r>
              <a:rPr lang="et-EE" sz="2800" dirty="0">
                <a:latin typeface="Arial" pitchFamily="34" charset="0"/>
              </a:rPr>
              <a:t>) versioon </a:t>
            </a:r>
            <a:r>
              <a:rPr lang="et-EE" sz="2800" dirty="0" smtClean="0">
                <a:latin typeface="Arial" pitchFamily="34" charset="0"/>
              </a:rPr>
              <a:t>7.00, arendamisel on 8.00</a:t>
            </a:r>
            <a:endParaRPr lang="sv-SE" sz="2800" dirty="0">
              <a:latin typeface="Arial" pitchFamily="34" charset="0"/>
            </a:endParaRPr>
          </a:p>
        </p:txBody>
      </p:sp>
      <p:sp>
        <p:nvSpPr>
          <p:cNvPr id="667655" name="Text Box 7"/>
          <p:cNvSpPr txBox="1">
            <a:spLocks noChangeArrowheads="1"/>
          </p:cNvSpPr>
          <p:nvPr/>
        </p:nvSpPr>
        <p:spPr bwMode="auto">
          <a:xfrm>
            <a:off x="533400" y="762000"/>
            <a:ext cx="7848600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ISKE on oma olemuselt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kvanteeritud retalonturbemetoodika (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segam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toodika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üks haru).</a:t>
            </a:r>
            <a:r>
              <a:rPr lang="sv-SE" sz="28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  <a:cs typeface="Arial" charset="0"/>
              </a:rPr>
              <a:t>O</a:t>
            </a:r>
            <a:r>
              <a:rPr lang="sv-SE" sz="2800" dirty="0" smtClean="0">
                <a:latin typeface="Arial" charset="0"/>
                <a:cs typeface="Arial" charset="0"/>
              </a:rPr>
              <a:t>n </a:t>
            </a:r>
            <a:r>
              <a:rPr lang="sv-SE" sz="2800" dirty="0">
                <a:latin typeface="Arial" charset="0"/>
                <a:cs typeface="Arial" charset="0"/>
              </a:rPr>
              <a:t>sätestatud erinevad turvatasemed ning neile vastavad kohustuslikud etalonturvameetmed</a:t>
            </a:r>
            <a:endParaRPr lang="en-GB" sz="28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õigusaktina</a:t>
            </a:r>
            <a:endParaRPr lang="et-EE" sz="4000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755576" y="4365104"/>
            <a:ext cx="8388424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</a:rPr>
              <a:t>Määrus rakendab ISKE metoodika riigi ja kohalike omavalitsuste andmekogude pidamisel kasutatavatele </a:t>
            </a:r>
            <a:r>
              <a:rPr lang="sv-SE" sz="2600" dirty="0" smtClean="0">
                <a:latin typeface="Arial" pitchFamily="34" charset="0"/>
              </a:rPr>
              <a:t>infosüsteemidele</a:t>
            </a:r>
            <a:r>
              <a:rPr lang="et-EE" sz="2600" dirty="0" smtClean="0">
                <a:latin typeface="Arial" pitchFamily="34" charset="0"/>
              </a:rPr>
              <a:t>. Mujal on tegu vabatahtliku standardiga</a:t>
            </a:r>
            <a:endParaRPr lang="sv-SE" sz="2600" dirty="0">
              <a:latin typeface="Arial" pitchFamily="34" charset="0"/>
            </a:endParaRPr>
          </a:p>
        </p:txBody>
      </p:sp>
      <p:sp>
        <p:nvSpPr>
          <p:cNvPr id="669703" name="Text Box 7"/>
          <p:cNvSpPr txBox="1">
            <a:spLocks noChangeArrowheads="1"/>
          </p:cNvSpPr>
          <p:nvPr/>
        </p:nvSpPr>
        <p:spPr bwMode="auto">
          <a:xfrm>
            <a:off x="611560" y="1219200"/>
            <a:ext cx="8303840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12. augustil 2004 võeti andmekogude seaduse põhjal vastu vabariigi Valitsuse määrus nr  273 ”Infosüsteemi turvameetmete süsteemi kehtestamine” (</a:t>
            </a:r>
            <a:r>
              <a:rPr lang="en-GB" sz="2600" b="1" dirty="0">
                <a:solidFill>
                  <a:srgbClr val="0070C0"/>
                </a:solidFill>
                <a:latin typeface="Arial" charset="0"/>
              </a:rPr>
              <a:t>RTI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n-GB" sz="2600" b="1" dirty="0">
                <a:solidFill>
                  <a:srgbClr val="0070C0"/>
                </a:solidFill>
                <a:latin typeface="Arial" charset="0"/>
              </a:rPr>
              <a:t>2004, 63, 443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. Praegune õigusakt kehtib alates 2007. aastast (</a:t>
            </a:r>
            <a:r>
              <a:rPr lang="nn-NO" sz="2600" b="1" dirty="0" smtClean="0">
                <a:solidFill>
                  <a:srgbClr val="0070C0"/>
                </a:solidFill>
                <a:latin typeface="Arial" charset="0"/>
              </a:rPr>
              <a:t>RT I 2007, 71, 440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) ja oin antud avaliku teabe seaduse alusel</a:t>
            </a:r>
            <a:endParaRPr lang="en-GB" sz="2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8236024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</a:rPr>
              <a:t>ISKE </a:t>
            </a:r>
            <a:r>
              <a:rPr lang="et-EE" sz="4000" b="1" dirty="0" smtClean="0">
                <a:solidFill>
                  <a:srgbClr val="C00000"/>
                </a:solidFill>
              </a:rPr>
              <a:t>kolm</a:t>
            </a:r>
            <a:r>
              <a:rPr lang="sv-SE" sz="4000" b="1" dirty="0" smtClean="0">
                <a:solidFill>
                  <a:srgbClr val="C00000"/>
                </a:solidFill>
              </a:rPr>
              <a:t> turvaeesmärki</a:t>
            </a:r>
            <a:endParaRPr lang="et-EE" sz="40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29702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29703" name="Text Box 7"/>
          <p:cNvSpPr txBox="1">
            <a:spLocks noChangeArrowheads="1"/>
          </p:cNvSpPr>
          <p:nvPr/>
        </p:nvSpPr>
        <p:spPr bwMode="auto">
          <a:xfrm>
            <a:off x="611560" y="1124744"/>
            <a:ext cx="8388424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dirty="0">
                <a:latin typeface="Arial" pitchFamily="34" charset="0"/>
              </a:rPr>
              <a:t>ISKE metoodika</a:t>
            </a:r>
            <a:r>
              <a:rPr lang="et-EE" sz="2800" dirty="0">
                <a:latin typeface="Arial" pitchFamily="34" charset="0"/>
              </a:rPr>
              <a:t> </a:t>
            </a:r>
            <a:r>
              <a:rPr lang="sv-SE" sz="2800" dirty="0" smtClean="0">
                <a:latin typeface="Arial" pitchFamily="34" charset="0"/>
              </a:rPr>
              <a:t>võtab</a:t>
            </a:r>
            <a:r>
              <a:rPr lang="et-EE" sz="2800" dirty="0" smtClean="0">
                <a:latin typeface="Arial" pitchFamily="34" charset="0"/>
              </a:rPr>
              <a:t> (alates versioonist 2.0)</a:t>
            </a:r>
            <a:r>
              <a:rPr lang="sv-SE" sz="2800" dirty="0" smtClean="0">
                <a:latin typeface="Arial" pitchFamily="34" charset="0"/>
              </a:rPr>
              <a:t> </a:t>
            </a:r>
            <a:r>
              <a:rPr lang="sv-SE" sz="2800" dirty="0">
                <a:latin typeface="Arial" pitchFamily="34" charset="0"/>
              </a:rPr>
              <a:t>aluseks </a:t>
            </a:r>
            <a:r>
              <a:rPr lang="et-EE" sz="2800" b="1" dirty="0">
                <a:latin typeface="Arial" pitchFamily="34" charset="0"/>
              </a:rPr>
              <a:t>kolm</a:t>
            </a:r>
            <a:r>
              <a:rPr lang="sv-SE" sz="2800" b="1" dirty="0">
                <a:latin typeface="Arial" pitchFamily="34" charset="0"/>
              </a:rPr>
              <a:t> turvaeesmärki</a:t>
            </a:r>
            <a:r>
              <a:rPr lang="sv-SE" sz="2800" dirty="0">
                <a:latin typeface="Arial" pitchFamily="34" charset="0"/>
              </a:rPr>
              <a:t>: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käideldavus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terviklus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  <a:endParaRPr lang="sv-SE" sz="2800" dirty="0">
              <a:latin typeface="Arial" pitchFamily="34" charset="0"/>
              <a:cs typeface="Times New Roman" pitchFamily="18" charset="0"/>
            </a:endParaRP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en-GB" sz="2800" b="1" dirty="0" err="1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teabe</a:t>
            </a:r>
            <a:r>
              <a:rPr lang="en-GB" sz="2800" b="1" dirty="0" smtClean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konfidentsiaalsus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)</a:t>
            </a:r>
            <a:endParaRPr lang="sv-SE" sz="2800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t-EE" sz="2800" dirty="0" smtClean="0">
                <a:latin typeface="Arial" pitchFamily="34" charset="0"/>
              </a:rPr>
              <a:t>Eeldatakse, et n</a:t>
            </a:r>
            <a:r>
              <a:rPr lang="sv-SE" sz="2800" dirty="0" smtClean="0">
                <a:latin typeface="Arial" pitchFamily="34" charset="0"/>
              </a:rPr>
              <a:t>eed </a:t>
            </a:r>
            <a:r>
              <a:rPr lang="et-EE" sz="2800" dirty="0">
                <a:latin typeface="Arial" pitchFamily="34" charset="0"/>
              </a:rPr>
              <a:t>kolm</a:t>
            </a:r>
            <a:r>
              <a:rPr lang="sv-SE" sz="2800" dirty="0">
                <a:latin typeface="Arial" pitchFamily="34" charset="0"/>
              </a:rPr>
              <a:t> eesmärki </a:t>
            </a:r>
            <a:r>
              <a:rPr lang="et-EE" sz="2800" dirty="0" smtClean="0">
                <a:latin typeface="Arial" pitchFamily="34" charset="0"/>
              </a:rPr>
              <a:t> on</a:t>
            </a:r>
            <a:r>
              <a:rPr lang="sv-SE" sz="2800" dirty="0" smtClean="0">
                <a:latin typeface="Arial" pitchFamily="34" charset="0"/>
              </a:rPr>
              <a:t> </a:t>
            </a:r>
            <a:r>
              <a:rPr lang="sv-SE" sz="2800" dirty="0">
                <a:latin typeface="Arial" pitchFamily="34" charset="0"/>
              </a:rPr>
              <a:t>suures osas </a:t>
            </a:r>
            <a:r>
              <a:rPr lang="sv-SE" sz="2800" dirty="0" smtClean="0">
                <a:latin typeface="Arial" pitchFamily="34" charset="0"/>
              </a:rPr>
              <a:t>üksteisest </a:t>
            </a:r>
            <a:r>
              <a:rPr lang="sv-SE" sz="2800" dirty="0">
                <a:latin typeface="Arial" pitchFamily="34" charset="0"/>
              </a:rPr>
              <a:t>sõltumatud</a:t>
            </a:r>
            <a:endParaRPr lang="sv-SE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0664" name="Text Box 8"/>
          <p:cNvSpPr txBox="1">
            <a:spLocks noChangeArrowheads="1"/>
          </p:cNvSpPr>
          <p:nvPr/>
        </p:nvSpPr>
        <p:spPr bwMode="auto">
          <a:xfrm>
            <a:off x="611560" y="5229200"/>
            <a:ext cx="8071048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Kõikidel nendel eesmärkidest defineeritakse neljapalliline skaala, mille rakendamine igal eesmärgil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kolmest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 määrab ära turvaosaklassid</a:t>
            </a:r>
            <a:endParaRPr lang="en-GB" sz="26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971600" y="304800"/>
            <a:ext cx="8020000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Aegkriitilise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teabe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käideldavus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</a:b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(K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)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685800" y="1143000"/>
            <a:ext cx="8458200" cy="61709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858838" indent="-858838">
              <a:spcBef>
                <a:spcPct val="50000"/>
              </a:spcBef>
            </a:pPr>
            <a:endParaRPr lang="sv-SE" b="1" dirty="0">
              <a:solidFill>
                <a:schemeClr val="folHlink"/>
              </a:solidFill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K0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pole oluline; jõudlus – pole 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oluline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K1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90% (lubatud summaarne seisak nädalas ~ ööpäev); lubatav nõutava reaktsiooniaja kasv tippkoormusel – tunnid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K2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– 99% (lubatud summaarne seisak nädalas ~ 2 tundi);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lubatav nõutava reaktsiooniaja kasv tippkoormusel – minutid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858838" indent="-858838"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K3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töökindlus - 99,9% (lubatud summaarne seisak nädalas ~ 10 minutit);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lubatav nõutava reaktsiooniaja kasv tippkoormusel – sekundid (1</a:t>
            </a:r>
            <a:r>
              <a:rPr lang="et-EE" sz="2600" dirty="0">
                <a:latin typeface="Arial" pitchFamily="34" charset="0"/>
                <a:cs typeface="Arial" pitchFamily="34" charset="0"/>
                <a:sym typeface="Symbol" pitchFamily="18" charset="2"/>
              </a:rPr>
              <a:t></a:t>
            </a:r>
            <a:r>
              <a:rPr lang="et-EE" sz="2600" dirty="0">
                <a:latin typeface="Arial" pitchFamily="34" charset="0"/>
                <a:cs typeface="Times New Roman" pitchFamily="18" charset="0"/>
              </a:rPr>
              <a:t>10</a:t>
            </a:r>
            <a:r>
              <a:rPr lang="et-EE" sz="2600" dirty="0" smtClean="0">
                <a:latin typeface="Arial" pitchFamily="34" charset="0"/>
                <a:cs typeface="Times New Roman" pitchFamily="18" charset="0"/>
              </a:rPr>
              <a:t>)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858838" indent="-858838">
              <a:spcBef>
                <a:spcPct val="50000"/>
              </a:spcBef>
            </a:pPr>
            <a:endParaRPr lang="en-GB" sz="2600" dirty="0">
              <a:solidFill>
                <a:schemeClr val="folHlink"/>
              </a:solidFill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-171400"/>
            <a:ext cx="8164016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tervikluse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(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T)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0" y="980728"/>
            <a:ext cx="9144000" cy="6494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T0</a:t>
            </a: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 allikas, muutmise ega hävitamise tuvastatavus ei ole olulised; info õigsuse, täielikkuse ja ajakohasuse kontrollid pole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vajalikud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1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 allikas, selle muutmise ja hävitamise fakt peavad olema tuvastatavad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; info õigsuse, täielikkuse, ajakohasuse kontrollid erijuhtudel ja vastavalt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vajadusele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2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 allikas, selle muutmise ja hävitamise fakt peavad olema tuvastatavad; vajalikud on perioodilised info õigsuse, täielikkuse ja ajakohasuse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kontrollid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ct val="500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3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infol allikal, selle muutmise ja hävitamise faktil peab olema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tõestusväärtus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; vajalik on info õigsuse, täielikkuse ja ajakohasuse kontroll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reaalajas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766763" indent="-766763" algn="just">
              <a:spcBef>
                <a:spcPct val="50000"/>
              </a:spcBef>
            </a:pPr>
            <a:r>
              <a:rPr lang="en-GB" sz="2600" dirty="0">
                <a:latin typeface="Arial" pitchFamily="34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8991600" cy="5334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</a:t>
            </a:r>
            <a:r>
              <a:rPr lang="en-GB" sz="4000" b="1" dirty="0" err="1" smtClean="0">
                <a:solidFill>
                  <a:srgbClr val="C00000"/>
                </a:solidFill>
                <a:cs typeface="Times New Roman" charset="0"/>
              </a:rPr>
              <a:t>eabe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konfidentsiaalsuse</a:t>
            </a: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</a:br>
            <a:r>
              <a:rPr lang="en-GB" sz="4000" b="1" dirty="0" smtClean="0">
                <a:solidFill>
                  <a:srgbClr val="C00000"/>
                </a:solidFill>
                <a:cs typeface="Times New Roman" charset="0"/>
              </a:rPr>
              <a:t>(</a:t>
            </a: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S)</a:t>
            </a:r>
            <a:r>
              <a:rPr lang="en-GB" sz="4000" b="1" dirty="0" smtClean="0">
                <a:solidFill>
                  <a:srgbClr val="C00000"/>
                </a:solidFill>
              </a:rPr>
              <a:t> </a:t>
            </a:r>
            <a:r>
              <a:rPr lang="sv-SE" sz="4000" b="1" dirty="0" smtClean="0">
                <a:solidFill>
                  <a:srgbClr val="C00000"/>
                </a:solidFill>
              </a:rPr>
              <a:t>skaala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277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277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2775" name="Text Box 7"/>
          <p:cNvSpPr txBox="1">
            <a:spLocks noChangeArrowheads="1"/>
          </p:cNvSpPr>
          <p:nvPr/>
        </p:nvSpPr>
        <p:spPr bwMode="auto">
          <a:xfrm>
            <a:off x="179512" y="1219200"/>
            <a:ext cx="896448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S0</a:t>
            </a:r>
            <a:r>
              <a:rPr lang="et-EE" sz="2600" b="1" dirty="0">
                <a:latin typeface="Arial" pitchFamily="34" charset="0"/>
              </a:rPr>
              <a:t> </a:t>
            </a:r>
            <a:r>
              <a:rPr lang="et-EE" sz="2600" b="1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b="1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avalik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juurdepääsu teabele ei piirata (st lugemisõigus kõigil huvitatutel, muutmise õigus määratletud tervikluse nõuetega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)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1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info asutusesiseseks kasutamiseks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2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salajane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info kasutamine lubatud ainult teatud kindlatele kasutajate gruppidele,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t-EE" sz="2600" dirty="0">
              <a:latin typeface="Arial" pitchFamily="34" charset="0"/>
            </a:endParaRPr>
          </a:p>
          <a:p>
            <a:pPr marL="766763" indent="-766763">
              <a:spcBef>
                <a:spcPts val="600"/>
              </a:spcBef>
            </a:pP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</a:rPr>
              <a:t>3 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et-EE" sz="2600" dirty="0">
                <a:latin typeface="Arial" pitchFamily="34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ülisalajane info</a:t>
            </a:r>
            <a:r>
              <a:rPr lang="et-EE" sz="2600" dirty="0">
                <a:latin typeface="Arial" pitchFamily="34" charset="0"/>
                <a:cs typeface="Arial" pitchFamily="34" charset="0"/>
              </a:rPr>
              <a:t>: info kasutamine lubatud ainult teatud kindlatele kasutajatele, juurdepääs teabele on lubatav juurdepääsu taotleva isiku õigustatud huvi </a:t>
            </a:r>
            <a:r>
              <a:rPr lang="et-EE" sz="2600" dirty="0" smtClean="0">
                <a:latin typeface="Arial" pitchFamily="34" charset="0"/>
                <a:cs typeface="Arial" pitchFamily="34" charset="0"/>
              </a:rPr>
              <a:t>korral</a:t>
            </a:r>
            <a:endParaRPr lang="en-US" sz="2600" dirty="0">
              <a:latin typeface="Arial" pitchFamily="34" charset="0"/>
              <a:cs typeface="Times New Roman" pitchFamily="18" charset="0"/>
            </a:endParaRPr>
          </a:p>
          <a:p>
            <a:pPr marL="766763" indent="-766763">
              <a:spcBef>
                <a:spcPct val="50000"/>
              </a:spcBef>
            </a:pPr>
            <a:endParaRPr lang="en-GB" b="1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8839200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Oli ajalooliselt andmeturbe olulisim </a:t>
            </a:r>
            <a:r>
              <a:rPr lang="et-EE" sz="2600" dirty="0" smtClean="0">
                <a:latin typeface="Arial" charset="0"/>
              </a:rPr>
              <a:t>komponent, kuid</a:t>
            </a:r>
            <a:r>
              <a:rPr lang="et-EE" sz="2600" dirty="0">
                <a:latin typeface="Arial" charset="0"/>
              </a:rPr>
              <a:t> k</a:t>
            </a:r>
            <a:r>
              <a:rPr lang="et-EE" sz="2600" dirty="0" smtClean="0">
                <a:latin typeface="Arial" charset="0"/>
              </a:rPr>
              <a:t>aasajal </a:t>
            </a:r>
            <a:r>
              <a:rPr lang="et-EE" sz="2600" dirty="0">
                <a:latin typeface="Arial" charset="0"/>
              </a:rPr>
              <a:t>on ta vaid üks kolmest olulisest </a:t>
            </a:r>
            <a:r>
              <a:rPr lang="et-EE" sz="2600" dirty="0" smtClean="0">
                <a:latin typeface="Arial" charset="0"/>
              </a:rPr>
              <a:t>komponendist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Näited: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riigi- või firmasaladus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operatiivne jälitusteave tuleb avalikuks</a:t>
            </a:r>
          </a:p>
          <a:p>
            <a:pPr eaLnBrk="0" hangingPunct="0">
              <a:spcBef>
                <a:spcPts val="1200"/>
              </a:spcBef>
              <a:buFontTx/>
              <a:buChar char="•"/>
            </a:pPr>
            <a:r>
              <a:rPr lang="et-EE" sz="2600" dirty="0">
                <a:latin typeface="Arial" charset="0"/>
              </a:rPr>
              <a:t> isikuandmeid levitamine ilma isiku nõusolekuta</a:t>
            </a:r>
            <a:endParaRPr lang="en-GB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Infovarade tüüpmoodulid: roll 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379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379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3799" name="Text Box 7"/>
          <p:cNvSpPr txBox="1">
            <a:spLocks noChangeArrowheads="1"/>
          </p:cNvSpPr>
          <p:nvPr/>
        </p:nvSpPr>
        <p:spPr bwMode="auto">
          <a:xfrm>
            <a:off x="609600" y="914400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800" b="1" dirty="0">
                <a:solidFill>
                  <a:srgbClr val="0070C0"/>
                </a:solidFill>
                <a:latin typeface="Arial" pitchFamily="34" charset="0"/>
              </a:rPr>
              <a:t>ISKE </a:t>
            </a:r>
            <a:r>
              <a:rPr lang="et-EE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põhineb turvet vajavate infovarade kirjeldamisel tüüpmoodulite abil </a:t>
            </a:r>
            <a:endParaRPr lang="sv-SE" sz="28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3800" name="Text Box 8"/>
          <p:cNvSpPr txBox="1">
            <a:spLocks noChangeArrowheads="1"/>
          </p:cNvSpPr>
          <p:nvPr/>
        </p:nvSpPr>
        <p:spPr bwMode="auto">
          <a:xfrm>
            <a:off x="609600" y="2066925"/>
            <a:ext cx="8354888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Eeldatakse, et moodulid on vaadeldavad ehituskividena, millede ”keeles” saab lahti seletada suvalise infosüsteemi</a:t>
            </a:r>
          </a:p>
          <a:p>
            <a:pPr marL="377825" indent="-377825">
              <a:spcBef>
                <a:spcPct val="50000"/>
              </a:spcBef>
              <a:buFontTx/>
              <a:buChar char="•"/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Eeldatakse, et sääraste moodulite kui ehituskivide roll on igal pool sarnane, st ka neile mõjuvad ohud ja rakendatavad turvameetmed on sarnased</a:t>
            </a:r>
          </a:p>
          <a:p>
            <a:pPr marL="377825" indent="-377825">
              <a:spcBef>
                <a:spcPct val="50000"/>
              </a:spcBef>
            </a:pPr>
            <a:r>
              <a:rPr lang="sv-SE" sz="2800" dirty="0">
                <a:latin typeface="Arial" pitchFamily="34" charset="0"/>
                <a:cs typeface="Times New Roman" pitchFamily="18" charset="0"/>
              </a:rPr>
              <a:t>    ISKE infovarade moodulid põhinevad pea üks-ühele Saksa infoturbe baasstandardil BSI-l</a:t>
            </a:r>
            <a:r>
              <a:rPr lang="et-EE" sz="2800" dirty="0">
                <a:latin typeface="Arial" pitchFamily="34" charset="0"/>
              </a:rPr>
              <a:t> </a:t>
            </a:r>
            <a:r>
              <a:rPr lang="et-EE" sz="2800" dirty="0" smtClean="0">
                <a:latin typeface="Arial" pitchFamily="34" charset="0"/>
              </a:rPr>
              <a:t>(juures on Eesti põhine EID-lahenduste moodul)</a:t>
            </a:r>
            <a:endParaRPr lang="en-GB" sz="2800" b="1" dirty="0"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228600"/>
            <a:ext cx="8380040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Andmete turvaklass, I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755576" y="3356992"/>
            <a:ext cx="7920880" cy="29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>
                <a:latin typeface="Arial" pitchFamily="34" charset="0"/>
                <a:cs typeface="Times New Roman" pitchFamily="18" charset="0"/>
              </a:rPr>
              <a:t>Andmete turvaklassi tähis moodustatakse osaklasside tähistest nende järjestuses K-T-S. </a:t>
            </a:r>
            <a:br>
              <a:rPr lang="et-EE" sz="2600" dirty="0">
                <a:latin typeface="Arial" pitchFamily="34" charset="0"/>
                <a:cs typeface="Times New Roman" pitchFamily="18" charset="0"/>
              </a:rPr>
            </a:br>
            <a:endParaRPr lang="sv-SE" sz="14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t-EE" sz="2600" dirty="0">
                <a:latin typeface="Arial" pitchFamily="34" charset="0"/>
                <a:cs typeface="Times New Roman" pitchFamily="18" charset="0"/>
              </a:rPr>
              <a:t>Üks konkreetne andmete turvaklass on näiteks K2T3S1. Selline tähis on aluseks andmetele ja muudele infovaradele kohustuslike etalonturvameetmete määramisel</a:t>
            </a:r>
            <a:endParaRPr lang="en-GB" sz="2600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3672" name="Text Box 8"/>
          <p:cNvSpPr txBox="1">
            <a:spLocks noChangeArrowheads="1"/>
          </p:cNvSpPr>
          <p:nvPr/>
        </p:nvSpPr>
        <p:spPr bwMode="auto">
          <a:xfrm>
            <a:off x="539552" y="1052736"/>
            <a:ext cx="7924800" cy="183832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Andmete turvaklass on kolme turvaosaklassi konkreetne kombinatsioon. </a:t>
            </a:r>
            <a:r>
              <a:rPr lang="et-EE" sz="2800" dirty="0">
                <a:latin typeface="Arial" charset="0"/>
                <a:cs typeface="Times New Roman" charset="0"/>
              </a:rPr>
              <a:t>Selliste kõikvõimalike kombinatsioonide arv on 4</a:t>
            </a:r>
            <a:r>
              <a:rPr lang="et-EE" sz="2800" dirty="0">
                <a:latin typeface="Arial" charset="0"/>
                <a:cs typeface="Times New Roman" charset="0"/>
                <a:sym typeface="Symbol" pitchFamily="18" charset="2"/>
              </a:rPr>
              <a:t></a:t>
            </a:r>
            <a:r>
              <a:rPr lang="et-EE" sz="2800" dirty="0">
                <a:latin typeface="Arial" charset="0"/>
                <a:cs typeface="Times New Roman" charset="0"/>
              </a:rPr>
              <a:t>4</a:t>
            </a:r>
            <a:r>
              <a:rPr lang="et-EE" sz="2800" dirty="0">
                <a:latin typeface="Arial" charset="0"/>
                <a:cs typeface="Times New Roman" charset="0"/>
                <a:sym typeface="Symbol" pitchFamily="18" charset="2"/>
              </a:rPr>
              <a:t></a:t>
            </a:r>
            <a:r>
              <a:rPr lang="et-EE" sz="2800" dirty="0">
                <a:latin typeface="Arial" charset="0"/>
                <a:cs typeface="Times New Roman" charset="0"/>
              </a:rPr>
              <a:t>4, seega on erinevaid turvaklasse </a:t>
            </a:r>
            <a:r>
              <a:rPr lang="et-EE" sz="2800" dirty="0">
                <a:latin typeface="Arial" charset="0"/>
              </a:rPr>
              <a:t>64</a:t>
            </a: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0"/>
            <a:ext cx="8308032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Andmete turvaklass, II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584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1187624" y="3479800"/>
            <a:ext cx="7128792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Andmete turvaklassi määrab andmete omanik (vastutav töötleja) turvaanalüüsi tulemusena</a:t>
            </a:r>
          </a:p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Turvaanalüüsi viib läbi asutuse juhtkond või selle poolt määratud esindaja. Turvaklassi määrab reeglina IT spetsialist koos infoturbespetsialistiga</a:t>
            </a:r>
            <a:endParaRPr lang="et-EE" sz="2600" dirty="0"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</a:pPr>
            <a:endParaRPr lang="en-GB" b="1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5720" name="Text Box 8"/>
          <p:cNvSpPr txBox="1">
            <a:spLocks noChangeArrowheads="1"/>
          </p:cNvSpPr>
          <p:nvPr/>
        </p:nvSpPr>
        <p:spPr bwMode="auto">
          <a:xfrm>
            <a:off x="755576" y="764704"/>
            <a:ext cx="7690048" cy="249299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Andmeturbe eesmärkide tagamiseks peavad olema rakendatud turvameetmed, mis vastavad infovara turvaklassile. </a:t>
            </a:r>
            <a:r>
              <a:rPr lang="et-EE" sz="2600" dirty="0">
                <a:latin typeface="Arial" charset="0"/>
                <a:cs typeface="Times New Roman" charset="0"/>
              </a:rPr>
              <a:t>Turvameetmed valitakse turvaklassile vastavast etalonmeetmete kataloogist konkreetse infovara etalonturbe spetsifikatsioonide alusel</a:t>
            </a:r>
            <a:endParaRPr lang="en-GB" sz="2600" dirty="0"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8524056" cy="12954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Turbeaste ja selle seos turvaklassiga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6869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6870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971600" y="1676400"/>
            <a:ext cx="87820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4650" indent="-374650">
              <a:spcBef>
                <a:spcPct val="50000"/>
              </a:spcBef>
            </a:pPr>
            <a:r>
              <a:rPr lang="sv-SE" sz="2800" dirty="0">
                <a:latin typeface="Arial" pitchFamily="34" charset="0"/>
              </a:rPr>
              <a:t>ISKEs on sätestatud kolm turbeastet:</a:t>
            </a: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madal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L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),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low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keskmine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,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medium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  <a:p>
            <a:pPr marL="374650" indent="-374650">
              <a:spcBef>
                <a:spcPct val="50000"/>
              </a:spcBef>
              <a:buFontTx/>
              <a:buChar char="•"/>
            </a:pP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kõrge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turbeaste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800" dirty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sz="28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H</a:t>
            </a:r>
            <a:r>
              <a:rPr lang="en-GB" sz="2800" dirty="0" smtClean="0">
                <a:latin typeface="Arial" pitchFamily="34" charset="0"/>
                <a:cs typeface="Times New Roman" pitchFamily="18" charset="0"/>
              </a:rPr>
              <a:t>)</a:t>
            </a:r>
            <a:r>
              <a:rPr lang="et-EE" sz="2800" dirty="0" smtClean="0">
                <a:latin typeface="Arial" pitchFamily="34" charset="0"/>
                <a:cs typeface="Times New Roman" pitchFamily="18" charset="0"/>
              </a:rPr>
              <a:t>, </a:t>
            </a:r>
            <a:r>
              <a:rPr lang="et-EE" sz="2800" i="1" dirty="0" smtClean="0">
                <a:latin typeface="Arial" pitchFamily="34" charset="0"/>
                <a:cs typeface="Times New Roman" pitchFamily="18" charset="0"/>
              </a:rPr>
              <a:t>high</a:t>
            </a:r>
            <a:endParaRPr lang="en-GB" sz="2800" i="1" dirty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57768" name="Text Box 8"/>
          <p:cNvSpPr txBox="1">
            <a:spLocks noChangeArrowheads="1"/>
          </p:cNvSpPr>
          <p:nvPr/>
        </p:nvSpPr>
        <p:spPr bwMode="auto">
          <a:xfrm>
            <a:off x="899592" y="4509120"/>
            <a:ext cx="712656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64</a:t>
            </a:r>
            <a:r>
              <a:rPr lang="sv-SE" sz="2800" b="1" u="sng" dirty="0">
                <a:solidFill>
                  <a:srgbClr val="0070C0"/>
                </a:solidFill>
                <a:latin typeface="Arial" charset="0"/>
              </a:rPr>
              <a:t> erinevat turvaklassi on eelnimetatud kolme turbeastmega spetsiaalse tabeli abil seotud</a:t>
            </a:r>
            <a:endParaRPr lang="en-GB" u="sng" dirty="0">
              <a:solidFill>
                <a:srgbClr val="0070C0"/>
              </a:solidFill>
              <a:latin typeface="Times New Roman" charset="0"/>
            </a:endParaRPr>
          </a:p>
        </p:txBody>
      </p:sp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0"/>
            <a:ext cx="8236024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3800" b="1" dirty="0" smtClean="0">
                <a:solidFill>
                  <a:srgbClr val="C00000"/>
                </a:solidFill>
                <a:cs typeface="Times New Roman" charset="0"/>
              </a:rPr>
              <a:t>Turbeaste ja selle seos turvaklassiga</a:t>
            </a:r>
            <a:endParaRPr lang="et-EE" sz="3800" b="1" dirty="0" smtClean="0">
              <a:solidFill>
                <a:srgbClr val="C00000"/>
              </a:solidFill>
            </a:endParaRP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7894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pic>
        <p:nvPicPr>
          <p:cNvPr id="37895" name="Picture 7" descr="C:\valdo\isk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1" y="685800"/>
            <a:ext cx="4094584" cy="5803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18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0"/>
            <a:ext cx="8452048" cy="8382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Turvameetmed (etalonmeetmed)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1030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1031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1032" name="Text Box 7"/>
          <p:cNvSpPr txBox="1">
            <a:spLocks noChangeArrowheads="1"/>
          </p:cNvSpPr>
          <p:nvPr/>
        </p:nvSpPr>
        <p:spPr bwMode="auto">
          <a:xfrm>
            <a:off x="755576" y="2964626"/>
            <a:ext cx="8236024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sv-SE" sz="2600" dirty="0">
                <a:latin typeface="Arial" pitchFamily="34" charset="0"/>
              </a:rPr>
              <a:t>Kõrge turbeastme meetmed jagunevad omakorda sõltuvalt sellest, milline neljast turvaeesmärgist on kõrgtasemel</a:t>
            </a:r>
          </a:p>
          <a:p>
            <a:pPr marL="358775" indent="-358775">
              <a:spcBef>
                <a:spcPct val="50000"/>
              </a:spcBef>
              <a:buFontTx/>
              <a:buChar char="•"/>
            </a:pPr>
            <a:r>
              <a:rPr lang="sv-SE" sz="2600" dirty="0" smtClean="0">
                <a:latin typeface="Arial" pitchFamily="34" charset="0"/>
              </a:rPr>
              <a:t>L </a:t>
            </a:r>
            <a:r>
              <a:rPr lang="sv-SE" sz="2600" dirty="0">
                <a:latin typeface="Arial" pitchFamily="34" charset="0"/>
              </a:rPr>
              <a:t>ja M meetmeid on </a:t>
            </a:r>
            <a:r>
              <a:rPr lang="et-EE" sz="2600" dirty="0">
                <a:latin typeface="Arial" pitchFamily="34" charset="0"/>
              </a:rPr>
              <a:t>kokku üle tuhande</a:t>
            </a:r>
            <a:r>
              <a:rPr lang="sv-SE" sz="2600" dirty="0">
                <a:latin typeface="Arial" pitchFamily="34" charset="0"/>
              </a:rPr>
              <a:t> </a:t>
            </a:r>
            <a:r>
              <a:rPr lang="et-EE" sz="2600" dirty="0" smtClean="0">
                <a:latin typeface="Arial" pitchFamily="34" charset="0"/>
              </a:rPr>
              <a:t>(on tehniliselt koos)</a:t>
            </a:r>
            <a:endParaRPr lang="sv-SE" sz="2600" dirty="0">
              <a:latin typeface="Arial" pitchFamily="34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pitchFamily="34" charset="0"/>
              </a:rPr>
              <a:t>  H meetmeid on </a:t>
            </a:r>
            <a:r>
              <a:rPr lang="et-EE" sz="2600" dirty="0">
                <a:latin typeface="Arial" pitchFamily="34" charset="0"/>
              </a:rPr>
              <a:t>kokku üle 150 </a:t>
            </a:r>
            <a:endParaRPr lang="sv-SE" sz="2600" dirty="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Meetmed rakenduvad infovaradele, mis jagatakse </a:t>
            </a:r>
            <a:r>
              <a:rPr lang="et-EE" sz="2600" b="1" dirty="0" smtClean="0">
                <a:solidFill>
                  <a:srgbClr val="0070C0"/>
                </a:solidFill>
                <a:latin typeface="Arial" pitchFamily="34" charset="0"/>
              </a:rPr>
              <a:t>tüüp</a:t>
            </a:r>
            <a:r>
              <a:rPr lang="sv-SE" sz="2600" b="1" dirty="0" smtClean="0">
                <a:solidFill>
                  <a:srgbClr val="0070C0"/>
                </a:solidFill>
                <a:latin typeface="Arial" pitchFamily="34" charset="0"/>
              </a:rPr>
              <a:t>moodulitesse</a:t>
            </a:r>
            <a:endParaRPr lang="sv-SE" sz="2600" b="1" dirty="0">
              <a:solidFill>
                <a:srgbClr val="0070C0"/>
              </a:solidFill>
              <a:latin typeface="Arial" pitchFamily="34" charset="0"/>
            </a:endParaRPr>
          </a:p>
        </p:txBody>
      </p:sp>
      <p:sp>
        <p:nvSpPr>
          <p:cNvPr id="1033" name="Text Box 8"/>
          <p:cNvSpPr txBox="1">
            <a:spLocks noChangeArrowheads="1"/>
          </p:cNvSpPr>
          <p:nvPr/>
        </p:nvSpPr>
        <p:spPr bwMode="auto">
          <a:xfrm>
            <a:off x="755576" y="685800"/>
            <a:ext cx="8388424" cy="2708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dirty="0" smtClean="0">
                <a:latin typeface="Arial" pitchFamily="34" charset="0"/>
              </a:rPr>
              <a:t>ISKE-kohased etalonmeetmed j</a:t>
            </a:r>
            <a:r>
              <a:rPr lang="sv-SE" sz="2600" dirty="0" smtClean="0">
                <a:latin typeface="Arial" pitchFamily="34" charset="0"/>
              </a:rPr>
              <a:t>agunevad</a:t>
            </a:r>
            <a:r>
              <a:rPr lang="sv-SE" sz="2600" dirty="0">
                <a:latin typeface="Arial" pitchFamily="34" charset="0"/>
              </a:rPr>
              <a:t>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madal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a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 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(L)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  <a:endParaRPr lang="en-GB" sz="26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keskmi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s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e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(M)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  <a:endParaRPr lang="en-GB" sz="2600" b="1" dirty="0">
              <a:solidFill>
                <a:srgbClr val="0070C0"/>
              </a:solidFill>
              <a:latin typeface="Arial" pitchFamily="34" charset="0"/>
              <a:cs typeface="Times New Roman" pitchFamily="18" charset="0"/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kõrge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600" b="1" dirty="0" err="1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turbeast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me</a:t>
            </a:r>
            <a:r>
              <a:rPr lang="en-GB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(H)</a:t>
            </a:r>
            <a:r>
              <a:rPr lang="sv-SE" sz="2600" b="1" dirty="0">
                <a:solidFill>
                  <a:srgbClr val="0070C0"/>
                </a:solidFill>
                <a:latin typeface="Arial" pitchFamily="34" charset="0"/>
                <a:cs typeface="Times New Roman" pitchFamily="18" charset="0"/>
              </a:rPr>
              <a:t> meetmed</a:t>
            </a:r>
          </a:p>
          <a:p>
            <a:pPr>
              <a:spcBef>
                <a:spcPct val="50000"/>
              </a:spcBef>
            </a:pPr>
            <a:endParaRPr lang="en-GB" u="sng" dirty="0"/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390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304800"/>
            <a:ext cx="8092008" cy="762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Kõrgastme turvameetmed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8918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8919" name="Text Box 7"/>
          <p:cNvSpPr txBox="1">
            <a:spLocks noChangeArrowheads="1"/>
          </p:cNvSpPr>
          <p:nvPr/>
        </p:nvSpPr>
        <p:spPr bwMode="auto">
          <a:xfrm>
            <a:off x="1187624" y="1340768"/>
            <a:ext cx="7651576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66763" indent="-766763"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HK meetmed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sv-SE" sz="2600" dirty="0">
                <a:latin typeface="Arial" pitchFamily="34" charset="0"/>
              </a:rPr>
              <a:t> rakendatakse siis, kui aegkriitilise teabe käideldavuse eesmärk on kõrgtasemel</a:t>
            </a:r>
          </a:p>
          <a:p>
            <a:pPr marL="766763" indent="-766763"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HT meetmed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sv-SE" sz="2600" dirty="0">
                <a:latin typeface="Arial" pitchFamily="34" charset="0"/>
              </a:rPr>
              <a:t> rakendatakse siis, kui tervikluse eesmärk on kõrgtasemel</a:t>
            </a:r>
          </a:p>
          <a:p>
            <a:pPr marL="766763" indent="-766763"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HS meetmed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sv-SE" sz="2600" dirty="0">
                <a:latin typeface="Arial" pitchFamily="34" charset="0"/>
              </a:rPr>
              <a:t> rakendatakse siis, kui konfidentsiaalsuse eesmärk on kõrgtasemel</a:t>
            </a:r>
          </a:p>
          <a:p>
            <a:pPr marL="766763" indent="-766763">
              <a:spcBef>
                <a:spcPct val="50000"/>
              </a:spcBef>
            </a:pPr>
            <a:r>
              <a:rPr lang="sv-SE" sz="2600" b="1" dirty="0">
                <a:solidFill>
                  <a:srgbClr val="0070C0"/>
                </a:solidFill>
                <a:latin typeface="Arial" pitchFamily="34" charset="0"/>
              </a:rPr>
              <a:t>HG meetmed </a:t>
            </a:r>
            <a:r>
              <a:rPr lang="sv-SE" sz="2600" dirty="0">
                <a:latin typeface="Arial" pitchFamily="34" charset="0"/>
                <a:cs typeface="Arial" pitchFamily="34" charset="0"/>
              </a:rPr>
              <a:t>–</a:t>
            </a:r>
            <a:r>
              <a:rPr lang="sv-SE" sz="2600" dirty="0">
                <a:latin typeface="Arial" pitchFamily="34" charset="0"/>
              </a:rPr>
              <a:t> rakendatakse siis, kui ükskõik milline neljast eesmärgist (K,T,S) on kõrgtasemel</a:t>
            </a:r>
          </a:p>
          <a:p>
            <a:pPr marL="766763" indent="-766763">
              <a:spcBef>
                <a:spcPct val="50000"/>
              </a:spcBef>
            </a:pPr>
            <a:endParaRPr lang="en-GB" sz="2600" b="1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59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04800"/>
            <a:ext cx="8452048" cy="11430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charset="0"/>
              </a:rPr>
              <a:t>ISKE turvameetmete algallikad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228600" y="1600200"/>
            <a:ext cx="8610600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pitchFamily="34" charset="0"/>
              </a:rPr>
              <a:t>L ja M astmete meetmed </a:t>
            </a:r>
            <a:r>
              <a:rPr lang="sv-SE" sz="2800" dirty="0">
                <a:latin typeface="Arial" pitchFamily="34" charset="0"/>
              </a:rPr>
              <a:t>on võetud valdavas enamikus üle Saksa Infoturbe Liiduameti BSI etalonturbemetoodikast, jagades need rakendamisprioriteetide (esimene ja teine) järgi L ja M astmeteks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pitchFamily="34" charset="0"/>
              </a:rPr>
              <a:t>H astme meetmed </a:t>
            </a:r>
            <a:r>
              <a:rPr lang="sv-SE" sz="2800" dirty="0">
                <a:latin typeface="Arial" pitchFamily="34" charset="0"/>
              </a:rPr>
              <a:t>on kohaliku väljatöötlusega, võttes aluseks hulk rahvusvahelisi juhendmaterjale ning kõrgtaseme turbe ”hea tava” oskusteavet </a:t>
            </a:r>
            <a:r>
              <a:rPr lang="sv-SE" sz="2800" dirty="0" smtClean="0">
                <a:latin typeface="Arial" pitchFamily="34" charset="0"/>
              </a:rPr>
              <a:t>200</a:t>
            </a:r>
            <a:r>
              <a:rPr lang="et-EE" sz="2800" dirty="0" smtClean="0">
                <a:latin typeface="Arial" pitchFamily="34" charset="0"/>
              </a:rPr>
              <a:t>6. aastal ja hiljem täiendatud</a:t>
            </a:r>
            <a:endParaRPr lang="en-GB" sz="2800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28600"/>
            <a:ext cx="8308032" cy="609600"/>
          </a:xfrm>
          <a:effectLst>
            <a:outerShdw dist="45791" dir="2021404" algn="ctr" rotWithShape="0">
              <a:schemeClr val="bg2"/>
            </a:outerShdw>
          </a:effectLst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sv-SE" sz="4000" b="1" dirty="0" smtClean="0">
                <a:solidFill>
                  <a:srgbClr val="C00000"/>
                </a:solidFill>
                <a:cs typeface="Times New Roman" pitchFamily="18" charset="0"/>
              </a:rPr>
              <a:t>Näide: HR meetmed</a:t>
            </a:r>
            <a:endParaRPr lang="et-EE" sz="4000" b="1" dirty="0" smtClean="0">
              <a:solidFill>
                <a:srgbClr val="C00000"/>
              </a:solidFill>
            </a:endParaRPr>
          </a:p>
        </p:txBody>
      </p:sp>
      <p:sp>
        <p:nvSpPr>
          <p:cNvPr id="40963" name="Text Box 3"/>
          <p:cNvSpPr txBox="1">
            <a:spLocks noChangeArrowheads="1"/>
          </p:cNvSpPr>
          <p:nvPr/>
        </p:nvSpPr>
        <p:spPr bwMode="auto">
          <a:xfrm>
            <a:off x="0" y="39624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t-EE" sz="2800" b="1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838200" y="990600"/>
            <a:ext cx="3505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40965" name="Text Box 5"/>
          <p:cNvSpPr txBox="1">
            <a:spLocks noChangeArrowheads="1"/>
          </p:cNvSpPr>
          <p:nvPr/>
        </p:nvSpPr>
        <p:spPr bwMode="auto">
          <a:xfrm>
            <a:off x="533400" y="6276975"/>
            <a:ext cx="7620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  <a:p>
            <a:pPr>
              <a:spcBef>
                <a:spcPct val="50000"/>
              </a:spcBef>
            </a:pPr>
            <a:endParaRPr lang="et-EE" sz="2800">
              <a:latin typeface="Arial" pitchFamily="34" charset="0"/>
            </a:endParaRPr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1905000" y="3124200"/>
            <a:ext cx="8839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endParaRPr lang="et-EE" sz="2800" b="1">
              <a:latin typeface="Arial" pitchFamily="34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0" y="1065213"/>
            <a:ext cx="8915400" cy="5792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HR.1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Tulekustutite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olemasolu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igas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serveri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-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ja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arhiiviruumis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HR.2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Veetorude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keeld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serveri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-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ja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arhiiviruumis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HR.3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Mobiiltelefoni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akude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perioodiline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vahetus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(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enne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töökõlbmatuks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muutumist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)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HR.4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Edastatud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andmete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kahes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eksemplaris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varukoopiad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(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eri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kohtades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)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HR.5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Kahes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eksemplaris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varukopeerimine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kodutööl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 (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üks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kodus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,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teine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tööl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)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HR.6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Kogu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andmebaasi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varundamise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nõue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HR.7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Kaks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varu-sidekanalit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HR.8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Kriitiliste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valdkondade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personali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dubleerimine</a:t>
            </a:r>
            <a:endParaRPr lang="en-GB" sz="2200" dirty="0">
              <a:latin typeface="Arial" pitchFamily="34" charset="0"/>
              <a:cs typeface="Times New Roman" pitchFamily="18" charset="0"/>
            </a:endParaRPr>
          </a:p>
          <a:p>
            <a:pPr marL="766763" indent="-766763">
              <a:spcBef>
                <a:spcPct val="50000"/>
              </a:spcBef>
              <a:buFontTx/>
              <a:buChar char="•"/>
            </a:pPr>
            <a:r>
              <a:rPr lang="en-GB" sz="2200" dirty="0">
                <a:latin typeface="Arial" pitchFamily="34" charset="0"/>
                <a:cs typeface="Times New Roman" pitchFamily="18" charset="0"/>
              </a:rPr>
              <a:t>HR.9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Serveriruumi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temperatuuri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seire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koos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lubamatute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hälvete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automaatse</a:t>
            </a:r>
            <a:r>
              <a:rPr lang="en-GB" sz="2200" dirty="0">
                <a:latin typeface="Arial" pitchFamily="34" charset="0"/>
                <a:cs typeface="Times New Roman" pitchFamily="18" charset="0"/>
              </a:rPr>
              <a:t> </a:t>
            </a:r>
            <a:r>
              <a:rPr lang="en-GB" sz="2200" dirty="0" err="1">
                <a:latin typeface="Arial" pitchFamily="34" charset="0"/>
                <a:cs typeface="Times New Roman" pitchFamily="18" charset="0"/>
              </a:rPr>
              <a:t>teatamisega</a:t>
            </a:r>
            <a:endParaRPr lang="en-GB" sz="2200" dirty="0">
              <a:latin typeface="Aria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b="1" u="sng" dirty="0">
                <a:latin typeface="Arial" charset="0"/>
              </a:rPr>
              <a:t>NB!</a:t>
            </a:r>
            <a:r>
              <a:rPr lang="et-EE" sz="2800" b="1" dirty="0">
                <a:latin typeface="Arial" charset="0"/>
              </a:rPr>
              <a:t> </a:t>
            </a:r>
            <a:r>
              <a:rPr lang="et-EE" sz="2800" b="1" dirty="0">
                <a:latin typeface="Arial" charset="0"/>
                <a:cs typeface="Times New Roman" charset="0"/>
              </a:rPr>
              <a:t>Mitte ü</a:t>
            </a:r>
            <a:r>
              <a:rPr lang="et-EE" sz="2800" b="1" dirty="0">
                <a:latin typeface="Arial" charset="0"/>
              </a:rPr>
              <a:t>hegi</a:t>
            </a:r>
            <a:r>
              <a:rPr lang="et-EE" sz="2800" b="1" dirty="0">
                <a:latin typeface="Arial" charset="0"/>
                <a:cs typeface="Times New Roman" charset="0"/>
              </a:rPr>
              <a:t> </a:t>
            </a:r>
            <a:r>
              <a:rPr lang="et-EE" sz="2800" b="1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b="1" dirty="0" smtClean="0">
                <a:latin typeface="Arial" charset="0"/>
              </a:rPr>
              <a:t>tme ega turvameetmete komplekti </a:t>
            </a:r>
            <a:r>
              <a:rPr lang="et-EE" sz="2800" b="1" dirty="0">
                <a:latin typeface="Arial" charset="0"/>
              </a:rPr>
              <a:t>rakendamine</a:t>
            </a:r>
            <a:r>
              <a:rPr lang="et-EE" sz="2800" b="1" dirty="0">
                <a:latin typeface="Arial" charset="0"/>
                <a:cs typeface="Times New Roman" charset="0"/>
              </a:rPr>
              <a:t> ei loo </a:t>
            </a:r>
            <a:r>
              <a:rPr lang="et-EE" sz="2800" b="1" u="sng" dirty="0">
                <a:latin typeface="Arial" charset="0"/>
                <a:cs typeface="Times New Roman" charset="0"/>
              </a:rPr>
              <a:t>kunagi</a:t>
            </a:r>
            <a:r>
              <a:rPr lang="et-EE" sz="2800" b="1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u="sng" dirty="0">
                <a:latin typeface="Arial" charset="0"/>
                <a:cs typeface="Times New Roman" charset="0"/>
              </a:rPr>
              <a:t>vähendavad turvariski</a:t>
            </a:r>
            <a:r>
              <a:rPr lang="et-EE" sz="2800" b="1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latin typeface="Arial" charset="0"/>
              </a:rPr>
              <a:t>turvameetmete </a:t>
            </a:r>
            <a:r>
              <a:rPr lang="et-EE" sz="2600" b="1" dirty="0" smtClean="0"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latin typeface="Arial" charset="0"/>
              </a:rPr>
              <a:t>oodatav summmaarne (majanduslik) kahju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852" name="Rectangle 4"/>
          <p:cNvSpPr>
            <a:spLocks noChangeArrowheads="1"/>
          </p:cNvSpPr>
          <p:nvPr/>
        </p:nvSpPr>
        <p:spPr bwMode="auto">
          <a:xfrm>
            <a:off x="685800" y="3048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Nõrkused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(turvaaugud)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90854" name="Text Box 6"/>
          <p:cNvSpPr txBox="1">
            <a:spLocks noChangeArrowheads="1"/>
          </p:cNvSpPr>
          <p:nvPr/>
        </p:nvSpPr>
        <p:spPr bwMode="auto">
          <a:xfrm>
            <a:off x="539552" y="1219200"/>
            <a:ext cx="837584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Nõrkused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vulnerabilities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kaitstava objekti suvalised nõrgad kohad, mille kaudu saavad realiseerida objekti ähvaradavad ohud</a:t>
            </a:r>
            <a:endParaRPr lang="en-GB" sz="2800" dirty="0">
              <a:solidFill>
                <a:srgbClr val="0070C0"/>
              </a:solidFill>
            </a:endParaRPr>
          </a:p>
        </p:txBody>
      </p:sp>
      <p:sp>
        <p:nvSpPr>
          <p:cNvPr id="1030" name="Text Box 7"/>
          <p:cNvSpPr txBox="1">
            <a:spLocks noChangeArrowheads="1"/>
          </p:cNvSpPr>
          <p:nvPr/>
        </p:nvSpPr>
        <p:spPr bwMode="auto">
          <a:xfrm>
            <a:off x="827584" y="3212976"/>
            <a:ext cx="8064896" cy="259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Jaotatakse peamiselt neljaks klassiks:</a:t>
            </a: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aristu nõrkused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infotehnilised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personali nõrkused</a:t>
            </a:r>
          </a:p>
          <a:p>
            <a:pPr marL="277813" indent="-27781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organisatsiooni nõrkused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171</TotalTime>
  <Words>3123</Words>
  <Application>Microsoft Office PowerPoint</Application>
  <PresentationFormat>On-screen Show (4:3)</PresentationFormat>
  <Paragraphs>410</Paragraphs>
  <Slides>58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Office Theme</vt:lpstr>
      <vt:lpstr>Riskihaldus ja riskihaldusmetoodikad</vt:lpstr>
      <vt:lpstr>Infoturbe komponendid </vt:lpstr>
      <vt:lpstr>Käideldavus </vt:lpstr>
      <vt:lpstr>Terviklus </vt:lpstr>
      <vt:lpstr>Konfidentsiaalsus </vt:lpstr>
      <vt:lpstr>Turbe kahjustumise standardmudel </vt:lpstr>
      <vt:lpstr>Turvalisus ja (aktsepteeritav) jääkrisk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Riskihaldusmetoodika olemus</vt:lpstr>
      <vt:lpstr>Riskihaldusmetoodika praktilised alternatiivid </vt:lpstr>
      <vt:lpstr>Detailne riskianalüüs    </vt:lpstr>
      <vt:lpstr>Kvantitatiivne ja kvalitatiivne riskianalüüs</vt:lpstr>
      <vt:lpstr>Kvantitatiivne riskianalüüs </vt:lpstr>
      <vt:lpstr>Kvantitatiivne riskianalüüs </vt:lpstr>
      <vt:lpstr>Kvantitatiivse riskianalüüsi omadused </vt:lpstr>
      <vt:lpstr>Kvalitatiivne riskianalüüs</vt:lpstr>
      <vt:lpstr>Kvalitatiivne riskianalüüs: ohu toime hindamine</vt:lpstr>
      <vt:lpstr>Kvalitatiivse riskianalüüsi näide: etteantud väärtustega riskimaatriks</vt:lpstr>
      <vt:lpstr>Kvalitatiivse riskianalüüsi näide: talumatute riskide leidmine</vt:lpstr>
      <vt:lpstr>Detailse riskianalüüsi omadused   </vt:lpstr>
      <vt:lpstr>Detailne riskianalüüs praktikas  </vt:lpstr>
      <vt:lpstr>Etalonturbe metoodika olemus</vt:lpstr>
      <vt:lpstr>Etalonturbe metoodika põhiidee</vt:lpstr>
      <vt:lpstr>Etalonturbe metoodika omadused</vt:lpstr>
      <vt:lpstr>Segametoodika: olemus    </vt:lpstr>
      <vt:lpstr>Segametoodika omadused    </vt:lpstr>
      <vt:lpstr>Mitteformaalne metoodika </vt:lpstr>
      <vt:lpstr>Mitteformaalse metoodika omadused </vt:lpstr>
      <vt:lpstr>ISKE olemus ja ajalugu</vt:lpstr>
      <vt:lpstr>ISKE õigusaktina</vt:lpstr>
      <vt:lpstr>ISKE kolm turvaeesmärki</vt:lpstr>
      <vt:lpstr>Aegkriitilise teabe käideldavuse  (K)  skaala </vt:lpstr>
      <vt:lpstr>Teabe tervikluse (T) skaala </vt:lpstr>
      <vt:lpstr>Teabe konfidentsiaalsuse  (S) skaala </vt:lpstr>
      <vt:lpstr>Infovarade tüüpmoodulid: roll </vt:lpstr>
      <vt:lpstr>Andmete turvaklass, I</vt:lpstr>
      <vt:lpstr>Andmete turvaklass, II</vt:lpstr>
      <vt:lpstr>Turbeaste ja selle seos turvaklassiga</vt:lpstr>
      <vt:lpstr>Turbeaste ja selle seos turvaklassiga</vt:lpstr>
      <vt:lpstr>Turvameetmed (etalonmeetmed)</vt:lpstr>
      <vt:lpstr>Kõrgastme turvameetmed</vt:lpstr>
      <vt:lpstr>ISKE turvameetmete algallikad</vt:lpstr>
      <vt:lpstr>Näide: HR meetmed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26</cp:revision>
  <dcterms:created xsi:type="dcterms:W3CDTF">2016-08-30T18:22:58Z</dcterms:created>
  <dcterms:modified xsi:type="dcterms:W3CDTF">2018-02-05T19:25:28Z</dcterms:modified>
</cp:coreProperties>
</file>