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9"/>
  </p:notesMasterIdLst>
  <p:sldIdLst>
    <p:sldId id="258" r:id="rId2"/>
    <p:sldId id="441" r:id="rId3"/>
    <p:sldId id="442" r:id="rId4"/>
    <p:sldId id="443" r:id="rId5"/>
    <p:sldId id="444" r:id="rId6"/>
    <p:sldId id="445" r:id="rId7"/>
    <p:sldId id="446" r:id="rId8"/>
    <p:sldId id="448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8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70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B386D-6AFA-4EEC-9DBA-580FFEFB8CB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9CCD8-E302-484D-B3E8-D35B2CBE1DE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9A995-C4A5-470F-A94B-75897E5C748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9B5F4-6C6A-4EAE-A474-EAFEFBAE94FF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E16E9-DBD1-48E0-B25F-03BDE38820E0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106A-5699-435F-B904-937A6915A75E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0248D-5548-4AD0-9D4A-8CE5CBE96ADC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3AC34-268D-4BFA-A522-49B46A9295EA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550EB-AABA-482B-B2E0-93C07BA8D895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B0CD6-4748-4463-8DBA-F08427DBF003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C2841-2A3E-4974-8F3D-A5EFAE194836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6B67C-BC17-44A6-AB2F-C8131FE12E3B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44628-A54C-47DF-98E8-16C634B4030A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3969-D4FC-4FBB-AD17-85EBB255A9AF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B13F-964E-487A-B074-DCBDD3918689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2183F-BAC0-40D0-ABD7-EA6E0C2DA86D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D6561-C6B8-4AA9-9180-3B7BDBBB16C3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2FAA8-1BE2-4C2C-88F2-AC139C15051F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C8FB9-A839-49B9-BD01-1B44BFBBC902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F38ED-09F5-47ED-980A-2FD4DA25C4A6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FD07-1909-427F-B79F-3ACAA176049B}" type="datetimeFigureOut">
              <a:rPr lang="et-EE" smtClean="0"/>
              <a:pPr/>
              <a:t>13.02.2018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2.wmf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t-EE" b="1" dirty="0" smtClean="0">
                <a:solidFill>
                  <a:srgbClr val="C00000"/>
                </a:solidFill>
              </a:rPr>
              <a:t>Antiik-krüptograafia.  </a:t>
            </a:r>
            <a:br>
              <a:rPr lang="et-EE" b="1" dirty="0" smtClean="0">
                <a:solidFill>
                  <a:srgbClr val="C00000"/>
                </a:solidFill>
              </a:rPr>
            </a:br>
            <a:r>
              <a:rPr lang="et-EE" b="1" dirty="0" smtClean="0">
                <a:solidFill>
                  <a:srgbClr val="C00000"/>
                </a:solidFill>
              </a:rPr>
              <a:t>K</a:t>
            </a:r>
            <a:r>
              <a:rPr lang="et-EE" b="1" dirty="0" smtClean="0">
                <a:solidFill>
                  <a:srgbClr val="C00000"/>
                </a:solidFill>
              </a:rPr>
              <a:t>aasaja krüptograafia alused</a:t>
            </a:r>
            <a:endParaRPr lang="et-EE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560840" cy="4248472"/>
          </a:xfrm>
        </p:spPr>
        <p:txBody>
          <a:bodyPr>
            <a:normAutofit fontScale="92500" lnSpcReduction="10000"/>
          </a:bodyPr>
          <a:lstStyle/>
          <a:p>
            <a:pPr algn="l"/>
            <a:endParaRPr lang="et-EE" dirty="0" smtClean="0">
              <a:solidFill>
                <a:schemeClr val="tx1"/>
              </a:solidFill>
            </a:endParaRPr>
          </a:p>
          <a:p>
            <a:pPr algn="l"/>
            <a:endParaRPr lang="et-EE" dirty="0">
              <a:solidFill>
                <a:schemeClr val="tx1"/>
              </a:solidFill>
            </a:endParaRPr>
          </a:p>
          <a:p>
            <a:pPr algn="l"/>
            <a:r>
              <a:rPr lang="et-EE" sz="2600" i="1" dirty="0" smtClean="0">
                <a:solidFill>
                  <a:schemeClr val="tx1"/>
                </a:solidFill>
              </a:rPr>
              <a:t>I378</a:t>
            </a:r>
          </a:p>
          <a:p>
            <a:pPr algn="l"/>
            <a:endParaRPr lang="et-EE" sz="2600" i="1" dirty="0" smtClean="0">
              <a:solidFill>
                <a:schemeClr val="tx1"/>
              </a:solidFill>
            </a:endParaRPr>
          </a:p>
          <a:p>
            <a:pPr algn="l"/>
            <a:r>
              <a:rPr lang="et-EE" sz="2600" b="1" i="1" dirty="0" smtClean="0">
                <a:solidFill>
                  <a:srgbClr val="0070C0"/>
                </a:solidFill>
              </a:rPr>
              <a:t>Andmeturve ja krüptoloogia, </a:t>
            </a:r>
          </a:p>
          <a:p>
            <a:pPr algn="l"/>
            <a:r>
              <a:rPr lang="et-EE" sz="2600" b="1" i="1" dirty="0" smtClean="0">
                <a:solidFill>
                  <a:srgbClr val="0070C0"/>
                </a:solidFill>
              </a:rPr>
              <a:t>õhtustele tudengitele</a:t>
            </a:r>
            <a:endParaRPr lang="et-EE" sz="2600" b="1" i="1" dirty="0">
              <a:solidFill>
                <a:srgbClr val="0070C0"/>
              </a:solidFill>
            </a:endParaRPr>
          </a:p>
          <a:p>
            <a:pPr algn="l"/>
            <a:endParaRPr lang="et-EE" sz="2600" i="1" dirty="0" smtClean="0">
              <a:solidFill>
                <a:schemeClr val="tx1"/>
              </a:solidFill>
            </a:endParaRPr>
          </a:p>
          <a:p>
            <a:pPr algn="l"/>
            <a:r>
              <a:rPr lang="et-EE" sz="2600" i="1" dirty="0" smtClean="0">
                <a:solidFill>
                  <a:schemeClr val="tx1"/>
                </a:solidFill>
              </a:rPr>
              <a:t>Valdo Praust</a:t>
            </a:r>
          </a:p>
          <a:p>
            <a:pPr algn="l"/>
            <a:endParaRPr lang="et-EE" sz="2600" i="1" dirty="0" smtClean="0">
              <a:solidFill>
                <a:schemeClr val="tx1"/>
              </a:solidFill>
            </a:endParaRPr>
          </a:p>
          <a:p>
            <a:pPr algn="l"/>
            <a:r>
              <a:rPr lang="et-EE" sz="2600" i="1" dirty="0" smtClean="0">
                <a:solidFill>
                  <a:schemeClr val="tx1"/>
                </a:solidFill>
              </a:rPr>
              <a:t>13. </a:t>
            </a:r>
            <a:r>
              <a:rPr lang="et-EE" sz="2600" i="1" smtClean="0">
                <a:solidFill>
                  <a:schemeClr val="tx1"/>
                </a:solidFill>
              </a:rPr>
              <a:t>veebruar 2018</a:t>
            </a:r>
            <a:endParaRPr lang="et-EE" sz="2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23528" y="0"/>
            <a:ext cx="75250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Vigen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é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re’ tabel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4578" name="Picture 2" descr="Image result for vigenere tabl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65311"/>
            <a:ext cx="6192688" cy="61926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539552" y="0"/>
            <a:ext cx="73090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Vigen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é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re’ tabel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55576" y="762000"/>
            <a:ext cx="8007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ts val="1200"/>
              </a:spcBef>
              <a:buFontTx/>
              <a:buChar char="•"/>
            </a:pPr>
            <a:r>
              <a:rPr lang="et-EE" sz="2800" dirty="0">
                <a:latin typeface="Arial" charset="0"/>
              </a:rPr>
              <a:t>On reegel, kuidas arvutatakse avateksti märgist ja võtme märgist krüptogrammi märk</a:t>
            </a:r>
          </a:p>
          <a:p>
            <a:pPr marL="277813" indent="-277813">
              <a:spcBef>
                <a:spcPts val="1200"/>
              </a:spcBef>
              <a:buFontTx/>
              <a:buChar char="•"/>
            </a:pPr>
            <a:r>
              <a:rPr lang="et-EE" sz="2800" dirty="0">
                <a:latin typeface="Arial" charset="0"/>
              </a:rPr>
              <a:t>Võtme saab valida mistahes teksti hulgast (nt mingi raamatu mingi lõik) ja kuitahes pika</a:t>
            </a:r>
          </a:p>
          <a:p>
            <a:pPr marL="277813" indent="-277813">
              <a:spcBef>
                <a:spcPts val="1200"/>
              </a:spcBef>
              <a:buFontTx/>
              <a:buChar char="•"/>
            </a:pPr>
            <a:r>
              <a:rPr lang="et-EE" sz="2800" dirty="0">
                <a:latin typeface="Arial" charset="0"/>
              </a:rPr>
              <a:t>Oli 18.-20. sajandil laialt kasutusel</a:t>
            </a:r>
            <a:endParaRPr lang="en-GB" sz="2800" dirty="0">
              <a:latin typeface="Arial" charset="0"/>
            </a:endParaRPr>
          </a:p>
        </p:txBody>
      </p:sp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899592" y="3717032"/>
            <a:ext cx="7704856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Kui võti valida sama pikk kui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avatekst (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one-time pad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),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siis selline krüptosüsteem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on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teoreetiliselt murdmatu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43608" y="5589240"/>
            <a:ext cx="810039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Seda näitas Shannon 1940tel; praktikas seda süsteemi siiski laialdaselt ei kasutata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142875" y="0"/>
            <a:ext cx="9001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Abivahendid: paber ja pliiats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57563" y="857250"/>
            <a:ext cx="55768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t-EE" sz="2600" dirty="0">
                <a:latin typeface="Arial" charset="0"/>
              </a:rPr>
              <a:t>Kuni 1920-40ndate aastateni olid peamised abivahendid krüpteerimisel paber ja pliiats; ainult vähesel määral kasutati muid abivahendeid</a:t>
            </a:r>
          </a:p>
          <a:p>
            <a:pPr marL="363538" indent="-363538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t-EE" sz="2600" dirty="0">
                <a:latin typeface="Arial" charset="0"/>
              </a:rPr>
              <a:t>Pruugitavaim oli nn Vernami šiffer, kus võtmena kasutati nt mingit avalikku teost või muud kättesaadavat tekstimaterjali (märgijada)</a:t>
            </a:r>
          </a:p>
          <a:p>
            <a:pPr>
              <a:spcBef>
                <a:spcPct val="50000"/>
              </a:spcBef>
              <a:defRPr/>
            </a:pPr>
            <a:endParaRPr lang="en-GB" sz="2800" b="1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5301208"/>
            <a:ext cx="8031236" cy="1384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1930.-40. aastatel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ilmusid nende kõrvale ka esimesed mehaanilised või elektromehaanilised krüpteerimismasinad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7413" name="Picture 7" descr="aa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2"/>
            <a:ext cx="3214688" cy="36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600200"/>
            <a:ext cx="7010400" cy="2438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2800" b="1" smtClean="0">
              <a:latin typeface="Arial" charset="0"/>
            </a:endParaRPr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762000" y="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Krüpteerimismasin ENIGMA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3568" y="990600"/>
            <a:ext cx="739363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Läbi ajaloo on 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ifreerimisel püütud kasutada abivahendeid</a:t>
            </a:r>
            <a:endParaRPr lang="en-GB" sz="2800" dirty="0">
              <a:latin typeface="Arial" charset="0"/>
            </a:endParaRP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971600" y="1981200"/>
            <a:ext cx="7639000" cy="187743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Sakslased konstrueerisid 1930tel aastatel elektromehaanilise krüpteerimismasina ENIGMA, mille </a:t>
            </a:r>
            <a:r>
              <a:rPr lang="et-EE" sz="3200" b="1" dirty="0">
                <a:solidFill>
                  <a:srgbClr val="0070C0"/>
                </a:solidFill>
                <a:latin typeface="Arial" charset="0"/>
              </a:rPr>
              <a:t>š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ifrid pidid olema murdmatud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95600" y="3884878"/>
            <a:ext cx="6248400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ENIGMA oli keerukas substitutsioon-permutatsioonšiffer, kus võtmena anti ette rootorite (3-8 tk) (substitutsiooni) nihked </a:t>
            </a: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Rootor oli mõlemalt küljelt 26 kontaktiga ketas, mis realiseeris tähestiku permutatsiooni</a:t>
            </a:r>
            <a:endParaRPr lang="en-GB" sz="2600" dirty="0"/>
          </a:p>
        </p:txBody>
      </p:sp>
      <p:pic>
        <p:nvPicPr>
          <p:cNvPr id="18439" name="Picture 7" descr="C:\DOKUM\e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28194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600200"/>
            <a:ext cx="7010400" cy="2438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2800" b="1" smtClean="0">
              <a:latin typeface="Arial" charset="0"/>
            </a:endParaRPr>
          </a:p>
        </p:txBody>
      </p:sp>
      <p:sp>
        <p:nvSpPr>
          <p:cNvPr id="608259" name="Rectangle 3"/>
          <p:cNvSpPr>
            <a:spLocks noChangeArrowheads="1"/>
          </p:cNvSpPr>
          <p:nvPr/>
        </p:nvSpPr>
        <p:spPr bwMode="auto">
          <a:xfrm>
            <a:off x="251520" y="0"/>
            <a:ext cx="83590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Krüpteerimismasin ENIGMA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7544" y="914400"/>
            <a:ext cx="8676456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Rootoreid oli kolm ja iga tähe </a:t>
            </a:r>
            <a:r>
              <a:rPr lang="et-EE" sz="2600" dirty="0">
                <a:latin typeface="Arial" charset="0"/>
                <a:cs typeface="Arial" charset="0"/>
              </a:rPr>
              <a:t>š</a:t>
            </a:r>
            <a:r>
              <a:rPr lang="et-EE" sz="2600" dirty="0">
                <a:latin typeface="Arial" charset="0"/>
              </a:rPr>
              <a:t>ifreerimisel liigutati viimast rootorit ühe sammu võrra</a:t>
            </a: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Kui viimane rootor oli teinud 26 sammu (täisringi), liigutati eelviimast rootorit nagu auto kilomeetrilugejas </a:t>
            </a: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Niiviisi saavutati 26</a:t>
            </a:r>
            <a:r>
              <a:rPr lang="et-EE" sz="2600" dirty="0">
                <a:latin typeface="Arial" charset="0"/>
                <a:sym typeface="Symbol" pitchFamily="18" charset="2"/>
              </a:rPr>
              <a:t></a:t>
            </a:r>
            <a:r>
              <a:rPr lang="et-EE" sz="2600" dirty="0">
                <a:latin typeface="Arial" charset="0"/>
              </a:rPr>
              <a:t>26</a:t>
            </a:r>
            <a:r>
              <a:rPr lang="et-EE" sz="2600" dirty="0">
                <a:latin typeface="Arial" charset="0"/>
                <a:sym typeface="Symbol" pitchFamily="18" charset="2"/>
              </a:rPr>
              <a:t></a:t>
            </a:r>
            <a:r>
              <a:rPr lang="et-EE" sz="2600" dirty="0">
                <a:latin typeface="Arial" charset="0"/>
              </a:rPr>
              <a:t>26 = 17</a:t>
            </a:r>
            <a:r>
              <a:rPr lang="sv-SE" sz="2600" dirty="0">
                <a:latin typeface="Arial" charset="0"/>
              </a:rPr>
              <a:t> </a:t>
            </a:r>
            <a:r>
              <a:rPr lang="et-EE" sz="2600" dirty="0">
                <a:latin typeface="Arial" charset="0"/>
              </a:rPr>
              <a:t>576 rootorite asendit ehk erinevat substitutsiooni</a:t>
            </a:r>
            <a:endParaRPr lang="en-GB" sz="2600" dirty="0">
              <a:latin typeface="Arial" charset="0"/>
            </a:endParaRPr>
          </a:p>
        </p:txBody>
      </p:sp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5791200" y="3657600"/>
            <a:ext cx="3048000" cy="181588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See võte arvati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1930.-40. aastatel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olevat murdmatu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9462" name="Picture 6" descr="C:\DOKUM\enro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54864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3048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ENIGMA: elektriskeem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483" name="Picture 3" descr="C:\DOKUM\CRYPAJAL\eni-rat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739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DOKUM\schalt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9528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304800" y="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latin typeface="Arial" charset="0"/>
              </a:rPr>
              <a:t>ENIGMA - siseehitus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2531" name="Picture 3" descr="C:\DOKUM\enigsw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2910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KUM\enigma4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85800"/>
            <a:ext cx="48768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DOKUM\enigma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838" y="3929063"/>
            <a:ext cx="42211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KUM\CRYPAJAL\alant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704531"/>
            <a:ext cx="2215257" cy="28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323528" y="0"/>
            <a:ext cx="82108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ENIGMA murdmise lugu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6096000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ENIGMA koodi murdis Poola krüptograaf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Rejewski</a:t>
            </a:r>
            <a:r>
              <a:rPr lang="et-EE" sz="2800" dirty="0">
                <a:latin typeface="Arial" charset="0"/>
              </a:rPr>
              <a:t> 1930tel aastatel, aga seda käsitsi teha oli mahukas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1943 konstrueeris Inglise matemaatik Alan Turing spetsiaalse elektronarvuti (maailma esimese!)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COLOSSUS</a:t>
            </a:r>
            <a:r>
              <a:rPr lang="et-EE" sz="2800" dirty="0">
                <a:latin typeface="Arial" charset="0"/>
              </a:rPr>
              <a:t>, mille eesmärgiks oli ENIGMA 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ifrite murdmine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Kaua aega (1980te lõpuni) hoiti seda fakti salajas (luure!)</a:t>
            </a:r>
            <a:endParaRPr lang="en-GB" dirty="0"/>
          </a:p>
        </p:txBody>
      </p:sp>
    </p:spTree>
  </p:cSld>
  <p:clrMapOvr>
    <a:masterClrMapping/>
  </p:clrMapOvr>
  <p:transition spd="med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KUM\CRYPAJAL\colossus-c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284984"/>
            <a:ext cx="392392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609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COLOSSUS</a:t>
            </a:r>
            <a:r>
              <a:rPr lang="et-EE" sz="3600" b="1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9552" y="762000"/>
            <a:ext cx="8604448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Loodi 1943 Inglismaal spetsiaalselt ENIGMA 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ifrite murdmiseks ja oli ülisalajane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Oli maailma esimene elektronarvuti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Arvuti täpne koopia ehitati Inglismaal muuseumis 1990te aastate lõpul</a:t>
            </a:r>
          </a:p>
          <a:p>
            <a:pPr marL="277813" indent="-277813">
              <a:spcBef>
                <a:spcPct val="50000"/>
              </a:spcBef>
            </a:pPr>
            <a:endParaRPr lang="en-GB" dirty="0"/>
          </a:p>
        </p:txBody>
      </p:sp>
      <p:pic>
        <p:nvPicPr>
          <p:cNvPr id="13314" name="Picture 2" descr="https://media1.britannica.com/eb-media/15/25015-004-FDC02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333749"/>
            <a:ext cx="5238750" cy="3524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457200" y="0"/>
            <a:ext cx="82912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Traditsioonilise krüptograafia lõpp, I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77200" cy="1838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Traditsioonilise krüptograafia lõpetas elektronarvuti ilmumine 1940tel (COLOSSUS, ENIAC), mis tegi arvutamisvõimaluse sadu ja tuhandeid korda kiiremaks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5576" y="3562350"/>
            <a:ext cx="77768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Sellega lõppes arvutieelsete krüptoalgoritmide ajastu ja lõppes traditsiooniline (arvutieelne) krüptograafia</a:t>
            </a:r>
          </a:p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Alates 1940test kasutatakse nii 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ifreerimisel kui krüptoalgoritmide murdmisel elektronarvuti abi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7467600"/>
            <a:ext cx="7010400" cy="4343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1000" b="1" smtClean="0">
              <a:latin typeface="Arial" charset="0"/>
            </a:endParaRPr>
          </a:p>
        </p:txBody>
      </p:sp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611560" y="0"/>
            <a:ext cx="80646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Krüptograafia lätted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762000" y="1143000"/>
            <a:ext cx="7848600" cy="269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Krüptograafias pärineb arvatavasti antiikajast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, kui hakati pruukima teadete ülesmärkimist ja tekkis kiri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vahel oli vaja märkida üles teavet nii, et kõik sellest aru ei saaks.</a:t>
            </a: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et-EE" sz="2800" dirty="0">
                <a:latin typeface="Arial" charset="0"/>
              </a:rPr>
              <a:t>(Veel vanema ajaloo </a:t>
            </a:r>
            <a:r>
              <a:rPr lang="et-EE" sz="2800" dirty="0">
                <a:latin typeface="Arial" charset="0"/>
                <a:cs typeface="Arial" charset="0"/>
              </a:rPr>
              <a:t>–</a:t>
            </a:r>
            <a:r>
              <a:rPr lang="et-EE" sz="2800" dirty="0">
                <a:latin typeface="Arial" charset="0"/>
              </a:rPr>
              <a:t> esiajaloo </a:t>
            </a:r>
            <a:r>
              <a:rPr lang="et-EE" sz="2800" dirty="0">
                <a:latin typeface="Arial" charset="0"/>
                <a:cs typeface="Arial" charset="0"/>
              </a:rPr>
              <a:t>–</a:t>
            </a:r>
            <a:r>
              <a:rPr lang="et-EE" sz="2800" dirty="0">
                <a:latin typeface="Arial" charset="0"/>
              </a:rPr>
              <a:t> kohta pärinevad autentsed allikad)</a:t>
            </a:r>
            <a:endParaRPr lang="en-GB" sz="2800" dirty="0"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99592" y="4038600"/>
            <a:ext cx="8015808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Kui vana siis ikkagi?</a:t>
            </a: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Tähestik on mitu tuhat aastat vana (foiniiklased), hieroglüüfkiri veel palju vanem (vähemalt 5000 aastat)</a:t>
            </a: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Sama vana on arvatavasti ka krüptograafia</a:t>
            </a:r>
            <a:endParaRPr lang="en-GB" dirty="0"/>
          </a:p>
        </p:txBody>
      </p:sp>
    </p:spTree>
  </p:cSld>
  <p:clrMapOvr>
    <a:masterClrMapping/>
  </p:clrMapOvr>
  <p:transition spd="med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7924800" cy="2438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1000" b="1" smtClean="0">
              <a:latin typeface="Arial" charset="0"/>
            </a:endParaRP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899592" y="3717032"/>
            <a:ext cx="7056784" cy="224676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lates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1949. aastast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võib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rääkida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kaasaegsest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teaduslikust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)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krüptograafiast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mis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on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sisult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matemaatika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üks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haru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ja rakenduselt andmeturbe üks haru</a:t>
            </a: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457200" y="0"/>
            <a:ext cx="82912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Traditsioonilise krüptograafia lõpp, II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815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Elektronarvutite ilmumisega umbes samal ajal (1949) avaldas Shannon oma informatsiooniteooria, mis viis senise empiirilise teooria teaduslikule alusele</a:t>
            </a:r>
            <a:endParaRPr lang="en-GB" dirty="0"/>
          </a:p>
        </p:txBody>
      </p:sp>
    </p:spTree>
  </p:cSld>
  <p:clrMapOvr>
    <a:masterClrMapping/>
  </p:clrMapOvr>
  <p:transition spd="med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7924800" cy="2438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1000" b="1" smtClean="0">
              <a:latin typeface="Arial" charset="0"/>
            </a:endParaRP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755576" y="3573016"/>
            <a:ext cx="6120680" cy="138499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Üleminek käsitsi krüpteerimiselt arvutipõhisele ei muutnud esialgu krüptograafia kasutusvaldkonda</a:t>
            </a: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395536" y="404664"/>
            <a:ext cx="82192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latin typeface="Arial" charset="0"/>
              </a:rPr>
              <a:t>Krüptograafia peale 1940. aastaid – jätkuvalt diplomaatide 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ja sõjardite käsutuses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84310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Traditsioonlise krüptograafia (kuni 1940ndad) ajastul oli sellel </a:t>
            </a:r>
            <a:r>
              <a:rPr lang="sv-SE" sz="2800" dirty="0">
                <a:latin typeface="Arial" charset="0"/>
              </a:rPr>
              <a:t>väga </a:t>
            </a:r>
            <a:r>
              <a:rPr lang="et-EE" sz="2800" dirty="0">
                <a:latin typeface="Arial" charset="0"/>
              </a:rPr>
              <a:t>kitsas kasutusvaldkond: diplomaatia ja sõjandus</a:t>
            </a:r>
            <a:endParaRPr lang="en-GB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9552" y="5373216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Paljudes riikides oli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kuni 1970-80teni krüptoalgoritmid ja –seadmed oma käitumisreeglitelt võrdsustatud relvadega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7924800" cy="2438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1000" b="1" smtClean="0">
              <a:latin typeface="Arial" charset="0"/>
            </a:endParaRP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683568" y="1628800"/>
            <a:ext cx="7139136" cy="267765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Krüptograafia levik sõjardite ja diplomaatide mängumaast masspruukimisse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algas 1970.-80. aastatel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seoses teabe liikumisega ülemaailmses arvutivõrgus 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Internetis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ja selle kaitse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vajadustega</a:t>
            </a: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457200" y="304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1980ndad 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–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 sõjardite pärusmaalt masskasutusse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5576" y="4725144"/>
            <a:ext cx="81556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Täiendava tõuke andsid siin krüptoalgoritmid ja võtted, mida ei kasutatus enam teabe konfidentsiaalsuse, vaid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tervikluse</a:t>
            </a:r>
            <a:r>
              <a:rPr lang="et-EE" sz="2800" dirty="0">
                <a:latin typeface="Arial" charset="0"/>
              </a:rPr>
              <a:t> kaitseks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7924800" cy="2438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1000" b="1" smtClean="0">
              <a:latin typeface="Arial" charset="0"/>
            </a:endParaRP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7715200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Seoses Interneti masspruukimisega (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1980.-90. aastatel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) krüptograafia kasutamine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liberaliseerus igal pool maailmas</a:t>
            </a: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457200" y="304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latin typeface="Arial" charset="0"/>
              </a:rPr>
              <a:t>Krüptograafia liberaliseerumine 1980.-90. aastatel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70104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Viimased vanade tavade kantsid olid:</a:t>
            </a:r>
          </a:p>
          <a:p>
            <a:pPr marL="277813" indent="-277813">
              <a:spcBef>
                <a:spcPct val="50000"/>
              </a:spcBef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Prantsusmaa</a:t>
            </a:r>
            <a:r>
              <a:rPr lang="et-EE" sz="2800" dirty="0">
                <a:latin typeface="Arial" charset="0"/>
              </a:rPr>
              <a:t> (oli veel</a:t>
            </a:r>
            <a:r>
              <a:rPr lang="sv-SE" sz="2800" dirty="0">
                <a:latin typeface="Arial" charset="0"/>
              </a:rPr>
              <a:t> 1990te keskel</a:t>
            </a:r>
            <a:r>
              <a:rPr lang="et-EE" sz="2800" dirty="0">
                <a:latin typeface="Arial" charset="0"/>
              </a:rPr>
              <a:t> võrdsustatud relvadega)</a:t>
            </a:r>
          </a:p>
          <a:p>
            <a:pPr marL="277813" indent="-277813">
              <a:spcBef>
                <a:spcPct val="50000"/>
              </a:spcBef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USA</a:t>
            </a:r>
            <a:r>
              <a:rPr lang="et-EE" sz="2800" dirty="0">
                <a:latin typeface="Arial" charset="0"/>
              </a:rPr>
              <a:t> (kuni 1999. </a:t>
            </a:r>
            <a:r>
              <a:rPr lang="sv-SE" sz="2800" dirty="0">
                <a:latin typeface="Arial" charset="0"/>
              </a:rPr>
              <a:t>a</a:t>
            </a:r>
            <a:r>
              <a:rPr lang="et-EE" sz="2800" dirty="0">
                <a:latin typeface="Arial" charset="0"/>
              </a:rPr>
              <a:t>astani kehtis praktikas murdmatu</a:t>
            </a:r>
            <a:r>
              <a:rPr lang="sv-SE" sz="2800" dirty="0">
                <a:latin typeface="Arial" charset="0"/>
              </a:rPr>
              <a:t>te</a:t>
            </a:r>
            <a:r>
              <a:rPr lang="et-EE" sz="2800" dirty="0">
                <a:latin typeface="Arial" charset="0"/>
              </a:rPr>
              <a:t> krüptograafiatoodete ekspordikeeld)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6096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Krüptograafia olemus 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</a:rPr>
              <a:t>ja roll 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kaasajal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928688" y="1357313"/>
            <a:ext cx="7239000" cy="269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Kaasajal ei tegele krüptograafia küll enam pelgalt teabe salastuse tagamisega, vaid lisaks </a:t>
            </a:r>
            <a:r>
              <a:rPr lang="sv-SE" sz="2800" b="1" u="sng" dirty="0">
                <a:solidFill>
                  <a:srgbClr val="0070C0"/>
                </a:solidFill>
                <a:latin typeface="Arial" charset="0"/>
              </a:rPr>
              <a:t>volitamata muutmise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sv-SE" sz="2800" b="1" u="sng" dirty="0">
                <a:solidFill>
                  <a:srgbClr val="0070C0"/>
                </a:solidFill>
                <a:latin typeface="Arial" charset="0"/>
              </a:rPr>
              <a:t>ärahoidmisega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 (tervikluse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tagamisega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, mida võib lugeda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isegi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tema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põhifunktsiooniks</a:t>
            </a:r>
            <a:endParaRPr lang="en-GB" sz="2800" u="sng" dirty="0">
              <a:solidFill>
                <a:srgbClr val="0070C0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7584" y="4437112"/>
            <a:ext cx="7056784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600" dirty="0">
                <a:latin typeface="Arial" charset="0"/>
              </a:rPr>
              <a:t>Nimetus krüptograafia (peidetud sõna) on traditsioonide tõttu jäänud küll alles ja kasutusse, kuigi tihti pole salastusega selle rakendamisel mingit tegemist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76200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Kaasaja krüptograafia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—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</a:rPr>
              <a:t> ametlik definitsioon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755576" y="1844824"/>
            <a:ext cx="7478216" cy="403187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3200" b="1" u="sng" dirty="0" smtClean="0">
                <a:solidFill>
                  <a:srgbClr val="0070C0"/>
                </a:solidFill>
                <a:latin typeface="Arial" charset="0"/>
              </a:rPr>
              <a:t>(Kaasaja</a:t>
            </a:r>
            <a:r>
              <a:rPr lang="et-EE" sz="3200" b="1" u="sng" dirty="0">
                <a:solidFill>
                  <a:srgbClr val="0070C0"/>
                </a:solidFill>
                <a:latin typeface="Arial" charset="0"/>
              </a:rPr>
              <a:t>) k</a:t>
            </a:r>
            <a:r>
              <a:rPr lang="en-US" sz="3200" b="1" u="sng" dirty="0" err="1">
                <a:solidFill>
                  <a:srgbClr val="0070C0"/>
                </a:solidFill>
                <a:latin typeface="Arial" charset="0"/>
              </a:rPr>
              <a:t>rüptograafia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Arial" charset="0"/>
              </a:rPr>
              <a:t>(cryptography)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3200" b="1" dirty="0">
                <a:solidFill>
                  <a:srgbClr val="0070C0"/>
                </a:solidFill>
                <a:latin typeface="Arial" charset="0"/>
              </a:rPr>
              <a:t>on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distsipliin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mis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hõlmab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põhimõtteid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vahendeid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ja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meetodeid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andmete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teisendamiseks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nende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semantilise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sisu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peitmise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nende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volitamata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kasutamise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või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nende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märkamata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muutumise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vältimise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eesmärgil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  </a:t>
            </a:r>
            <a:r>
              <a:rPr lang="en-US" sz="3200" dirty="0">
                <a:latin typeface="Arial" charset="0"/>
              </a:rPr>
              <a:t>(ISO 7498-2)</a:t>
            </a:r>
            <a:endParaRPr lang="en-GB" sz="3200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 sz="28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1000" y="304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Krüptograafia </a:t>
            </a:r>
            <a:r>
              <a:rPr lang="et-EE" sz="3600" b="1" dirty="0" smtClean="0">
                <a:solidFill>
                  <a:srgbClr val="C00000"/>
                </a:solidFill>
                <a:latin typeface="Arial" charset="0"/>
              </a:rPr>
              <a:t>alusmõisted, I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686800" cy="554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Krüpteeritavat (loetamatule kujule teisendatavat) teksti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avatekstiks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plaintext</a:t>
            </a:r>
            <a:r>
              <a:rPr lang="et-EE" sz="2800" dirty="0">
                <a:latin typeface="Arial" charset="0"/>
              </a:rPr>
              <a:t>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Krüpteeritud ehk loetamatule kujule viidud teksti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krüptogrammiks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ciphertext</a:t>
            </a:r>
            <a:r>
              <a:rPr lang="et-EE" sz="2800" dirty="0">
                <a:latin typeface="Arial" charset="0"/>
              </a:rPr>
              <a:t>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Avateksti teisendamist loetamatul kujul olevaks krüptogrammiks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krüpteerimiseks</a:t>
            </a: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ehk</a:t>
            </a: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šifreerimiseks</a:t>
            </a: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i="1" dirty="0">
                <a:latin typeface="Arial" charset="0"/>
              </a:rPr>
              <a:t>(encryption, enciphering)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i="1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Krüptogrammi teisendamist avatekstiks normaalolukorras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dešifreerimiseks</a:t>
            </a:r>
            <a:r>
              <a:rPr lang="et-EE" sz="2800" i="1" dirty="0">
                <a:latin typeface="Arial" charset="0"/>
              </a:rPr>
              <a:t> (deciphering, decryption)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dirty="0"/>
          </a:p>
        </p:txBody>
      </p:sp>
    </p:spTree>
  </p:cSld>
  <p:clrMapOvr>
    <a:masterClrMapping/>
  </p:clrMapOvr>
  <p:transition spd="med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179512" y="304800"/>
            <a:ext cx="8964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Krüptograafia </a:t>
            </a:r>
            <a:r>
              <a:rPr lang="et-EE" sz="3600" b="1" dirty="0" smtClean="0">
                <a:solidFill>
                  <a:srgbClr val="C00000"/>
                </a:solidFill>
                <a:latin typeface="Arial" charset="0"/>
              </a:rPr>
              <a:t>põhimõisteid, II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536" y="990600"/>
            <a:ext cx="8748464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Nii 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ifreerimise kui ka de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ifreerimise juures kasutatakse tihti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salajast võtit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i="1" dirty="0">
                <a:latin typeface="Arial" charset="0"/>
              </a:rPr>
              <a:t>((secret) key)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i="1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De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š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ifreerimine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</a:t>
            </a:r>
            <a:r>
              <a:rPr lang="et-EE" sz="2800" i="1" dirty="0" smtClean="0">
                <a:latin typeface="Arial" charset="0"/>
              </a:rPr>
              <a:t>deciphering, decryption</a:t>
            </a:r>
            <a:r>
              <a:rPr lang="et-EE" sz="2800" dirty="0" smtClean="0">
                <a:latin typeface="Arial" charset="0"/>
              </a:rPr>
              <a:t>) on </a:t>
            </a:r>
            <a:r>
              <a:rPr lang="et-EE" sz="2800" dirty="0">
                <a:latin typeface="Arial" charset="0"/>
              </a:rPr>
              <a:t>krüptogrammi teisendamine avatekstiks võtme </a:t>
            </a:r>
            <a:r>
              <a:rPr lang="et-EE" sz="2800" dirty="0" smtClean="0">
                <a:latin typeface="Arial" charset="0"/>
              </a:rPr>
              <a:t>abil</a:t>
            </a:r>
            <a:endParaRPr lang="et-EE" sz="28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Krüptogrammist avateksti leidmist ilma salajast võtit teadmata nimetatakse krüptosüsteemi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(krüptoalgoritmi) murdmiseks</a:t>
            </a:r>
            <a:r>
              <a:rPr lang="et-EE" sz="2800" dirty="0">
                <a:latin typeface="Arial" charset="0"/>
              </a:rPr>
              <a:t>, millega tegeleb krüptoanalüüs</a:t>
            </a:r>
            <a:endParaRPr lang="et-EE" sz="2800" i="1" dirty="0">
              <a:latin typeface="Arial" charset="0"/>
            </a:endParaRPr>
          </a:p>
          <a:p>
            <a:pPr marL="277813" indent="-277813">
              <a:spcBef>
                <a:spcPct val="50000"/>
              </a:spcBef>
            </a:pPr>
            <a:endParaRPr lang="en-GB" b="1" dirty="0"/>
          </a:p>
        </p:txBody>
      </p:sp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457200" y="5181600"/>
            <a:ext cx="8435280" cy="138499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Ajaloolistes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(arvutieelsetes) krüptosüsteemides ei ole salajane võti tihti teisendusvõttest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eraldatav, kaasajal on (v.a. eritüüpi algoritmid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7924800" cy="4343400"/>
          </a:xfrm>
        </p:spPr>
        <p:txBody>
          <a:bodyPr/>
          <a:lstStyle/>
          <a:p>
            <a:pPr algn="l" eaLnBrk="1" hangingPunct="1"/>
            <a:endParaRPr lang="et-EE" sz="1000" dirty="0" smtClean="0">
              <a:latin typeface="Arial" charset="0"/>
            </a:endParaRPr>
          </a:p>
          <a:p>
            <a:pPr algn="l" eaLnBrk="1" hangingPunct="1"/>
            <a:endParaRPr lang="et-EE" b="1" dirty="0" smtClean="0">
              <a:latin typeface="Arial" charset="0"/>
            </a:endParaRP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179512" y="248014"/>
            <a:ext cx="896448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Krüptograafia ja krüptoanalüüs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1143000"/>
            <a:ext cx="837165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ts val="18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Krüptograafia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cryptography</a:t>
            </a:r>
            <a:r>
              <a:rPr lang="et-EE" sz="2800" dirty="0">
                <a:latin typeface="Arial" charset="0"/>
              </a:rPr>
              <a:t>) tegeleb teabe teisendusmeetodite väljatöötamisega, mis kaitsekid teabe konfidentsiaalsust või terviklust</a:t>
            </a:r>
            <a:endParaRPr lang="et-EE" sz="1200" dirty="0">
              <a:latin typeface="Arial" charset="0"/>
            </a:endParaRPr>
          </a:p>
          <a:p>
            <a:pPr marL="277813" indent="-277813">
              <a:spcBef>
                <a:spcPts val="18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Krüptoanalüüs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i="1" dirty="0">
                <a:latin typeface="Arial" charset="0"/>
              </a:rPr>
              <a:t>(cryptanalysis) </a:t>
            </a:r>
            <a:r>
              <a:rPr lang="et-EE" sz="2800" dirty="0">
                <a:latin typeface="Arial" charset="0"/>
              </a:rPr>
              <a:t>tegeleb vastupidisega </a:t>
            </a:r>
            <a:r>
              <a:rPr lang="et-EE" sz="2800" dirty="0">
                <a:latin typeface="Arial" charset="0"/>
                <a:cs typeface="Arial" charset="0"/>
              </a:rPr>
              <a:t>–</a:t>
            </a:r>
            <a:r>
              <a:rPr lang="et-EE" sz="2800" dirty="0">
                <a:latin typeface="Arial" charset="0"/>
              </a:rPr>
              <a:t> nende meetodite ehk olemasolevate krüptosüsteemide või krüpteerimisvõtete murdmisega</a:t>
            </a:r>
            <a:r>
              <a:rPr lang="et-EE" sz="2800" i="1" dirty="0">
                <a:latin typeface="Arial" charset="0"/>
              </a:rPr>
              <a:t> </a:t>
            </a:r>
            <a:endParaRPr lang="et-EE" sz="1200" i="1" dirty="0">
              <a:latin typeface="Arial" charset="0"/>
            </a:endParaRPr>
          </a:p>
          <a:p>
            <a:pPr marL="277813" indent="-277813">
              <a:spcBef>
                <a:spcPts val="18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Krüptograafia ja krüptoanalüüs koos koos moodustavad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krüptoloogia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cryptology</a:t>
            </a:r>
            <a:r>
              <a:rPr lang="et-EE" sz="2800" dirty="0">
                <a:latin typeface="Arial" charset="0"/>
              </a:rPr>
              <a:t>)</a:t>
            </a:r>
            <a:endParaRPr lang="en-GB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15064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Krüptograafia </a:t>
            </a:r>
            <a:r>
              <a:rPr lang="et-EE" b="1" dirty="0" smtClean="0">
                <a:solidFill>
                  <a:srgbClr val="C00000"/>
                </a:solidFill>
              </a:rPr>
              <a:t>erijooni, I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55576" y="3624262"/>
            <a:ext cx="8079432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2800" dirty="0">
                <a:latin typeface="Arial" charset="0"/>
                <a:cs typeface="Arial" charset="0"/>
              </a:rPr>
              <a:t>Säärane võte lubab sõltumatutel ekspertidel süsteemide turvalisust abstraktselt hinnata, pääsemata ligi kaitsmist vajavatele andm</a:t>
            </a:r>
            <a:r>
              <a:rPr lang="et-EE" sz="2800" b="1" dirty="0">
                <a:latin typeface="Arial" charset="0"/>
                <a:cs typeface="Arial" charset="0"/>
              </a:rPr>
              <a:t>etele</a:t>
            </a:r>
            <a:endParaRPr lang="et-EE" sz="2800" b="1" dirty="0">
              <a:latin typeface="Arial" charset="0"/>
            </a:endParaRPr>
          </a:p>
          <a:p>
            <a:endParaRPr lang="et-EE" sz="2800" b="1" dirty="0">
              <a:latin typeface="Arial" charset="0"/>
            </a:endParaRPr>
          </a:p>
          <a:p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Praktikas tegelevad sellega küll kitsa eriharidusega inimesed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krüptoloogid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, kes on reeglina eriteadmistega matemaatikud</a:t>
            </a:r>
            <a:endParaRPr lang="et-EE" sz="2800" b="1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t-EE" sz="1000" b="1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539552" y="1066800"/>
            <a:ext cx="8299648" cy="2265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Tänapäeval on krüpteerimisalgoritmid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(andmete teisendusreeglid)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reeglina avalikud, kogu salastus põhineb turvalisus kasutataval salajasel võtmel (mis on lühike digitaalteabekogum)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38900" y="1981200"/>
            <a:ext cx="5410200" cy="2438400"/>
          </a:xfrm>
        </p:spPr>
        <p:txBody>
          <a:bodyPr/>
          <a:lstStyle/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1000" b="1" smtClean="0">
              <a:latin typeface="Arial" charset="0"/>
            </a:endParaRPr>
          </a:p>
          <a:p>
            <a:pPr algn="l" eaLnBrk="1" hangingPunct="1"/>
            <a:endParaRPr lang="et-EE" sz="2800" b="1" smtClean="0">
              <a:latin typeface="Arial" charset="0"/>
            </a:endParaRPr>
          </a:p>
        </p:txBody>
      </p:sp>
      <p:pic>
        <p:nvPicPr>
          <p:cNvPr id="7171" name="Picture 3" descr="C:\DOKUM\CRYPAJAL\kh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18000"/>
            <a:ext cx="74818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899592" y="476672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Krüptograafia vanim teadaolev kasutusfakt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99592" y="1700808"/>
            <a:ext cx="7939608" cy="2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Egiptuse vaarao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Khnumhotep’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i kaljuhaua hieroglüüfkirjad, mis erinesid tunduvalt teistest hieroglüüfidest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0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Vanus: ligi 4000 a </a:t>
            </a:r>
            <a:r>
              <a:rPr lang="et-EE" sz="2800" dirty="0" smtClean="0">
                <a:latin typeface="Arial" charset="0"/>
              </a:rPr>
              <a:t>(st päritolu </a:t>
            </a:r>
            <a:r>
              <a:rPr lang="et-EE" sz="2800" dirty="0" smtClean="0">
                <a:latin typeface="Arial" charset="0"/>
                <a:cs typeface="Arial" charset="0"/>
              </a:rPr>
              <a:t>ca</a:t>
            </a:r>
            <a:r>
              <a:rPr lang="et-EE" sz="2800" dirty="0" smtClean="0">
                <a:latin typeface="Arial" charset="0"/>
              </a:rPr>
              <a:t>1900 </a:t>
            </a:r>
            <a:r>
              <a:rPr lang="et-EE" sz="2800" dirty="0">
                <a:latin typeface="Arial" charset="0"/>
              </a:rPr>
              <a:t>e.Kr.)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</p:spTree>
  </p:cSld>
  <p:clrMapOvr>
    <a:masterClrMapping/>
  </p:clrMapOvr>
  <p:transition spd="med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15064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Krüptograafia </a:t>
            </a:r>
            <a:r>
              <a:rPr lang="et-EE" b="1" dirty="0" smtClean="0">
                <a:solidFill>
                  <a:srgbClr val="C00000"/>
                </a:solidFill>
              </a:rPr>
              <a:t>erijooni, II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7544" y="3645024"/>
            <a:ext cx="867645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t-EE" sz="2800" dirty="0">
                <a:latin typeface="Arial" charset="0"/>
              </a:rPr>
              <a:t>Nende algoritmide koostamine krüptograafia (matemaatika) alaseid </a:t>
            </a:r>
            <a:r>
              <a:rPr lang="et-EE" sz="2800" dirty="0" smtClean="0">
                <a:latin typeface="Arial" charset="0"/>
              </a:rPr>
              <a:t>eriteadmisi</a:t>
            </a:r>
            <a:endParaRPr lang="et-EE" sz="28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Mida kauem on krüptoalgoritm avalikus kasutuses olnud (krüptoloogidele murda olnud), seda väiksem on tõenäosus, et tal leidub efektiivseid murdrmisvõtteid. </a:t>
            </a:r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Vastu töötab siin küll uute murdmisvõtete leiutamine</a:t>
            </a:r>
            <a:endParaRPr lang="et-EE" sz="2800" b="1" u="sng" dirty="0" smtClean="0">
              <a:solidFill>
                <a:srgbClr val="0070C0"/>
              </a:solidFill>
              <a:latin typeface="Book Antiqua" pitchFamily="18" charset="0"/>
            </a:endParaRPr>
          </a:p>
          <a:p>
            <a:endParaRPr lang="et-EE" sz="2800" b="1" dirty="0">
              <a:latin typeface="Arial" charset="0"/>
            </a:endParaRPr>
          </a:p>
          <a:p>
            <a:r>
              <a:rPr lang="et-EE" sz="1000" b="1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611560" y="1066800"/>
            <a:ext cx="8227640" cy="224676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a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asaja krüptograafia ka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sutab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eranditult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matemaatikute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krüptograafide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)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poolt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koostatud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tüüp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algoritme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,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ise oma kasutamiseks välja töötatatavad unikaalsed algoritmid 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on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ajalugu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071048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Krüptograafia </a:t>
            </a:r>
            <a:r>
              <a:rPr lang="et-EE" b="1" dirty="0" smtClean="0">
                <a:solidFill>
                  <a:srgbClr val="C00000"/>
                </a:solidFill>
              </a:rPr>
              <a:t>erijooni, III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99592" y="2708920"/>
            <a:ext cx="801161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2800" dirty="0">
                <a:latin typeface="Arial" charset="0"/>
              </a:rPr>
              <a:t>Krüptoanalüüsil on oluline tehete kiirus: arvuti taktsagedus on GHZ-des, käsitsi arvutamisel heal juhul mõni Hz</a:t>
            </a:r>
          </a:p>
          <a:p>
            <a:endParaRPr lang="et-EE" sz="2800" b="1" dirty="0">
              <a:latin typeface="Arial" charset="0"/>
            </a:endParaRPr>
          </a:p>
          <a:p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Krüptograafia (tegelikult kogu krüptoloogia) on praktilise poole pealt informaatika üks rakendusi</a:t>
            </a:r>
            <a:endParaRPr lang="et-EE" sz="2800" b="1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t-EE" sz="1000" b="1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683568" y="1143000"/>
            <a:ext cx="8155632" cy="138499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a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asaja krüptograafia ka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sutab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eranditult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arvutustehnikat, käsitsi paberil arvutamine on jäädavalt ajalugu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35908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Krüptograafia </a:t>
            </a:r>
            <a:r>
              <a:rPr lang="et-EE" b="1" dirty="0" smtClean="0">
                <a:solidFill>
                  <a:srgbClr val="C00000"/>
                </a:solidFill>
              </a:rPr>
              <a:t>erijooni, IV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560" y="2708920"/>
            <a:ext cx="806489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2800" dirty="0">
                <a:latin typeface="Arial" charset="0"/>
              </a:rPr>
              <a:t>Standardid on nagu ikka vabatahtlikud, kuid sünergeetilisel efektil põhinevas koostoimivas maailmas on mõistlik neid järgida</a:t>
            </a:r>
          </a:p>
          <a:p>
            <a:endParaRPr lang="et-EE" sz="2800" b="1" dirty="0">
              <a:latin typeface="Arial" charset="0"/>
            </a:endParaRPr>
          </a:p>
          <a:p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Ilma ühtsete standarditeta ei teki ühtset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taristut,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mille eri osad saaksid koos toimida</a:t>
            </a:r>
            <a:endParaRPr lang="et-EE" sz="2800" b="1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t-EE" sz="1000" b="1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467544" y="1371600"/>
            <a:ext cx="8295456" cy="95410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a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asaja krüptograafia ka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sutab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suurt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hulka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standardeid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, mida järgib kogu (virtuaal)maailm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323528" y="228600"/>
            <a:ext cx="8058472" cy="2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Krüptoalgoritmide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liigid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696313"/>
            <a:ext cx="8892480" cy="61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Praktilisest kasutatavusest lähtudes võib jagada neljaks: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latin typeface="Arial" charset="0"/>
              </a:rPr>
              <a:t>Sümmeetrilised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ehk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salajase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võtmega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krüptoalgoritmid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t-EE" sz="2800" dirty="0" smtClean="0">
                <a:latin typeface="Arial" charset="0"/>
              </a:rPr>
              <a:t>olid kuni 1970. aastate teise pooleni ainsad</a:t>
            </a:r>
            <a:r>
              <a:rPr lang="en-US" sz="2800" dirty="0" smtClean="0">
                <a:latin typeface="Arial" charset="0"/>
              </a:rPr>
              <a:t>)</a:t>
            </a:r>
            <a:endParaRPr lang="et-EE" sz="28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t-EE" sz="10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Asümmeetrilised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ehk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avali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u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võtmega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krüptoalgoritmid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t-EE" sz="2800" dirty="0" smtClean="0">
                <a:latin typeface="Arial" charset="0"/>
              </a:rPr>
              <a:t>tegid krüptograafia tervikluse tagamise tööriistaks</a:t>
            </a:r>
            <a:r>
              <a:rPr lang="en-US" sz="2800" dirty="0" smtClean="0">
                <a:latin typeface="Arial" charset="0"/>
              </a:rPr>
              <a:t>)</a:t>
            </a:r>
            <a:endParaRPr lang="et-EE" sz="28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t-EE" sz="10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r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üptograafilised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sõnumilühendid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jms sellesarnased funktsioonid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t-EE" sz="10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Eriotstarbega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algoritmid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tõestusteks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autentimisteks</a:t>
            </a:r>
            <a:r>
              <a:rPr lang="et-EE" sz="2800" dirty="0">
                <a:latin typeface="Arial" charset="0"/>
              </a:rPr>
              <a:t>, ajatempli jaoks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jm</a:t>
            </a:r>
            <a:endParaRPr lang="en-GB" sz="28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Salajase võtmega krüpto</a:t>
            </a:r>
            <a:r>
              <a:rPr lang="et-EE" b="1" dirty="0" smtClean="0">
                <a:solidFill>
                  <a:srgbClr val="C00000"/>
                </a:solidFill>
              </a:rPr>
              <a:t>algoritm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95600" y="3212976"/>
            <a:ext cx="6248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/>
            <a:r>
              <a:rPr lang="et-EE" sz="2800" dirty="0">
                <a:latin typeface="Arial" charset="0"/>
                <a:cs typeface="Arial" charset="0"/>
              </a:rPr>
              <a:t>Tuntuimad esindajad: </a:t>
            </a:r>
            <a:endParaRPr lang="et-EE" sz="2800" dirty="0">
              <a:latin typeface="Arial" charset="0"/>
            </a:endParaRPr>
          </a:p>
          <a:p>
            <a:pPr marL="277813" indent="-277813">
              <a:buFontTx/>
              <a:buChar char="•"/>
            </a:pPr>
            <a:r>
              <a:rPr lang="sv-SE" sz="2800" b="1" i="1" dirty="0">
                <a:solidFill>
                  <a:srgbClr val="0070C0"/>
                </a:solidFill>
                <a:latin typeface="Arial" charset="0"/>
              </a:rPr>
              <a:t>AES</a:t>
            </a:r>
            <a:r>
              <a:rPr lang="sv-SE" sz="2800" b="1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(128, 192 või 256 bitine võti)</a:t>
            </a:r>
            <a:r>
              <a:rPr lang="et-EE" sz="2800" b="1" i="1" dirty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endParaRPr lang="sv-SE" sz="2800" b="1" i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277813" indent="-277813"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Blowfish</a:t>
            </a:r>
            <a:r>
              <a:rPr lang="et-EE" sz="2800" dirty="0" smtClean="0">
                <a:latin typeface="Arial" charset="0"/>
                <a:cs typeface="Arial" charset="0"/>
              </a:rPr>
              <a:t> (varieeruva pikkusega võti)</a:t>
            </a:r>
            <a:r>
              <a:rPr lang="et-EE" sz="2800" dirty="0" smtClean="0">
                <a:latin typeface="Arial" charset="0"/>
              </a:rPr>
              <a:t> </a:t>
            </a:r>
          </a:p>
          <a:p>
            <a:pPr marL="277813" indent="-277813"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Serpent</a:t>
            </a:r>
            <a:r>
              <a:rPr lang="sv-SE" sz="2800" b="1" i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(128, 192 või 256 bitine võti)</a:t>
            </a:r>
            <a:r>
              <a:rPr lang="et-EE" sz="2800" dirty="0" smtClean="0">
                <a:latin typeface="Arial" charset="0"/>
                <a:cs typeface="Arial" charset="0"/>
              </a:rPr>
              <a:t>)</a:t>
            </a:r>
            <a:r>
              <a:rPr lang="et-EE" sz="2800" dirty="0" smtClean="0">
                <a:latin typeface="Arial" charset="0"/>
              </a:rPr>
              <a:t>  </a:t>
            </a:r>
            <a:endParaRPr lang="et-EE" sz="2800" dirty="0">
              <a:latin typeface="Arial" charset="0"/>
            </a:endParaRPr>
          </a:p>
          <a:p>
            <a:pPr marL="277813" indent="-277813">
              <a:buFontTx/>
              <a:buChar char="•"/>
            </a:pP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RC4</a:t>
            </a:r>
            <a:r>
              <a:rPr lang="et-EE" sz="2800" b="1" i="1" dirty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r>
              <a:rPr lang="et-EE" sz="2800" dirty="0" smtClean="0">
                <a:latin typeface="Arial" charset="0"/>
                <a:cs typeface="Arial" charset="0"/>
              </a:rPr>
              <a:t>(varieeruva pikkusega võti)</a:t>
            </a:r>
          </a:p>
          <a:p>
            <a:pPr marL="277813" indent="-277813"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DES</a:t>
            </a:r>
            <a:r>
              <a:rPr lang="et-EE" sz="2800" b="1" i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r>
              <a:rPr lang="et-EE" sz="2800" dirty="0" smtClean="0">
                <a:latin typeface="Arial" charset="0"/>
                <a:cs typeface="Arial" charset="0"/>
              </a:rPr>
              <a:t>(56 bitine võti, ebaturvaline)</a:t>
            </a:r>
            <a:endParaRPr lang="et-EE" sz="2800" b="1" dirty="0" smtClean="0">
              <a:latin typeface="Book Antiqua" pitchFamily="18" charset="0"/>
              <a:cs typeface="Times New Roman" pitchFamily="18" charset="0"/>
            </a:endParaRPr>
          </a:p>
          <a:p>
            <a:pPr marL="277813" indent="-277813">
              <a:buFontTx/>
              <a:buChar char="•"/>
            </a:pPr>
            <a:endParaRPr lang="et-EE" sz="2800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323528" y="836712"/>
            <a:ext cx="8458200" cy="2265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Salajase võtmega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secret key crypto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algorithm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) ehk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sümmeetriline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 (</a:t>
            </a:r>
            <a:r>
              <a:rPr lang="et-EE" sz="2800" b="1" i="1" u="sng" dirty="0">
                <a:solidFill>
                  <a:srgbClr val="0070C0"/>
                </a:solidFill>
                <a:latin typeface="Arial" charset="0"/>
              </a:rPr>
              <a:t>symmetric cryptoalgorithm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on selline,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kus nii šifreerimisel kui ka dešifreerimisel kasutatakse sama (salajast) võtit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5365" name="Picture 5" descr="C:\Program Files\Microsoft Office\Clipart\Popular\ke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13954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00808"/>
            <a:ext cx="8534400" cy="3962400"/>
          </a:xfrm>
        </p:spPr>
        <p:txBody>
          <a:bodyPr/>
          <a:lstStyle/>
          <a:p>
            <a:pPr algn="l" eaLnBrk="1" hangingPunct="1"/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Krüpteerimine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 ehk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šifreerimine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encryption, encipherment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) nõuab teatud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salajase võtme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key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) kasutamist. </a:t>
            </a:r>
          </a:p>
          <a:p>
            <a:pPr algn="l" eaLnBrk="1" hangingPunct="1"/>
            <a:endParaRPr lang="et-EE" sz="1200" dirty="0" smtClean="0">
              <a:solidFill>
                <a:schemeClr val="tx1"/>
              </a:solidFill>
              <a:latin typeface="Arial" charset="0"/>
            </a:endParaRPr>
          </a:p>
          <a:p>
            <a:pPr algn="l" eaLnBrk="1" hangingPunct="1"/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Vastupidine tegevus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dešifreerimine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decryption, decipherment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), mille käigus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taastatakse sama salajase võtme kaasabil algsed andmed 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971600" y="5013176"/>
            <a:ext cx="6248400" cy="9842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Ilma ühte sama võtit teadmata on mõlemad tegevused võimatud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395536" y="457200"/>
            <a:ext cx="80626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Võtme osa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š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ifreerimises ja de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š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ifreerimises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v-SE" b="1" dirty="0" smtClean="0">
                <a:solidFill>
                  <a:srgbClr val="C00000"/>
                </a:solidFill>
                <a:cs typeface="Arial" charset="0"/>
              </a:rPr>
              <a:t>Salajase võtmega k</a:t>
            </a: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rüpto</a:t>
            </a:r>
            <a:r>
              <a:rPr lang="sv-SE" b="1" dirty="0" smtClean="0">
                <a:solidFill>
                  <a:srgbClr val="C00000"/>
                </a:solidFill>
                <a:cs typeface="Arial" charset="0"/>
              </a:rPr>
              <a:t>algoritm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7411" name="Picture 3" descr="C:\DOKUM\SIGRAAM\joon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WINDOWS\Application Data\Microsoft\Media Catalog\Downloaded Clips\cl52\j02056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00600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" y="990600"/>
            <a:ext cx="102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1430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:\WINDOWS\Application Data\Microsoft\Media Catalog\Downloaded Clips\cl78\j030083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276600"/>
            <a:ext cx="1600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323528" y="0"/>
            <a:ext cx="88204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Salajase võtmega krüpto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algoritm: turvalisus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395536" y="1428750"/>
            <a:ext cx="8415089" cy="224676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Kaasajal loetakse piisavalt tugevaks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vähemalt 80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biti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pikkuse võtmega algoritme. Enamikel juhtudel (sh alati pikaajalise ja kõrgendatrud turbe korral) kasutatakse vähemalt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128 biti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pikkust võtit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3568" y="3886200"/>
            <a:ext cx="82318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Lisaks võtmepikkusele ei tohi algoritmil olla tuntavaid efekte andvaid krüptoanalüütilisi ehk murdmisvõtteid </a:t>
            </a:r>
          </a:p>
          <a:p>
            <a:pPr>
              <a:spcBef>
                <a:spcPct val="50000"/>
              </a:spcBef>
            </a:pPr>
            <a:r>
              <a:rPr lang="et-EE" sz="2800" dirty="0" smtClean="0">
                <a:latin typeface="Arial" charset="0"/>
              </a:rPr>
              <a:t>Nt vananenud algoritm DES </a:t>
            </a:r>
            <a:r>
              <a:rPr lang="et-EE" sz="2800" dirty="0">
                <a:latin typeface="Arial" charset="0"/>
              </a:rPr>
              <a:t>on seega kaasajal </a:t>
            </a:r>
            <a:r>
              <a:rPr lang="et-EE" sz="2800" dirty="0" smtClean="0">
                <a:latin typeface="Arial" charset="0"/>
              </a:rPr>
              <a:t>ebaturvaline, </a:t>
            </a:r>
            <a:r>
              <a:rPr lang="et-EE" sz="2800" dirty="0">
                <a:latin typeface="Arial" charset="0"/>
              </a:rPr>
              <a:t>kuna ei </a:t>
            </a:r>
            <a:r>
              <a:rPr lang="et-EE" sz="2800" dirty="0" smtClean="0">
                <a:latin typeface="Arial" charset="0"/>
              </a:rPr>
              <a:t>vasta võtme pikkuse tingimusele</a:t>
            </a:r>
            <a:endParaRPr lang="et-EE" sz="1000" dirty="0">
              <a:latin typeface="Arial" charset="0"/>
            </a:endParaRPr>
          </a:p>
          <a:p>
            <a:pPr eaLnBrk="0" hangingPunct="0"/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Salajase võtmega krüpto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algoritm: kasutusalad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640960" cy="59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dirty="0">
                <a:latin typeface="Arial" charset="0"/>
              </a:rPr>
              <a:t>Neid on </a:t>
            </a:r>
            <a:r>
              <a:rPr lang="et-EE" sz="2800" b="1" dirty="0" smtClean="0">
                <a:latin typeface="Arial" charset="0"/>
              </a:rPr>
              <a:t>neli:</a:t>
            </a:r>
            <a:endParaRPr lang="et-EE" sz="28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200" b="1" dirty="0">
              <a:latin typeface="Arial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onfidentsiaalse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teabe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edastamine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üle </a:t>
            </a:r>
            <a:r>
              <a:rPr lang="et-EE" sz="2800" dirty="0">
                <a:latin typeface="Arial" charset="0"/>
              </a:rPr>
              <a:t>(mitte pealtkuulamiskindlate)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võrkude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endParaRPr lang="et-EE" sz="1200" b="1" dirty="0">
              <a:latin typeface="Arial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onfidentsiaalsete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teabekogumite salvestamine avalikus keskkonnas </a:t>
            </a:r>
            <a:r>
              <a:rPr lang="et-EE" sz="2800" dirty="0">
                <a:latin typeface="Arial" charset="0"/>
              </a:rPr>
              <a:t>sooviga teabe saajate hulka </a:t>
            </a:r>
            <a:r>
              <a:rPr lang="et-EE" sz="2800" dirty="0" smtClean="0">
                <a:latin typeface="Arial" charset="0"/>
              </a:rPr>
              <a:t>piirata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Juhubitijada</a:t>
            </a:r>
            <a:r>
              <a:rPr lang="et-EE" sz="2800" b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(valge müra) saamine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võtmematerjali jms genereerimisel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Juhubitijada</a:t>
            </a:r>
            <a:r>
              <a:rPr lang="et-EE" sz="2800" b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(valge müra) saamine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andmete turvalisel kustutamisel</a:t>
            </a:r>
            <a:endParaRPr lang="et-EE" sz="2800" b="1" dirty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spcBef>
                <a:spcPct val="50000"/>
              </a:spcBef>
            </a:pPr>
            <a:endParaRPr lang="en-GB" sz="2800" b="1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858000"/>
            <a:ext cx="8534400" cy="4343400"/>
          </a:xfrm>
        </p:spPr>
        <p:txBody>
          <a:bodyPr/>
          <a:lstStyle/>
          <a:p>
            <a:pPr algn="just" eaLnBrk="1" hangingPunct="1"/>
            <a:endParaRPr lang="et-EE" sz="2800" smtClean="0">
              <a:latin typeface="Arial" charset="0"/>
            </a:endParaRPr>
          </a:p>
          <a:p>
            <a:pPr algn="l" eaLnBrk="1" hangingPunct="1"/>
            <a:endParaRPr lang="et-EE" sz="1000" smtClean="0">
              <a:latin typeface="Arial" charset="0"/>
            </a:endParaRPr>
          </a:p>
          <a:p>
            <a:pPr algn="l" eaLnBrk="1" hangingPunct="1"/>
            <a:endParaRPr lang="et-EE" sz="1000" smtClean="0">
              <a:latin typeface="Arial" charset="0"/>
            </a:endParaRP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Salajase võtmega krüpto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algoritm: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probleem, mille see tekitas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395536" y="1524000"/>
            <a:ext cx="8443664" cy="181588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Probleem: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enne teabe edastamist üle võrgu on vaja kuidagi tagada, et mõlemas otspunktis (mõlemal osapoolel) oleks olemas vaid neile teadaolev salajane võti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528" y="3645024"/>
            <a:ext cx="8458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Võtme säärane edastamine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vajab turvalist (pealtkuulamiskindlat) kanalit</a:t>
            </a:r>
            <a:r>
              <a:rPr lang="et-EE" sz="2800" dirty="0">
                <a:latin typeface="Arial" charset="0"/>
              </a:rPr>
              <a:t>, mida  salajase võtmega krüptosüsteem ei paku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200" b="1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Võtme kohaletoimetamine </a:t>
            </a:r>
            <a:r>
              <a:rPr lang="et-EE" sz="2800" dirty="0" smtClean="0">
                <a:latin typeface="Arial" charset="0"/>
              </a:rPr>
              <a:t>näiteks kulleriga või muu vahendaja kaasabil </a:t>
            </a:r>
            <a:r>
              <a:rPr lang="et-EE" sz="2800" dirty="0">
                <a:latin typeface="Arial" charset="0"/>
              </a:rPr>
              <a:t>on </a:t>
            </a:r>
            <a:r>
              <a:rPr lang="et-EE" sz="2800" dirty="0" smtClean="0">
                <a:latin typeface="Arial" charset="0"/>
              </a:rPr>
              <a:t>kohmakas </a:t>
            </a:r>
            <a:r>
              <a:rPr lang="et-EE" sz="2800" dirty="0">
                <a:latin typeface="Arial" charset="0"/>
              </a:rPr>
              <a:t>ja </a:t>
            </a:r>
            <a:r>
              <a:rPr lang="et-EE" sz="2800" dirty="0" smtClean="0">
                <a:latin typeface="Arial" charset="0"/>
              </a:rPr>
              <a:t>ei </a:t>
            </a:r>
            <a:r>
              <a:rPr lang="et-EE" sz="2800" dirty="0">
                <a:latin typeface="Arial" charset="0"/>
              </a:rPr>
              <a:t>pruugi olla turvaline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762000" y="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Ajaloolise (arvutieelse) krüptograafia põhivõtted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</a:rPr>
              <a:t>, I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99592" y="1981200"/>
            <a:ext cx="7272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Kaks põhivõtet:</a:t>
            </a:r>
          </a:p>
          <a:p>
            <a:pPr marL="277813" indent="-27781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substitutsioon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i="1" dirty="0">
                <a:latin typeface="Arial" charset="0"/>
              </a:rPr>
              <a:t>(substitution)</a:t>
            </a:r>
            <a:r>
              <a:rPr lang="et-EE" sz="2800" dirty="0">
                <a:latin typeface="Arial" charset="0"/>
              </a:rPr>
              <a:t> – olemasolevate märkide asendamine teiste märkidega</a:t>
            </a:r>
            <a:endParaRPr lang="sv-SE" sz="28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4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transpositsioon</a:t>
            </a:r>
            <a:r>
              <a:rPr lang="et-EE" sz="2800" dirty="0">
                <a:latin typeface="Arial" charset="0"/>
              </a:rPr>
              <a:t> ehk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permutatsioon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i="1" dirty="0">
                <a:latin typeface="Arial" charset="0"/>
              </a:rPr>
              <a:t>(transposition, permutation)</a:t>
            </a:r>
            <a:r>
              <a:rPr lang="et-EE" sz="2800" dirty="0">
                <a:latin typeface="Arial" charset="0"/>
              </a:rPr>
              <a:t> – olemasolevate märkide järjekorra muutmine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Avaliku võtmega krüpto</a:t>
            </a:r>
            <a:r>
              <a:rPr lang="et-EE" b="1" dirty="0" smtClean="0">
                <a:solidFill>
                  <a:srgbClr val="C00000"/>
                </a:solidFill>
              </a:rPr>
              <a:t>algoritm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27784" y="4293096"/>
            <a:ext cx="582696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1000" b="1" dirty="0">
                <a:latin typeface="Arial" charset="0"/>
                <a:cs typeface="Arial" charset="0"/>
              </a:rPr>
              <a:t> </a:t>
            </a:r>
            <a:endParaRPr lang="et-EE" sz="1000" b="1" dirty="0">
              <a:latin typeface="Book Antiqua" pitchFamily="18" charset="0"/>
              <a:cs typeface="Times New Roman" pitchFamily="18" charset="0"/>
            </a:endParaRPr>
          </a:p>
          <a:p>
            <a:r>
              <a:rPr lang="et-EE" sz="2800" dirty="0">
                <a:latin typeface="Arial" charset="0"/>
                <a:cs typeface="Arial" charset="0"/>
              </a:rPr>
              <a:t>Ühest võtmest teist ei ole võimalik </a:t>
            </a:r>
            <a:r>
              <a:rPr lang="et-EE" sz="2800" dirty="0">
                <a:latin typeface="Arial" charset="0"/>
              </a:rPr>
              <a:t>praktikas </a:t>
            </a:r>
            <a:r>
              <a:rPr lang="et-EE" sz="2800" dirty="0">
                <a:latin typeface="Arial" charset="0"/>
                <a:cs typeface="Arial" charset="0"/>
              </a:rPr>
              <a:t>leida</a:t>
            </a:r>
            <a:endParaRPr lang="en-GB" sz="2800" dirty="0"/>
          </a:p>
          <a:p>
            <a:endParaRPr lang="et-EE" sz="2800" b="1" dirty="0">
              <a:latin typeface="Arial" charset="0"/>
            </a:endParaRPr>
          </a:p>
          <a:p>
            <a:r>
              <a:rPr lang="et-EE" sz="1000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8001000" cy="269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Avaliku võtmega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public key crypto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algorithm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) ehk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asümmeetriline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asymmetric crypt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oalgorithm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)  kasutab kahte võtit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simese võtmega šifreeritud teave on dešifreeritav vaid teise võtmega ja vastupidi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21509" name="Picture 5" descr="E:\PFiles\MSOffice\Clipart\standard\stddir3\HH0087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1676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12954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Avaliku võtmega krüpto</a:t>
            </a:r>
            <a:r>
              <a:rPr lang="et-EE" b="1" dirty="0" smtClean="0">
                <a:solidFill>
                  <a:srgbClr val="C00000"/>
                </a:solidFill>
              </a:rPr>
              <a:t>algoritm: võtmed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5181600"/>
            <a:ext cx="84582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/>
            <a:r>
              <a:rPr lang="et-EE" sz="1000" b="1">
                <a:latin typeface="Arial" charset="0"/>
                <a:cs typeface="Arial" charset="0"/>
              </a:rPr>
              <a:t> </a:t>
            </a:r>
            <a:endParaRPr lang="et-EE" sz="1000" b="1">
              <a:latin typeface="Book Antiqua" pitchFamily="18" charset="0"/>
              <a:cs typeface="Times New Roman" pitchFamily="18" charset="0"/>
            </a:endParaRPr>
          </a:p>
          <a:p>
            <a:pPr marL="377825" indent="-3778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2800" b="1">
              <a:latin typeface="Arial" charset="0"/>
            </a:endParaRPr>
          </a:p>
          <a:p>
            <a:pPr marL="377825" indent="-377825">
              <a:buClr>
                <a:schemeClr val="tx1"/>
              </a:buClr>
              <a:buFontTx/>
              <a:buChar char="•"/>
            </a:pPr>
            <a:endParaRPr lang="et-EE" sz="2800" b="1">
              <a:latin typeface="Arial" charset="0"/>
            </a:endParaRPr>
          </a:p>
          <a:p>
            <a:pPr marL="377825" indent="-377825"/>
            <a:r>
              <a:rPr lang="et-EE" sz="100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8077200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Avaliku võtmega krüptoalgoritmi võtmeid nimetatakse reeglina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avalikuks võtmeks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ja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privaatvõtmeks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public and private key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00400" y="3352800"/>
            <a:ext cx="5943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Avalik võti on tavaliselt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kõigile soovijaile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teada (avalik)</a:t>
            </a:r>
            <a:endParaRPr lang="et-EE" sz="2800" b="1" dirty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Privaatvõti on reeglina aga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mingi subjekti</a:t>
            </a:r>
            <a:r>
              <a:rPr lang="et-EE" sz="2800" dirty="0" smtClean="0"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(inimese, tehnilise süsteemi, programmi vms)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ainuvalduses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2534" name="Picture 6" descr="C:\WINDOWS\Application Data\Microsoft\Media Catalog\Downloaded Clips\cl0\PE0169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2895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388424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Avaliku võtmega </a:t>
            </a:r>
            <a:r>
              <a:rPr lang="et-EE" b="1" dirty="0" smtClean="0">
                <a:solidFill>
                  <a:srgbClr val="C00000"/>
                </a:solidFill>
              </a:rPr>
              <a:t/>
            </a:r>
            <a:br>
              <a:rPr lang="et-EE" b="1" dirty="0" smtClean="0">
                <a:solidFill>
                  <a:srgbClr val="C00000"/>
                </a:solidFill>
              </a:rPr>
            </a:b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krüpto</a:t>
            </a:r>
            <a:r>
              <a:rPr lang="et-EE" b="1" dirty="0" smtClean="0">
                <a:solidFill>
                  <a:srgbClr val="C00000"/>
                </a:solidFill>
              </a:rPr>
              <a:t>algoritm: RSA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36104" y="4211122"/>
            <a:ext cx="820789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1000" b="1" dirty="0">
                <a:latin typeface="Arial" charset="0"/>
                <a:cs typeface="Arial" charset="0"/>
              </a:rPr>
              <a:t> </a:t>
            </a:r>
            <a:endParaRPr lang="et-EE" sz="1000" b="1" dirty="0">
              <a:latin typeface="Book Antiqua" pitchFamily="18" charset="0"/>
              <a:cs typeface="Times New Roman" pitchFamily="18" charset="0"/>
            </a:endParaRPr>
          </a:p>
          <a:p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RSA korral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 saab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privaatvõtmest avalikku võtit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leida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, kuid avalikust võtmest privaatvõtit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mitte.</a:t>
            </a:r>
            <a:r>
              <a:rPr lang="et-EE" sz="26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600" dirty="0" smtClean="0">
                <a:latin typeface="Arial" charset="0"/>
              </a:rPr>
              <a:t>Täpsemalt -</a:t>
            </a:r>
            <a:r>
              <a:rPr lang="et-EE" sz="26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600" dirty="0" smtClean="0">
                <a:latin typeface="Arial" charset="0"/>
              </a:rPr>
              <a:t>nad </a:t>
            </a:r>
            <a:r>
              <a:rPr lang="et-EE" sz="2600" dirty="0">
                <a:latin typeface="Arial" charset="0"/>
              </a:rPr>
              <a:t>on omavahel matemaatilisel seotud, kuid avalikust võtmest privaatvõtme </a:t>
            </a:r>
            <a:r>
              <a:rPr lang="et-EE" sz="2600" dirty="0" smtClean="0">
                <a:latin typeface="Arial" charset="0"/>
              </a:rPr>
              <a:t>leidmine nõuab </a:t>
            </a:r>
            <a:r>
              <a:rPr lang="et-EE" sz="2600" dirty="0">
                <a:latin typeface="Arial" charset="0"/>
              </a:rPr>
              <a:t>miljoneid aastaid</a:t>
            </a:r>
          </a:p>
          <a:p>
            <a:endParaRPr lang="et-EE" sz="2600" dirty="0">
              <a:latin typeface="Arial" charset="0"/>
              <a:cs typeface="Arial" charset="0"/>
            </a:endParaRPr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827584" y="1268760"/>
            <a:ext cx="7344816" cy="286232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Tuntuim a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valiku võtmega krüpto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algoritm on RSA</a:t>
            </a:r>
          </a:p>
          <a:p>
            <a:pPr>
              <a:defRPr/>
            </a:pPr>
            <a:endParaRPr lang="et-EE" sz="1200" b="1" dirty="0">
              <a:solidFill>
                <a:schemeClr val="folHlink"/>
              </a:solidFill>
              <a:latin typeface="Arial" charset="0"/>
            </a:endParaRPr>
          </a:p>
          <a:p>
            <a:pPr>
              <a:defRPr/>
            </a:pPr>
            <a:r>
              <a:rPr lang="et-EE" sz="2800" dirty="0">
                <a:latin typeface="Arial" charset="0"/>
              </a:rPr>
              <a:t>Seda loetakse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turvaliseks alates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1024 biti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pikkusest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võtmest </a:t>
            </a:r>
            <a:r>
              <a:rPr lang="et-EE" sz="2800" dirty="0" smtClean="0">
                <a:latin typeface="Arial" charset="0"/>
              </a:rPr>
              <a:t>(kaasajal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järjest enam alates 2048 biti pikkusest võtmest</a:t>
            </a:r>
            <a:r>
              <a:rPr lang="et-EE" sz="2800" dirty="0" smtClean="0">
                <a:latin typeface="Arial" charset="0"/>
              </a:rPr>
              <a:t>, nt pikaajalise või kõrgendatud turbe korral)</a:t>
            </a:r>
            <a:endParaRPr lang="en-GB" sz="2800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219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Avaliku võtmega krüpto</a:t>
            </a:r>
            <a:r>
              <a:rPr lang="et-EE" b="1" dirty="0" smtClean="0">
                <a:solidFill>
                  <a:srgbClr val="C00000"/>
                </a:solidFill>
              </a:rPr>
              <a:t>algoritmi</a:t>
            </a:r>
            <a:br>
              <a:rPr lang="et-EE" b="1" dirty="0" smtClean="0">
                <a:solidFill>
                  <a:srgbClr val="C00000"/>
                </a:solidFill>
              </a:rPr>
            </a:br>
            <a:r>
              <a:rPr lang="et-EE" b="1" dirty="0" smtClean="0">
                <a:solidFill>
                  <a:srgbClr val="C00000"/>
                </a:solidFill>
              </a:rPr>
              <a:t>kasutamine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7544" y="1371600"/>
            <a:ext cx="8136904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/>
            <a:r>
              <a:rPr lang="et-EE" sz="1000" b="1" dirty="0">
                <a:latin typeface="Arial" charset="0"/>
                <a:cs typeface="Arial" charset="0"/>
              </a:rPr>
              <a:t> </a:t>
            </a:r>
            <a:endParaRPr lang="et-EE" sz="2800" b="1" dirty="0">
              <a:latin typeface="Arial" charset="0"/>
            </a:endParaRPr>
          </a:p>
          <a:p>
            <a:pPr marL="290513" indent="-290513" eaLnBrk="0" hangingPunct="0">
              <a:spcBef>
                <a:spcPct val="20000"/>
              </a:spcBef>
              <a:buFontTx/>
              <a:buChar char="•"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Avaliku võtmega krüptoalgoritme saab kasutada salajaste võtmete turvalisel edastamisel üle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võrgu ilma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füüsilise kokkusaamiseta. </a:t>
            </a:r>
            <a:r>
              <a:rPr lang="et-EE" sz="2600" dirty="0">
                <a:latin typeface="Arial" charset="0"/>
              </a:rPr>
              <a:t>Ainus tingimus on siin avaliku võtme avalikkus</a:t>
            </a:r>
          </a:p>
          <a:p>
            <a:pPr marL="290513" indent="-290513" eaLnBrk="0" hangingPunct="0">
              <a:spcBef>
                <a:spcPct val="20000"/>
              </a:spcBef>
              <a:buFontTx/>
              <a:buChar char="•"/>
            </a:pPr>
            <a:endParaRPr lang="et-EE" sz="1000" dirty="0">
              <a:solidFill>
                <a:schemeClr val="folHlink"/>
              </a:solidFill>
              <a:latin typeface="Arial" charset="0"/>
            </a:endParaRPr>
          </a:p>
          <a:p>
            <a:pPr marL="290513" indent="-290513" eaLnBrk="0" hangingPunct="0">
              <a:spcBef>
                <a:spcPct val="20000"/>
              </a:spcBef>
              <a:buFontTx/>
              <a:buChar char="•"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Avaliku võtmega krüptoalgoritme saab lisaks andmete konfidentsiaalsuse tagamisele kasutada ka nende </a:t>
            </a:r>
            <a:r>
              <a:rPr lang="et-EE" sz="2600" b="1" u="sng" dirty="0">
                <a:solidFill>
                  <a:srgbClr val="0070C0"/>
                </a:solidFill>
                <a:latin typeface="Arial" charset="0"/>
              </a:rPr>
              <a:t>tervikluse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 tagamisel.</a:t>
            </a:r>
            <a:r>
              <a:rPr lang="et-EE" sz="2600" dirty="0">
                <a:latin typeface="Arial" charset="0"/>
              </a:rPr>
              <a:t> See ongi nende peamine kasutusvaldkond</a:t>
            </a:r>
          </a:p>
          <a:p>
            <a:pPr marL="290513" indent="-290513" eaLnBrk="0" hangingPunct="0">
              <a:spcBef>
                <a:spcPct val="20000"/>
              </a:spcBef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290513" indent="-290513" eaLnBrk="0" hangingPunct="0">
              <a:spcBef>
                <a:spcPct val="20000"/>
              </a:spcBef>
              <a:buFontTx/>
              <a:buChar char="•"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Avaliku võtmega krüptoalgoritmidel põhineb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digisignatuuri ja sellel põhineva digiallkirja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idee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53244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Avaliku võtmega krüpto</a:t>
            </a:r>
            <a:r>
              <a:rPr lang="et-EE" b="1" dirty="0" smtClean="0">
                <a:solidFill>
                  <a:srgbClr val="C00000"/>
                </a:solidFill>
              </a:rPr>
              <a:t>algoritmi</a:t>
            </a:r>
            <a:br>
              <a:rPr lang="et-EE" b="1" dirty="0" smtClean="0">
                <a:solidFill>
                  <a:srgbClr val="C00000"/>
                </a:solidFill>
              </a:rPr>
            </a:br>
            <a:r>
              <a:rPr lang="et-EE" b="1" dirty="0" smtClean="0">
                <a:solidFill>
                  <a:srgbClr val="C00000"/>
                </a:solidFill>
              </a:rPr>
              <a:t>kasutamine </a:t>
            </a: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võtmevahetusel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5603" name="Picture 3" descr="C:\DOKUM\SIGRAAM\joo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6388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292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C:\WINDOWS\Application Data\Microsoft\Media Catalog\Downloaded Clips\cl0\BS0074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76800"/>
            <a:ext cx="844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C:\WINDOWS\Application Data\Microsoft\Media Catalog\Downloaded Clips\cl78\j030083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5200"/>
            <a:ext cx="1447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716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4478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8532440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sv-SE" sz="4000" b="1" dirty="0" smtClean="0">
                <a:solidFill>
                  <a:srgbClr val="C00000"/>
                </a:solidFill>
              </a:rPr>
              <a:t>Avaliku võtmega krüptoalgoritmi kasutamine</a:t>
            </a:r>
            <a:r>
              <a:rPr lang="et-EE" sz="4000" b="1" dirty="0" smtClean="0">
                <a:solidFill>
                  <a:srgbClr val="C00000"/>
                </a:solidFill>
              </a:rPr>
              <a:t> signeerimisel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pic>
        <p:nvPicPr>
          <p:cNvPr id="26627" name="Picture 3" descr="C:\DOKUM\SIGRAAM\joon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3716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WINDOWS\Application Data\Microsoft\Media Catalog\Downloaded Clips\cl78\j030083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733800"/>
            <a:ext cx="1447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4102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:\WINDOWS\Application Data\Microsoft\Media Catalog\Downloaded Clips\cl0\BS00740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181600"/>
            <a:ext cx="844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530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375848" cy="609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t-EE" sz="4000" b="1" dirty="0" smtClean="0">
                <a:solidFill>
                  <a:srgbClr val="C00000"/>
                </a:solidFill>
              </a:rPr>
              <a:t>Krüptoräsi ehk krüptograafiline sõnumilühend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/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683568" y="1556792"/>
            <a:ext cx="8064896" cy="224676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Krüprograafiline sõnumilühend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ehk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krüptoräsi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cryptographic message digest, hash, fingerprint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)  on ükskõik kui pikast sõnumist (failist) teatud matemaatiliste eeskirjade järgi arvutatav lühike (paarsada bitti) teabekogum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99592" y="4572000"/>
            <a:ext cx="78253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See seos on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ühesuunaline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one-way</a:t>
            </a:r>
            <a:r>
              <a:rPr lang="et-EE" sz="2800" dirty="0">
                <a:latin typeface="Arial" charset="0"/>
              </a:rPr>
              <a:t>): etteantud </a:t>
            </a:r>
            <a:r>
              <a:rPr lang="et-EE" sz="2800" dirty="0" smtClean="0">
                <a:latin typeface="Arial" charset="0"/>
              </a:rPr>
              <a:t>räsi korral </a:t>
            </a:r>
            <a:r>
              <a:rPr lang="et-EE" sz="2800" dirty="0">
                <a:latin typeface="Arial" charset="0"/>
              </a:rPr>
              <a:t>ei ole </a:t>
            </a:r>
            <a:r>
              <a:rPr lang="et-EE" sz="2800" dirty="0" smtClean="0">
                <a:latin typeface="Arial" charset="0"/>
              </a:rPr>
              <a:t>sellest praktikas võimalik </a:t>
            </a:r>
            <a:r>
              <a:rPr lang="et-EE" sz="2800" dirty="0">
                <a:latin typeface="Arial" charset="0"/>
              </a:rPr>
              <a:t>tuletada </a:t>
            </a:r>
            <a:r>
              <a:rPr lang="et-EE" sz="2800" dirty="0" smtClean="0">
                <a:latin typeface="Arial" charset="0"/>
              </a:rPr>
              <a:t>sõnumit, </a:t>
            </a:r>
            <a:r>
              <a:rPr lang="et-EE" sz="2800" dirty="0">
                <a:latin typeface="Arial" charset="0"/>
              </a:rPr>
              <a:t>millele see </a:t>
            </a:r>
            <a:r>
              <a:rPr lang="et-EE" sz="2800" dirty="0" smtClean="0">
                <a:latin typeface="Arial" charset="0"/>
              </a:rPr>
              <a:t>räsi vastab</a:t>
            </a:r>
            <a:endParaRPr lang="et-EE" sz="28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8600"/>
            <a:ext cx="8147248" cy="608112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t-EE" sz="4000" b="1" dirty="0" smtClean="0">
                <a:solidFill>
                  <a:srgbClr val="C00000"/>
                </a:solidFill>
              </a:rPr>
              <a:t>Krüptoräsi: kasutusala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/>
          </a:p>
        </p:txBody>
      </p:sp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611560" y="1124744"/>
            <a:ext cx="8077200" cy="2265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Põhimõte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: Kui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meil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olemas selline sõnum/räsi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paar, kus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räsi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vastab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sõnumile,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võime olla igal juhul kindlad, et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räsi on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arvutatud kindlasti sellest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sõnumist ega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mitte millestki muust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576" y="3573016"/>
            <a:ext cx="81598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 smtClean="0">
                <a:latin typeface="Arial" charset="0"/>
              </a:rPr>
              <a:t>Krüptoräside peamine </a:t>
            </a:r>
            <a:r>
              <a:rPr lang="et-EE" sz="2800" dirty="0">
                <a:latin typeface="Arial" charset="0"/>
              </a:rPr>
              <a:t>kasutusala on autentimisel ja tervikluse tagamisel digitaalallkirja juures ja mujal</a:t>
            </a:r>
          </a:p>
          <a:p>
            <a:pPr>
              <a:spcBef>
                <a:spcPct val="50000"/>
              </a:spcBef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Praktikas turvalised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räsid peavad olema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vähemalt 160 bitti pikad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(kõrgendatud turbevajaduse või pikaajalisema turbavajaduse korral peavad nad olema vähemalt 256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bitised)</a:t>
            </a:r>
          </a:p>
          <a:p>
            <a:pPr>
              <a:spcBef>
                <a:spcPct val="50000"/>
              </a:spcBef>
            </a:pPr>
            <a:r>
              <a:rPr lang="et-EE" sz="2800" b="1" dirty="0">
                <a:solidFill>
                  <a:schemeClr val="folHlink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KUM\PEDALOE\x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70038"/>
            <a:ext cx="76200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755576" y="228600"/>
            <a:ext cx="79312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Krüptoräsi: </a:t>
            </a:r>
            <a:r>
              <a:rPr lang="et-E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toimimisskeem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9700" name="Picture 4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4196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3434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715000"/>
            <a:ext cx="8839200" cy="2971800"/>
          </a:xfrm>
        </p:spPr>
        <p:txBody>
          <a:bodyPr/>
          <a:lstStyle/>
          <a:p>
            <a:pPr algn="l" eaLnBrk="1" hangingPunct="1"/>
            <a:endParaRPr lang="et-EE" sz="2800" b="1" smtClean="0">
              <a:latin typeface="Arial" charset="0"/>
            </a:endParaRPr>
          </a:p>
          <a:p>
            <a:pPr algn="l" eaLnBrk="1" hangingPunct="1"/>
            <a:endParaRPr lang="et-EE" sz="2800" b="1" smtClean="0">
              <a:latin typeface="Arial" charset="0"/>
            </a:endParaRPr>
          </a:p>
          <a:p>
            <a:pPr algn="l" eaLnBrk="1" hangingPunct="1"/>
            <a:endParaRPr lang="et-EE" sz="1200" b="1" smtClean="0">
              <a:latin typeface="Arial" charset="0"/>
            </a:endParaRPr>
          </a:p>
          <a:p>
            <a:pPr algn="l" eaLnBrk="1" hangingPunct="1"/>
            <a:endParaRPr lang="et-EE" sz="1200" b="1" smtClean="0">
              <a:latin typeface="Arial" charset="0"/>
            </a:endParaRPr>
          </a:p>
        </p:txBody>
      </p:sp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533400" y="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Teoreetiline ja praktiline turvalisus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71600" y="1524000"/>
            <a:ext cx="7200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Teoreetiline turvalisus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– krüptoalgoritmi ei ole võimalik teoreetiliselt murda</a:t>
            </a:r>
            <a:r>
              <a:rPr lang="et-EE" sz="2800" dirty="0">
                <a:latin typeface="Arial" charset="0"/>
              </a:rPr>
              <a:t>, st ka siis, kui meie käsutuses oleks lõpmatult võimsaid arvutusressursse ja/või lõpmatult palju aega</a:t>
            </a:r>
            <a:endParaRPr lang="et-EE" sz="10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2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Praktiline turvalisus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– krüptoalgoritmi ei ole võimalik murda mõistliku aja jooksul </a:t>
            </a:r>
            <a:r>
              <a:rPr lang="et-EE" sz="2800" dirty="0">
                <a:latin typeface="Arial" charset="0"/>
              </a:rPr>
              <a:t>(päevade, kuude, aastate, aastatuhandete vms jooksul). Reeglina siiski ei ole murdmisaeg väiksem kui aastatuhanded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762000" y="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Ajaloolise (arvutieelse) krüptograafia põhivõtted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</a:rPr>
              <a:t>, II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6858000"/>
            <a:ext cx="7772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2800" b="1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28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sz="2800" b="1"/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899592" y="1828800"/>
            <a:ext cx="7711008" cy="2265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Lihtsamad arvutieelsed krüptovõtted kujutas endast substitutsiooni või transpositsiooni eri varianti; keerukamad võtted (keerukamad krüptosüsteemid) olid nende teatud kombinatsioonid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43608" y="4365104"/>
            <a:ext cx="7855024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Ka suur osa kaasaegseid (arvutite ajastu) </a:t>
            </a:r>
            <a:r>
              <a:rPr lang="et-EE" sz="2800" dirty="0" smtClean="0">
                <a:latin typeface="Arial" charset="0"/>
              </a:rPr>
              <a:t>sümmeetrilisi krüptoalgoritme </a:t>
            </a:r>
            <a:r>
              <a:rPr lang="et-EE" sz="2800" dirty="0">
                <a:latin typeface="Arial" charset="0"/>
              </a:rPr>
              <a:t>on üles ehitatud enam-vähem sama ideoloogia kohaselt, koosnedes substitutsioonidest ja transpositsioonidest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</p:spTree>
  </p:cSld>
  <p:clrMapOvr>
    <a:masterClrMapping/>
  </p:clrMapOvr>
  <p:transition spd="med">
    <p:blinds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28750"/>
            <a:ext cx="8155632" cy="2590800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Järeldus Shannoni informatsiooniteooriast (1949):</a:t>
            </a:r>
          </a:p>
          <a:p>
            <a:pPr algn="l" eaLnBrk="1" hangingPunct="1"/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teoreetilise turvalisuse korral peab võti olema sama pikk kui avatekst</a:t>
            </a:r>
          </a:p>
          <a:p>
            <a:pPr algn="l" eaLnBrk="1" hangingPunct="1"/>
            <a:endParaRPr lang="et-EE" sz="1200" b="1" dirty="0" smtClean="0">
              <a:solidFill>
                <a:schemeClr val="folHlink"/>
              </a:solidFill>
              <a:latin typeface="Arial" charset="0"/>
            </a:endParaRPr>
          </a:p>
          <a:p>
            <a:pPr algn="l" eaLnBrk="1" hangingPunct="1"/>
            <a:r>
              <a:rPr lang="et-EE" sz="2800" u="sng" dirty="0" smtClean="0">
                <a:solidFill>
                  <a:schemeClr val="tx1"/>
                </a:solidFill>
                <a:latin typeface="Arial" charset="0"/>
              </a:rPr>
              <a:t>Näide: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 ühekordne šifriplokk ehk Vernami šiffer (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one-time pad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algn="l" eaLnBrk="1" hangingPunct="1"/>
            <a:endParaRPr lang="et-EE" sz="2800" b="1" dirty="0" smtClean="0">
              <a:latin typeface="Arial" charset="0"/>
            </a:endParaRP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285750" y="3951288"/>
            <a:ext cx="8606730" cy="24622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Kaasaja praktikas pruugitavate krüptoalgoritmite korral pruugitakse reeglina vaid praktilist turvalisust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t-EE" sz="2800" dirty="0">
                <a:latin typeface="Arial" charset="0"/>
              </a:rPr>
              <a:t>Teoreetiliselt on kõik need murtavad tuhandete, miljonite ja/või miljardite aastate jooksul</a:t>
            </a:r>
            <a:endParaRPr lang="en-US" sz="2800" dirty="0">
              <a:latin typeface="Arial" charset="0"/>
            </a:endParaRPr>
          </a:p>
        </p:txBody>
      </p:sp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142875" y="0"/>
            <a:ext cx="76694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Teoreetiline </a:t>
            </a:r>
            <a:r>
              <a:rPr lang="et-EE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versus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praktiline turvalisus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700808"/>
            <a:ext cx="8712968" cy="4343400"/>
          </a:xfrm>
        </p:spPr>
        <p:txBody>
          <a:bodyPr/>
          <a:lstStyle/>
          <a:p>
            <a:pPr marL="609600" indent="-609600" algn="l" eaLnBrk="1" hangingPunct="1"/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1.  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Algoritmi kogu turvalisus baseerub salajasel võtmel, algoritmi enda teadmine ei vähenda süsteemi turvalisust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(traditsiooniline e Kerckhoffi eeldus, sõnastati 19. sajandi lõpul)</a:t>
            </a:r>
          </a:p>
          <a:p>
            <a:pPr marL="609600" indent="-609600" algn="l" eaLnBrk="1" hangingPunct="1"/>
            <a:endParaRPr lang="et-EE" sz="2800" b="1" dirty="0" smtClean="0">
              <a:solidFill>
                <a:schemeClr val="tx1"/>
              </a:solidFill>
              <a:latin typeface="Arial" charset="0"/>
            </a:endParaRPr>
          </a:p>
          <a:p>
            <a:pPr marL="609600" indent="-609600" algn="l" eaLnBrk="1" hangingPunct="1"/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2.  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Krüptogrammi teades ei ole võimalik leida ei salajast võtit ega ka avateksti.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Teiste sõnadega: ei ole võimalik teha</a:t>
            </a: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teadaoleva krüptogrammi rünnet</a:t>
            </a: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known ciphertext attack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609600" indent="-609600" algn="l" eaLnBrk="1" hangingPunct="1">
              <a:buFont typeface="Wingdings" pitchFamily="2" charset="2"/>
              <a:buChar char="l"/>
            </a:pPr>
            <a:endParaRPr lang="et-EE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304800" y="0"/>
            <a:ext cx="83058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Nõuded kaasaja krüptotoodetele (ranguse kasvamise järjekorras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), 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700808"/>
            <a:ext cx="8820472" cy="4343400"/>
          </a:xfrm>
        </p:spPr>
        <p:txBody>
          <a:bodyPr>
            <a:normAutofit lnSpcReduction="10000"/>
          </a:bodyPr>
          <a:lstStyle/>
          <a:p>
            <a:pPr marL="609600" indent="-609600" algn="l" eaLnBrk="1" hangingPunct="1">
              <a:buClr>
                <a:schemeClr val="tx1"/>
              </a:buClr>
            </a:pP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3.  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Avatekst-krüptogramm paari teades ei ole võimalik leida salajast võtit.</a:t>
            </a: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Teiste sõnadega: ei ole võimalik teostada</a:t>
            </a: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teadaoleva avateksti rünnet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known plaintext attack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609600" indent="-609600" algn="l" eaLnBrk="1" hangingPunct="1">
              <a:buClr>
                <a:schemeClr val="tx1"/>
              </a:buClr>
              <a:buFont typeface="Wingdings" pitchFamily="2" charset="2"/>
              <a:buChar char="l"/>
            </a:pPr>
            <a:endParaRPr lang="et-EE" sz="2800" b="1" dirty="0" smtClean="0">
              <a:solidFill>
                <a:schemeClr val="tx1"/>
              </a:solidFill>
              <a:latin typeface="Arial" charset="0"/>
            </a:endParaRPr>
          </a:p>
          <a:p>
            <a:pPr marL="609600" indent="-609600" algn="l" eaLnBrk="1" hangingPunct="1">
              <a:buClr>
                <a:schemeClr val="tx1"/>
              </a:buClr>
            </a:pP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4.  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Etteantud avateksti ette andes ja vastavat krüptogrammi teada saades ei ole võimalik leida salajast võtit.</a:t>
            </a: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Teiste sõnadega: ei ole võimalik teostada</a:t>
            </a:r>
            <a:r>
              <a:rPr lang="et-EE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valitud avateksti </a:t>
            </a:r>
            <a:r>
              <a:rPr lang="et-EE" sz="2800" dirty="0" smtClean="0">
                <a:solidFill>
                  <a:srgbClr val="0070C0"/>
                </a:solidFill>
                <a:latin typeface="Arial" charset="0"/>
              </a:rPr>
              <a:t>rünnet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chosen plaintext attack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323528" y="-603448"/>
            <a:ext cx="83058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Nõuded kaasaja krüptotoodetele (ranguse kasvamise järjekorras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), II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484784"/>
            <a:ext cx="9144000" cy="4001616"/>
          </a:xfrm>
        </p:spPr>
        <p:txBody>
          <a:bodyPr/>
          <a:lstStyle/>
          <a:p>
            <a:pPr marL="609600" indent="-609600" algn="l" eaLnBrk="1" hangingPunct="1">
              <a:buClr>
                <a:schemeClr val="tx1"/>
              </a:buClr>
            </a:pPr>
            <a:endParaRPr lang="et-EE" sz="2800" dirty="0" smtClean="0">
              <a:latin typeface="Arial" charset="0"/>
            </a:endParaRPr>
          </a:p>
          <a:p>
            <a:pPr marL="609600" indent="-609600" algn="l" eaLnBrk="1" hangingPunct="1">
              <a:buClr>
                <a:schemeClr val="tx1"/>
              </a:buClr>
              <a:buFont typeface="+mj-lt"/>
              <a:buAutoNum type="arabicPeriod" startAt="5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Tervet hulka avatekste ette andes ja vastavat krüptogrammi teada saades, millest lähtuvalt valitakse järgmine etteantav avatekst, ei ole võimalik leida salajast võtit. </a:t>
            </a:r>
            <a:r>
              <a:rPr lang="et-EE" sz="2800" dirty="0" smtClean="0">
                <a:solidFill>
                  <a:schemeClr val="tx1"/>
                </a:solidFill>
                <a:latin typeface="Arial" charset="0"/>
              </a:rPr>
              <a:t>Teiste sõnadega: ei ole võimalik teostada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adaptiivse valitud avateksti rünnet </a:t>
            </a:r>
            <a:r>
              <a:rPr lang="et-EE" sz="2800" i="1" dirty="0" smtClean="0">
                <a:solidFill>
                  <a:schemeClr val="tx1"/>
                </a:solidFill>
                <a:latin typeface="Arial" charset="0"/>
              </a:rPr>
              <a:t>(adaptive chosen plaintext attack)</a:t>
            </a:r>
          </a:p>
          <a:p>
            <a:pPr marL="609600" indent="-609600" algn="l" eaLnBrk="1" hangingPunct="1">
              <a:buClr>
                <a:schemeClr val="tx1"/>
              </a:buClr>
            </a:pPr>
            <a:endParaRPr lang="et-EE" b="1" dirty="0" smtClean="0">
              <a:latin typeface="Arial" charset="0"/>
            </a:endParaRPr>
          </a:p>
          <a:p>
            <a:pPr marL="609600" indent="-609600" algn="l" eaLnBrk="1" hangingPunct="1">
              <a:buFont typeface="Wingdings" pitchFamily="2" charset="2"/>
              <a:buChar char="l"/>
            </a:pPr>
            <a:endParaRPr lang="et-EE" b="1" dirty="0" smtClean="0">
              <a:latin typeface="Arial" charset="0"/>
            </a:endParaRP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1115616" y="5013176"/>
            <a:ext cx="6934200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Kaasaja praktiliselt turvalisteks peetavad krüptoalgoritmid rahuldavad tavaliselt kõiki toodud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viit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omadust </a:t>
            </a:r>
            <a:endParaRPr lang="en-US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68676" name="Rectangle 4"/>
          <p:cNvSpPr>
            <a:spLocks noChangeArrowheads="1"/>
          </p:cNvSpPr>
          <p:nvPr/>
        </p:nvSpPr>
        <p:spPr bwMode="auto">
          <a:xfrm>
            <a:off x="457200" y="0"/>
            <a:ext cx="830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Nõuded kaasaja krüptotoodetele (ranguse kasvamise järjekorras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), III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7239000"/>
            <a:ext cx="9144000" cy="48768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l"/>
            </a:pPr>
            <a:endParaRPr lang="et-EE" sz="1400" b="1" smtClean="0">
              <a:latin typeface="Arial" charset="0"/>
            </a:endParaRPr>
          </a:p>
          <a:p>
            <a:pPr algn="l" eaLnBrk="1" hangingPunct="1">
              <a:buFont typeface="Wingdings" pitchFamily="2" charset="2"/>
              <a:buChar char="l"/>
            </a:pPr>
            <a:r>
              <a:rPr lang="et-EE" b="1" smtClean="0">
                <a:latin typeface="Arial" charset="0"/>
              </a:rPr>
              <a:t> </a:t>
            </a:r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467544" y="228600"/>
            <a:ext cx="82954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Krüptoanalüüsi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alused, 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755576" y="914400"/>
            <a:ext cx="7702624" cy="138499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Krüptoanalüüsi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cryptanalysis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) eesmärgiks on krüptoalgoritmi (mingite eeltoodud omaduste) murdmine</a:t>
            </a:r>
            <a:endParaRPr lang="en-GB" sz="28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3568" y="2616839"/>
            <a:ext cx="8460432" cy="42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Triviaalseim võte on kõikide võimalike võtmete (bitikombinatsioonide) proovimine: seda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ammendavaks otsinguks </a:t>
            </a:r>
            <a:r>
              <a:rPr lang="et-EE" sz="2800" dirty="0">
                <a:latin typeface="Arial" charset="0"/>
              </a:rPr>
              <a:t>(</a:t>
            </a:r>
            <a:r>
              <a:rPr lang="et-EE" sz="2800" i="1" dirty="0">
                <a:latin typeface="Arial" charset="0"/>
              </a:rPr>
              <a:t>exhaustive </a:t>
            </a:r>
            <a:r>
              <a:rPr lang="et-EE" sz="2800" i="1" dirty="0" smtClean="0">
                <a:latin typeface="Arial" charset="0"/>
              </a:rPr>
              <a:t>search</a:t>
            </a:r>
            <a:r>
              <a:rPr lang="et-EE" sz="2800" dirty="0" smtClean="0">
                <a:latin typeface="Arial" charset="0"/>
              </a:rPr>
              <a:t>)</a:t>
            </a:r>
            <a:endParaRPr lang="et-EE" sz="28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t-EE" sz="10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biti pikkuse võtme korral eeldab ammendav otsing 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t-EE" sz="2800" b="1" i="1" baseline="30000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variandi läbivaatamist </a:t>
            </a:r>
            <a:r>
              <a:rPr lang="et-EE" sz="2800" dirty="0">
                <a:latin typeface="Arial" charset="0"/>
                <a:cs typeface="Arial" charset="0"/>
              </a:rPr>
              <a:t>–</a:t>
            </a:r>
            <a:r>
              <a:rPr lang="et-EE" sz="2800" dirty="0">
                <a:latin typeface="Arial" charset="0"/>
              </a:rPr>
              <a:t> see on suure N korra väga suur arv, mistõttu ei ole teatud N väärtusest alates ammendav otsing võte praktikas teostatav</a:t>
            </a:r>
            <a:endParaRPr lang="en-GB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400800"/>
            <a:ext cx="8839200" cy="3733800"/>
          </a:xfrm>
        </p:spPr>
        <p:txBody>
          <a:bodyPr/>
          <a:lstStyle/>
          <a:p>
            <a:pPr algn="l" eaLnBrk="1" hangingPunct="1"/>
            <a:endParaRPr lang="et-EE" sz="1200" b="1" u="sng" dirty="0" smtClean="0">
              <a:latin typeface="Arial" charset="0"/>
            </a:endParaRPr>
          </a:p>
        </p:txBody>
      </p:sp>
      <p:sp>
        <p:nvSpPr>
          <p:cNvPr id="672771" name="Rectangle 3"/>
          <p:cNvSpPr>
            <a:spLocks noChangeArrowheads="1"/>
          </p:cNvSpPr>
          <p:nvPr/>
        </p:nvSpPr>
        <p:spPr bwMode="auto">
          <a:xfrm>
            <a:off x="381000" y="304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Krüptoanalüüsi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alused, II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367464" cy="1838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Kõiki selliseid võtteid, mis võimaldavad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biti pikkuse võtmega krüptoalgoritmi murda vähema kui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t-EE" sz="2800" b="1" i="1" baseline="30000" dirty="0">
                <a:solidFill>
                  <a:srgbClr val="0070C0"/>
                </a:solidFill>
                <a:latin typeface="Arial" charset="0"/>
              </a:rPr>
              <a:t>N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operatsiooni jooksul, nimetatakse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krüptoanalüütilisteks võteteks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552" y="3103126"/>
            <a:ext cx="82996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Rääkides krüptoanalüütilistest võtetest, ei mõelda selle all reeglina selle lihtsaimat vormi: ammendavat otsingut</a:t>
            </a:r>
          </a:p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Reeglina on praktikas krüptoalgoritmidel lubatud vaid säärased krüptoanalüütilised võtted, mis vähendavad tööd 2, 4 või 8 korda, kuid ei anna ammendava otsinguga võrreldes olulist võitu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839200" cy="3733800"/>
          </a:xfrm>
        </p:spPr>
        <p:txBody>
          <a:bodyPr/>
          <a:lstStyle/>
          <a:p>
            <a:pPr algn="l" eaLnBrk="1" hangingPunct="1"/>
            <a:endParaRPr lang="et-EE" sz="1200" b="1" u="sng" smtClean="0">
              <a:latin typeface="Arial" charset="0"/>
            </a:endParaRPr>
          </a:p>
          <a:p>
            <a:pPr eaLnBrk="1" hangingPunct="1"/>
            <a:endParaRPr lang="et-EE" sz="1000" b="1" smtClean="0">
              <a:latin typeface="Arial" charset="0"/>
            </a:endParaRPr>
          </a:p>
        </p:txBody>
      </p:sp>
      <p:sp>
        <p:nvSpPr>
          <p:cNvPr id="67481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2265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Praktiliselt turvaline on selline krüptoalgoritm, mille korral ei ole teada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efektiivseid krüptoanalüütilisi võtteid ühegi eelnimetatud viie ründetüübi puhul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ega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praktikas mõistliku ajaga realiseeritava ammendava otsingu võimalust 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381000" y="304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Krüptoalgoritmide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praktiline turvalisus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837165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Mida rohkem on krüptoalgoritmid kasutusel olnud, seda väiksemaks muutub efektiivse krüptoanalüütilise võtte konstrueerimise tõenäosus </a:t>
            </a:r>
            <a:r>
              <a:rPr lang="et-EE" sz="2800" dirty="0">
                <a:latin typeface="Arial" charset="0"/>
                <a:cs typeface="Arial" charset="0"/>
              </a:rPr>
              <a:t>–</a:t>
            </a:r>
            <a:r>
              <a:rPr lang="et-EE" sz="2800" dirty="0">
                <a:latin typeface="Arial" charset="0"/>
              </a:rPr>
              <a:t> kogu maailma krüptograafid püüavad neid pidevalt leida </a:t>
            </a:r>
            <a:endParaRPr lang="et-EE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839200" cy="3733800"/>
          </a:xfrm>
        </p:spPr>
        <p:txBody>
          <a:bodyPr/>
          <a:lstStyle/>
          <a:p>
            <a:pPr algn="l" eaLnBrk="1" hangingPunct="1"/>
            <a:endParaRPr lang="et-EE" sz="1200" b="1" u="sng" smtClean="0">
              <a:latin typeface="Arial" charset="0"/>
            </a:endParaRPr>
          </a:p>
          <a:p>
            <a:pPr eaLnBrk="1" hangingPunct="1"/>
            <a:endParaRPr lang="et-EE" sz="1000" b="1" smtClean="0">
              <a:latin typeface="Arial" charset="0"/>
            </a:endParaRP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381000" y="304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sx="1000" sy="1000" algn="ctr" rotWithShape="0">
              <a:schemeClr val="bg1">
                <a:alpha val="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Krüptoalgoritmide praktilise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turvalisuse saavutamise teed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67544" y="1295400"/>
            <a:ext cx="8447856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Põhitõde: suurendades võtmepikkust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mõne biti võrra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, kasvab krüptoalgoritmi turvalisus üldkujul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sama arv korda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2921000"/>
            <a:ext cx="8686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Põhjus: eksponentfunktsiooni </a:t>
            </a:r>
            <a:r>
              <a:rPr lang="et-EE" sz="2800" i="1" dirty="0">
                <a:latin typeface="Arial" charset="0"/>
              </a:rPr>
              <a:t>y = 2</a:t>
            </a:r>
            <a:r>
              <a:rPr lang="et-EE" sz="2800" i="1" baseline="30000" dirty="0">
                <a:latin typeface="Arial" charset="0"/>
              </a:rPr>
              <a:t>x</a:t>
            </a:r>
            <a:r>
              <a:rPr lang="et-EE" sz="2800" baseline="30000" dirty="0"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 hea omadus</a:t>
            </a:r>
            <a:r>
              <a:rPr lang="et-EE" sz="2800" baseline="30000" dirty="0">
                <a:latin typeface="Arial" charset="0"/>
              </a:rPr>
              <a:t> </a:t>
            </a:r>
            <a:endParaRPr lang="et-EE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See võimaldab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lineaarse kulutuste </a:t>
            </a:r>
            <a:r>
              <a:rPr lang="et-EE" sz="2800" dirty="0">
                <a:latin typeface="Arial" charset="0"/>
              </a:rPr>
              <a:t>(algoritmi lahendusaja, protsessori maksumuse vm)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kasvuga</a:t>
            </a:r>
            <a:r>
              <a:rPr lang="et-EE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saavutada </a:t>
            </a:r>
            <a:r>
              <a:rPr lang="et-EE" sz="2800" dirty="0">
                <a:solidFill>
                  <a:srgbClr val="0070C0"/>
                </a:solidFill>
                <a:latin typeface="Arial" charset="0"/>
              </a:rPr>
              <a:t>turvalisuse </a:t>
            </a:r>
            <a:r>
              <a:rPr lang="et-EE" sz="2800" dirty="0">
                <a:latin typeface="Arial" charset="0"/>
              </a:rPr>
              <a:t>(murdmiseks kuluva aja)</a:t>
            </a:r>
            <a:r>
              <a:rPr lang="et-EE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eksponentsiaalset kasvu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7696200" cy="9842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Sel põhjusel on küllalt tugev praktiline turvalisus  krüptograafias saavutatav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981700"/>
            <a:ext cx="8153400" cy="1752600"/>
          </a:xfrm>
        </p:spPr>
        <p:txBody>
          <a:bodyPr/>
          <a:lstStyle/>
          <a:p>
            <a:pPr algn="l" eaLnBrk="1" hangingPunct="1">
              <a:tabLst>
                <a:tab pos="5715000" algn="l"/>
              </a:tabLst>
            </a:pPr>
            <a:r>
              <a:rPr lang="en-US" sz="2800" dirty="0" smtClean="0">
                <a:latin typeface="Arial" charset="0"/>
              </a:rPr>
              <a:t> </a:t>
            </a:r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67544" y="228600"/>
            <a:ext cx="8371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Kreeka transpositsiooni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š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iffer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" y="3861048"/>
            <a:ext cx="8458200" cy="27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</a:pPr>
            <a:r>
              <a:rPr lang="et-EE" sz="2800" b="1" dirty="0">
                <a:latin typeface="Arial" charset="0"/>
              </a:rPr>
              <a:t>Tuntud nime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Skytale</a:t>
            </a:r>
            <a:r>
              <a:rPr lang="et-EE" sz="2800" b="1" dirty="0">
                <a:latin typeface="Arial" charset="0"/>
              </a:rPr>
              <a:t> all</a:t>
            </a:r>
            <a:endParaRPr lang="en-US" sz="2800" b="1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200" b="1" dirty="0">
              <a:solidFill>
                <a:schemeClr val="folHlink"/>
              </a:solidFill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e</a:t>
            </a:r>
            <a:r>
              <a:rPr lang="en-US" sz="2800" dirty="0" err="1">
                <a:latin typeface="Arial" charset="0"/>
              </a:rPr>
              <a:t>smamainitud</a:t>
            </a:r>
            <a:r>
              <a:rPr lang="en-US" sz="2800" dirty="0">
                <a:latin typeface="Arial" charset="0"/>
              </a:rPr>
              <a:t> ca 500 a. e</a:t>
            </a:r>
            <a:r>
              <a:rPr lang="et-EE" sz="2800" dirty="0">
                <a:latin typeface="Arial" charset="0"/>
              </a:rPr>
              <a:t>.</a:t>
            </a:r>
            <a:r>
              <a:rPr lang="en-US" sz="2800" dirty="0">
                <a:latin typeface="Arial" charset="0"/>
              </a:rPr>
              <a:t>Kr</a:t>
            </a:r>
            <a:r>
              <a:rPr lang="et-EE" sz="2800" dirty="0">
                <a:latin typeface="Arial" charset="0"/>
              </a:rPr>
              <a:t>.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sisaldab linti (rihma), millele on kantud tähed ja õige jämedusega pulka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linti pulgale kerides saab teksti lugeda ja kirjutada</a:t>
            </a:r>
            <a:endParaRPr lang="en-GB" dirty="0"/>
          </a:p>
        </p:txBody>
      </p:sp>
      <p:pic>
        <p:nvPicPr>
          <p:cNvPr id="6" name="Picture 5" descr="skyt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848872" cy="2938867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876800" y="1676400"/>
            <a:ext cx="3352800" cy="1160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Pärineb ajajärgust</a:t>
            </a:r>
          </a:p>
          <a:p>
            <a:pPr eaLnBrk="0" hangingPunct="0"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c</a:t>
            </a:r>
            <a:r>
              <a:rPr lang="en-US" sz="2800" dirty="0">
                <a:latin typeface="Arial" charset="0"/>
              </a:rPr>
              <a:t>a 200</a:t>
            </a:r>
            <a:r>
              <a:rPr lang="et-EE" sz="2800" dirty="0">
                <a:latin typeface="Arial" charset="0"/>
              </a:rPr>
              <a:t> a</a:t>
            </a:r>
            <a:r>
              <a:rPr lang="sv-SE" sz="2800" dirty="0">
                <a:latin typeface="Arial" charset="0"/>
              </a:rPr>
              <a:t>.</a:t>
            </a:r>
            <a:r>
              <a:rPr lang="en-US" sz="2800" dirty="0">
                <a:latin typeface="Arial" charset="0"/>
              </a:rPr>
              <a:t> e</a:t>
            </a:r>
            <a:r>
              <a:rPr lang="et-EE" sz="2800" dirty="0">
                <a:latin typeface="Arial" charset="0"/>
              </a:rPr>
              <a:t>.</a:t>
            </a:r>
            <a:r>
              <a:rPr lang="en-US" sz="2800" dirty="0">
                <a:latin typeface="Arial" charset="0"/>
              </a:rPr>
              <a:t>Kr</a:t>
            </a:r>
            <a:r>
              <a:rPr lang="et-EE" sz="2800" dirty="0">
                <a:latin typeface="Arial" charset="0"/>
              </a:rPr>
              <a:t>.</a:t>
            </a:r>
            <a:endParaRPr lang="en-US" dirty="0"/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533400" y="3048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Kreeka krüptograafia: Polybiose ruut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55576" y="4734342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800" dirty="0" err="1">
                <a:latin typeface="Arial" charset="0"/>
              </a:rPr>
              <a:t>Iga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täht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asendati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kahekohalise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numbriga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nt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i="1" dirty="0">
                <a:latin typeface="Arial" charset="0"/>
              </a:rPr>
              <a:t>EEST</a:t>
            </a:r>
            <a:r>
              <a:rPr lang="et-EE" sz="2800" i="1" dirty="0">
                <a:latin typeface="Arial" charset="0"/>
              </a:rPr>
              <a:t>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asendus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järjendiga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i="1" dirty="0">
                <a:latin typeface="Arial" charset="0"/>
              </a:rPr>
              <a:t>5151344442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1200" b="1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dirty="0" smtClean="0">
                <a:latin typeface="Arial" charset="0"/>
              </a:rPr>
              <a:t>Tavaliselt polnud tähistik õiges järjekorras – võimalusi 25!</a:t>
            </a:r>
            <a:endParaRPr lang="en-GB" b="1" dirty="0"/>
          </a:p>
        </p:txBody>
      </p:sp>
      <p:pic>
        <p:nvPicPr>
          <p:cNvPr id="7" name="Picture 6" descr="polybi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2952328" cy="295232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KUM\CRYPAJAL\LIHTR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86000"/>
            <a:ext cx="8460432" cy="423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3139" name="Rectangle 3"/>
          <p:cNvSpPr>
            <a:spLocks noChangeArrowheads="1"/>
          </p:cNvSpPr>
          <p:nvPr/>
        </p:nvSpPr>
        <p:spPr bwMode="auto">
          <a:xfrm>
            <a:off x="827584" y="0"/>
            <a:ext cx="793541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Ridade transpositsiooni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š</a:t>
            </a: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iffer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576" y="1066800"/>
            <a:ext cx="7855024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Tekst kirjutati ridadesse, misjärel veerud vahetati: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ChangeArrowheads="1"/>
          </p:cNvSpPr>
          <p:nvPr/>
        </p:nvSpPr>
        <p:spPr bwMode="auto">
          <a:xfrm>
            <a:off x="683568" y="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Jeffersoni silinder</a:t>
            </a:r>
            <a:r>
              <a:rPr lang="et-EE" sz="3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576" y="836712"/>
            <a:ext cx="8229600" cy="64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Esmamainitud USAs 1790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</a:pPr>
            <a:endParaRPr lang="et-EE" sz="2800" dirty="0" smtClean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</a:pPr>
            <a:endParaRPr lang="et-EE" sz="2800" dirty="0" smtClean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</a:pPr>
            <a:endParaRPr lang="et-EE" sz="2800" dirty="0" smtClean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</a:pPr>
            <a:endParaRPr lang="et-EE" sz="2800" dirty="0" smtClean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</a:pPr>
            <a:endParaRPr lang="et-EE" sz="2800" dirty="0" smtClean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2800" dirty="0" smtClean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err="1" smtClean="0">
                <a:latin typeface="Arial" charset="0"/>
              </a:rPr>
              <a:t>Igal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kettal</a:t>
            </a:r>
            <a:r>
              <a:rPr lang="en-US" sz="2800" dirty="0">
                <a:latin typeface="Arial" charset="0"/>
              </a:rPr>
              <a:t> on </a:t>
            </a:r>
            <a:r>
              <a:rPr lang="en-US" sz="2800" dirty="0" err="1">
                <a:latin typeface="Arial" charset="0"/>
              </a:rPr>
              <a:t>tähestik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suvalises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järjekorras</a:t>
            </a:r>
            <a:r>
              <a:rPr lang="en-US" sz="2800" dirty="0">
                <a:latin typeface="Arial" charset="0"/>
              </a:rPr>
              <a:t> </a:t>
            </a: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</a:t>
            </a:r>
            <a:r>
              <a:rPr lang="en-US" sz="2800" dirty="0" err="1">
                <a:latin typeface="Arial" charset="0"/>
              </a:rPr>
              <a:t>etaste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järjekord</a:t>
            </a:r>
            <a:r>
              <a:rPr lang="en-US" sz="2800" dirty="0">
                <a:latin typeface="Arial" charset="0"/>
              </a:rPr>
              <a:t> on </a:t>
            </a:r>
            <a:r>
              <a:rPr lang="en-US" sz="2800" dirty="0" err="1" smtClean="0">
                <a:latin typeface="Arial" charset="0"/>
              </a:rPr>
              <a:t>võti</a:t>
            </a: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S</a:t>
            </a:r>
            <a:r>
              <a:rPr lang="en-US" sz="2800" dirty="0" err="1">
                <a:latin typeface="Arial" charset="0"/>
              </a:rPr>
              <a:t>õnum</a:t>
            </a:r>
            <a:r>
              <a:rPr lang="et-EE" sz="2800" dirty="0">
                <a:latin typeface="Arial" charset="0"/>
              </a:rPr>
              <a:t> (avatekst)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seatakse</a:t>
            </a:r>
            <a:r>
              <a:rPr lang="et-EE" sz="2800" dirty="0">
                <a:latin typeface="Arial" charset="0"/>
              </a:rPr>
              <a:t> ketaste pööramisega 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ritta</a:t>
            </a:r>
            <a:r>
              <a:rPr lang="en-US" sz="2800" dirty="0">
                <a:latin typeface="Arial" charset="0"/>
              </a:rPr>
              <a:t>; </a:t>
            </a:r>
            <a:r>
              <a:rPr lang="en-US" sz="2800" dirty="0" err="1">
                <a:latin typeface="Arial" charset="0"/>
              </a:rPr>
              <a:t>mingist</a:t>
            </a:r>
            <a:r>
              <a:rPr lang="et-EE" sz="2800" dirty="0">
                <a:latin typeface="Arial" charset="0"/>
              </a:rPr>
              <a:t> kindlaksmääratud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teisest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reast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loetakse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krüptogramm</a:t>
            </a:r>
            <a:endParaRPr lang="en-US" sz="2800" dirty="0">
              <a:latin typeface="Arial" charset="0"/>
            </a:endParaRPr>
          </a:p>
          <a:p>
            <a:pPr marL="277813" indent="-277813">
              <a:spcBef>
                <a:spcPct val="50000"/>
              </a:spcBef>
            </a:pPr>
            <a:endParaRPr lang="en-GB" dirty="0"/>
          </a:p>
        </p:txBody>
      </p:sp>
      <p:pic>
        <p:nvPicPr>
          <p:cNvPr id="25602" name="Picture 2" descr="Image result for jefferson cyli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800105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2552</Words>
  <Application>Microsoft Office PowerPoint</Application>
  <PresentationFormat>On-screen Show (4:3)</PresentationFormat>
  <Paragraphs>299</Paragraphs>
  <Slides>57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Antiik-krüptograafia.   Kaasaja krüptograafia alused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Krüptograafia erijooni, I</vt:lpstr>
      <vt:lpstr>Krüptograafia erijooni, II</vt:lpstr>
      <vt:lpstr>Krüptograafia erijooni, III</vt:lpstr>
      <vt:lpstr>Krüptograafia erijooni, IV</vt:lpstr>
      <vt:lpstr>Slide 33</vt:lpstr>
      <vt:lpstr>Salajase võtmega krüptoalgoritm</vt:lpstr>
      <vt:lpstr>Slide 35</vt:lpstr>
      <vt:lpstr>Salajase võtmega krüptoalgoritm</vt:lpstr>
      <vt:lpstr>Slide 37</vt:lpstr>
      <vt:lpstr>Slide 38</vt:lpstr>
      <vt:lpstr>Slide 39</vt:lpstr>
      <vt:lpstr>Avaliku võtmega krüptoalgoritm</vt:lpstr>
      <vt:lpstr>Avaliku võtmega krüptoalgoritm: võtmed</vt:lpstr>
      <vt:lpstr>Avaliku võtmega  krüptoalgoritm: RSA</vt:lpstr>
      <vt:lpstr>Avaliku võtmega krüptoalgoritmi kasutamine</vt:lpstr>
      <vt:lpstr>Avaliku võtmega krüptoalgoritmi kasutamine võtmevahetusel</vt:lpstr>
      <vt:lpstr>Avaliku võtmega krüptoalgoritmi kasutamine signeerimisel</vt:lpstr>
      <vt:lpstr>Krüptoräsi ehk krüptograafiline sõnumilühend</vt:lpstr>
      <vt:lpstr>Krüptoräsi: kasutusala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Andmeturve ja krüptoloogia, loeng 1</dc:title>
  <dc:creator>Valdo</dc:creator>
  <cp:lastModifiedBy>Valdo</cp:lastModifiedBy>
  <cp:revision>29</cp:revision>
  <dcterms:created xsi:type="dcterms:W3CDTF">2016-08-30T18:22:58Z</dcterms:created>
  <dcterms:modified xsi:type="dcterms:W3CDTF">2018-02-13T10:58:29Z</dcterms:modified>
</cp:coreProperties>
</file>