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4"/>
  </p:notesMasterIdLst>
  <p:sldIdLst>
    <p:sldId id="258" r:id="rId2"/>
    <p:sldId id="297" r:id="rId3"/>
    <p:sldId id="298" r:id="rId4"/>
    <p:sldId id="299" r:id="rId5"/>
    <p:sldId id="300" r:id="rId6"/>
    <p:sldId id="301" r:id="rId7"/>
    <p:sldId id="302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288" r:id="rId45"/>
    <p:sldId id="289" r:id="rId46"/>
    <p:sldId id="290" r:id="rId47"/>
    <p:sldId id="291" r:id="rId48"/>
    <p:sldId id="292" r:id="rId49"/>
    <p:sldId id="293" r:id="rId50"/>
    <p:sldId id="294" r:id="rId51"/>
    <p:sldId id="295" r:id="rId52"/>
    <p:sldId id="296" r:id="rId5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69A995-C4A5-470F-A94B-75897E5C748C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82183F-BAC0-40D0-ABD7-EA6E0C2DA86D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45A141-8CE7-4EF1-8DE6-013FA6F6FD3D}" type="slidenum">
              <a:rPr lang="en-GB" smtClean="0">
                <a:latin typeface="Times New Roman" charset="0"/>
              </a:rPr>
              <a:pPr/>
              <a:t>27</a:t>
            </a:fld>
            <a:endParaRPr lang="en-GB" smtClean="0">
              <a:latin typeface="Times New Roman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2CEE91-D524-4195-A3FC-2C35F9BC70AD}" type="slidenum">
              <a:rPr lang="en-GB" smtClean="0">
                <a:latin typeface="Times New Roman" charset="0"/>
              </a:rPr>
              <a:pPr/>
              <a:t>28</a:t>
            </a:fld>
            <a:endParaRPr lang="en-GB" smtClean="0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CE1F13-1731-4EB3-A89D-42C5CED65540}" type="slidenum">
              <a:rPr lang="en-GB" smtClean="0">
                <a:latin typeface="Times New Roman" charset="0"/>
              </a:rPr>
              <a:pPr/>
              <a:t>29</a:t>
            </a:fld>
            <a:endParaRPr lang="en-GB" smtClean="0">
              <a:latin typeface="Times New Roman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8F948C-6512-4BE3-99D2-881019EEF77A}" type="slidenum">
              <a:rPr lang="en-GB" smtClean="0">
                <a:latin typeface="Times New Roman" charset="0"/>
              </a:rPr>
              <a:pPr/>
              <a:t>30</a:t>
            </a:fld>
            <a:endParaRPr lang="en-GB" smtClean="0">
              <a:latin typeface="Times New Roman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3959B-2E83-4EFB-BAC7-01A3D4A2C377}" type="slidenum">
              <a:rPr lang="en-GB" smtClean="0">
                <a:latin typeface="Times New Roman" charset="0"/>
              </a:rPr>
              <a:pPr/>
              <a:t>31</a:t>
            </a:fld>
            <a:endParaRPr lang="en-GB" smtClean="0">
              <a:latin typeface="Times New Roman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ACDD8B-C009-4976-8A7B-659D6AA635BD}" type="slidenum">
              <a:rPr lang="en-GB" smtClean="0">
                <a:latin typeface="Times New Roman" charset="0"/>
              </a:rPr>
              <a:pPr/>
              <a:t>32</a:t>
            </a:fld>
            <a:endParaRPr lang="en-GB" smtClean="0">
              <a:latin typeface="Times New Roman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639BA7-2679-4935-853F-A4D93CD8BDFA}" type="slidenum">
              <a:rPr lang="en-GB" smtClean="0">
                <a:latin typeface="Times New Roman" charset="0"/>
              </a:rPr>
              <a:pPr/>
              <a:t>33</a:t>
            </a:fld>
            <a:endParaRPr lang="en-GB" smtClean="0">
              <a:latin typeface="Times New Roman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8E77A-F7C4-4D26-8C00-4C5921F0B20E}" type="slidenum">
              <a:rPr lang="en-GB" smtClean="0">
                <a:latin typeface="Times New Roman" charset="0"/>
              </a:rPr>
              <a:pPr/>
              <a:t>34</a:t>
            </a:fld>
            <a:endParaRPr lang="en-GB" smtClean="0">
              <a:latin typeface="Times New Roman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E7768-5378-4254-B4A1-74418F2CC94F}" type="slidenum">
              <a:rPr lang="en-GB" smtClean="0">
                <a:latin typeface="Times New Roman" charset="0"/>
              </a:rPr>
              <a:pPr/>
              <a:t>35</a:t>
            </a:fld>
            <a:endParaRPr lang="en-GB" smtClean="0">
              <a:latin typeface="Times New Roman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544628-A54C-47DF-98E8-16C634B4030A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7E5CCA-1AE0-4924-A573-3E45713D2C86}" type="slidenum">
              <a:rPr lang="en-GB" smtClean="0">
                <a:latin typeface="Times New Roman" charset="0"/>
              </a:rPr>
              <a:pPr/>
              <a:t>36</a:t>
            </a:fld>
            <a:endParaRPr lang="en-GB" smtClean="0">
              <a:latin typeface="Times New Roman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8C31224-9843-4629-8869-81E05CFB8465}" type="slidenum">
              <a:rPr lang="en-GB" sz="1200"/>
              <a:pPr algn="r"/>
              <a:t>37</a:t>
            </a:fld>
            <a:endParaRPr lang="en-GB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55C547A-ED35-49E3-9A78-F07069591B84}" type="slidenum">
              <a:rPr lang="en-GB" sz="1200"/>
              <a:pPr algn="r"/>
              <a:t>38</a:t>
            </a:fld>
            <a:endParaRPr lang="en-GB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F58256-11EC-4C28-9A07-551877221A09}" type="slidenum">
              <a:rPr lang="en-GB" smtClean="0">
                <a:latin typeface="Times New Roman" charset="0"/>
              </a:rPr>
              <a:pPr/>
              <a:t>40</a:t>
            </a:fld>
            <a:endParaRPr lang="en-GB" smtClean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0DD772-495C-4E36-96B7-89C7EC88983B}" type="slidenum">
              <a:rPr lang="en-GB" smtClean="0">
                <a:latin typeface="Times New Roman" charset="0"/>
              </a:rPr>
              <a:pPr/>
              <a:t>41</a:t>
            </a:fld>
            <a:endParaRPr lang="en-GB" smtClean="0">
              <a:latin typeface="Times New Roman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A2F940-D52E-4D8E-ABB3-486409A0E6B5}" type="slidenum">
              <a:rPr lang="en-GB" smtClean="0">
                <a:latin typeface="Times New Roman" charset="0"/>
              </a:rPr>
              <a:pPr/>
              <a:t>42</a:t>
            </a:fld>
            <a:endParaRPr lang="en-GB" smtClean="0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5A3A82-880A-4C7B-AF78-7E7C6454361F}" type="slidenum">
              <a:rPr lang="en-GB" smtClean="0">
                <a:latin typeface="Times New Roman" charset="0"/>
              </a:rPr>
              <a:pPr/>
              <a:t>43</a:t>
            </a:fld>
            <a:endParaRPr lang="en-GB" smtClean="0">
              <a:latin typeface="Times New Roman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43E4-6329-425F-9002-A187115E7929}" type="slidenum">
              <a:rPr lang="en-GB" smtClean="0">
                <a:latin typeface="Times New Roman" charset="0"/>
              </a:rPr>
              <a:pPr/>
              <a:t>44</a:t>
            </a:fld>
            <a:endParaRPr lang="en-GB" smtClean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560766-9C5A-46BD-9803-E6A04AB063DC}" type="slidenum">
              <a:rPr lang="en-GB" smtClean="0">
                <a:latin typeface="Times New Roman" charset="0"/>
              </a:rPr>
              <a:pPr/>
              <a:t>45</a:t>
            </a:fld>
            <a:endParaRPr lang="en-GB" smtClean="0">
              <a:latin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AC9ED5-BEBB-481B-B9E9-CA49F7EC7DA2}" type="slidenum">
              <a:rPr lang="en-GB" smtClean="0">
                <a:latin typeface="Times New Roman" charset="0"/>
              </a:rPr>
              <a:pPr/>
              <a:t>46</a:t>
            </a:fld>
            <a:endParaRPr lang="en-GB" smtClean="0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B9B5F4-6C6A-4EAE-A474-EAFEFBAE94FF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EB0EE-C4E9-447F-9E13-764C7C7F8B3E}" type="slidenum">
              <a:rPr lang="en-GB" smtClean="0">
                <a:latin typeface="Times New Roman" charset="0"/>
              </a:rPr>
              <a:pPr/>
              <a:t>47</a:t>
            </a:fld>
            <a:endParaRPr lang="en-GB" smtClean="0">
              <a:latin typeface="Times New Roman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7F1254-F0C6-48AF-BDDA-11284177178A}" type="slidenum">
              <a:rPr lang="en-GB" smtClean="0">
                <a:latin typeface="Times New Roman" charset="0"/>
              </a:rPr>
              <a:pPr/>
              <a:t>48</a:t>
            </a:fld>
            <a:endParaRPr lang="en-GB" smtClean="0"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5485D2-D02F-4399-AF6F-A78C0F3971D3}" type="slidenum">
              <a:rPr lang="en-GB" smtClean="0">
                <a:latin typeface="Times New Roman" charset="0"/>
              </a:rPr>
              <a:pPr/>
              <a:t>49</a:t>
            </a:fld>
            <a:endParaRPr lang="en-GB" smtClean="0">
              <a:latin typeface="Times New Roman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5DADA-53AD-408A-85EC-80E42165ADCD}" type="slidenum">
              <a:rPr lang="en-GB" smtClean="0">
                <a:latin typeface="Times New Roman" charset="0"/>
              </a:rPr>
              <a:pPr/>
              <a:t>50</a:t>
            </a:fld>
            <a:endParaRPr lang="en-GB" smtClean="0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0BD4F3-DF4A-4B54-A606-F71D3431C750}" type="slidenum">
              <a:rPr lang="en-GB" smtClean="0">
                <a:latin typeface="Times New Roman" charset="0"/>
              </a:rPr>
              <a:pPr/>
              <a:t>51</a:t>
            </a:fld>
            <a:endParaRPr lang="en-GB" smtClean="0">
              <a:latin typeface="Times New Roman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9B7032-0EAF-4DB0-9484-DFE883D47A72}" type="slidenum">
              <a:rPr lang="en-GB" smtClean="0">
                <a:latin typeface="Times New Roman" charset="0"/>
              </a:rPr>
              <a:pPr/>
              <a:t>52</a:t>
            </a:fld>
            <a:endParaRPr lang="en-GB" smtClean="0">
              <a:latin typeface="Times New Roman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E16E9-DBD1-48E0-B25F-03BDE38820E0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9C106A-5699-435F-B904-937A6915A75E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00248D-5548-4AD0-9D4A-8CE5CBE96ADC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3AC34-268D-4BFA-A522-49B46A9295EA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7550EB-AABA-482B-B2E0-93C07BA8D895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B0CD6-4748-4463-8DBA-F08427DBF003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19.02.2018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Sümmeetrilised krüptoalgoritmid</a:t>
            </a: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fontScale="92500"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I378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Andmeturve ja krüptoloogia, </a:t>
            </a: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õhtustele tudengitele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20</a:t>
            </a:r>
            <a:r>
              <a:rPr lang="et-EE" sz="2600" i="1" dirty="0" smtClean="0">
                <a:solidFill>
                  <a:schemeClr val="tx1"/>
                </a:solidFill>
              </a:rPr>
              <a:t>. </a:t>
            </a:r>
            <a:r>
              <a:rPr lang="et-EE" sz="2600" i="1" dirty="0" smtClean="0">
                <a:solidFill>
                  <a:schemeClr val="tx1"/>
                </a:solidFill>
              </a:rPr>
              <a:t>veebruar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ChangeArrowheads="1"/>
          </p:cNvSpPr>
          <p:nvPr/>
        </p:nvSpPr>
        <p:spPr bwMode="auto">
          <a:xfrm>
            <a:off x="179512" y="304800"/>
            <a:ext cx="8964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Krüptograafia </a:t>
            </a:r>
            <a:r>
              <a:rPr lang="et-EE" sz="3600" b="1" dirty="0" smtClean="0">
                <a:solidFill>
                  <a:srgbClr val="C00000"/>
                </a:solidFill>
                <a:latin typeface="Arial" charset="0"/>
              </a:rPr>
              <a:t>põhimõisteid, II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95536" y="990600"/>
            <a:ext cx="8748464" cy="449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Nii </a:t>
            </a:r>
            <a:r>
              <a:rPr lang="et-EE" sz="2800" dirty="0">
                <a:latin typeface="Arial" charset="0"/>
                <a:cs typeface="Arial" charset="0"/>
              </a:rPr>
              <a:t>š</a:t>
            </a:r>
            <a:r>
              <a:rPr lang="et-EE" sz="2800" dirty="0">
                <a:latin typeface="Arial" charset="0"/>
              </a:rPr>
              <a:t>ifreerimise kui ka de</a:t>
            </a:r>
            <a:r>
              <a:rPr lang="et-EE" sz="2800" dirty="0">
                <a:latin typeface="Arial" charset="0"/>
                <a:cs typeface="Arial" charset="0"/>
              </a:rPr>
              <a:t>š</a:t>
            </a:r>
            <a:r>
              <a:rPr lang="et-EE" sz="2800" dirty="0">
                <a:latin typeface="Arial" charset="0"/>
              </a:rPr>
              <a:t>ifreerimise juures kasutatakse tihti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salajast võtit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i="1" dirty="0">
                <a:latin typeface="Arial" charset="0"/>
              </a:rPr>
              <a:t>((secret) key)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i="1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š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ifreerimine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deciphering, decryption</a:t>
            </a:r>
            <a:r>
              <a:rPr lang="et-EE" sz="2800" dirty="0" smtClean="0">
                <a:latin typeface="Arial" charset="0"/>
              </a:rPr>
              <a:t>) on </a:t>
            </a:r>
            <a:r>
              <a:rPr lang="et-EE" sz="2800" dirty="0">
                <a:latin typeface="Arial" charset="0"/>
              </a:rPr>
              <a:t>krüptogrammi teisendamine avatekstiks võtme </a:t>
            </a:r>
            <a:r>
              <a:rPr lang="et-EE" sz="2800" dirty="0" smtClean="0">
                <a:latin typeface="Arial" charset="0"/>
              </a:rPr>
              <a:t>abil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Krüptogrammist avateksti leidmist ilma salajast võtit teadmata nimetatakse krüptosüsteemi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(krüptoalgoritmi) murdmiseks</a:t>
            </a:r>
            <a:r>
              <a:rPr lang="et-EE" sz="2800" dirty="0">
                <a:latin typeface="Arial" charset="0"/>
              </a:rPr>
              <a:t>, millega tegeleb krüptoanalüüs</a:t>
            </a:r>
            <a:endParaRPr lang="et-EE" sz="2800" i="1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  <p:sp>
        <p:nvSpPr>
          <p:cNvPr id="593924" name="Text Box 4"/>
          <p:cNvSpPr txBox="1">
            <a:spLocks noChangeArrowheads="1"/>
          </p:cNvSpPr>
          <p:nvPr/>
        </p:nvSpPr>
        <p:spPr bwMode="auto">
          <a:xfrm>
            <a:off x="457200" y="5181600"/>
            <a:ext cx="8435280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Ajaloolistes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(arvutieelsetes) krüptosüsteemides ei ole salajane võti tihti teisendusvõttest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eraldatav, kaasajal on (v.a. eritüüpi algoritmid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038600"/>
            <a:ext cx="7924800" cy="43434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b="1" dirty="0" smtClean="0">
              <a:latin typeface="Arial" charset="0"/>
            </a:endParaRP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179512" y="248014"/>
            <a:ext cx="8964488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Krüptograafia ja krüptoanalüüs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67544" y="1143000"/>
            <a:ext cx="8371656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Krüptograafia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cryptography</a:t>
            </a:r>
            <a:r>
              <a:rPr lang="et-EE" sz="2800" dirty="0">
                <a:latin typeface="Arial" charset="0"/>
              </a:rPr>
              <a:t>) tegeleb teabe teisendusmeetodite väljatöötamisega, mis kaitsekid teabe konfidentsiaalsust või terviklust</a:t>
            </a:r>
            <a:endParaRPr lang="et-EE" sz="12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Krüptoanalüüs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i="1" dirty="0">
                <a:latin typeface="Arial" charset="0"/>
              </a:rPr>
              <a:t>(cryptanalysis) </a:t>
            </a:r>
            <a:r>
              <a:rPr lang="et-EE" sz="2800" dirty="0">
                <a:latin typeface="Arial" charset="0"/>
              </a:rPr>
              <a:t>tegeleb vastupidisega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nende meetodite ehk olemasolevate krüptosüsteemide või krüpteerimisvõtete murdmisega</a:t>
            </a:r>
            <a:r>
              <a:rPr lang="et-EE" sz="2800" i="1" dirty="0">
                <a:latin typeface="Arial" charset="0"/>
              </a:rPr>
              <a:t> </a:t>
            </a:r>
            <a:endParaRPr lang="et-EE" sz="1200" i="1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Krüptograafia ja krüptoanalüüs koos koos moodustavad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krüptoloogia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cryptology</a:t>
            </a:r>
            <a:r>
              <a:rPr lang="et-EE" sz="2800" dirty="0">
                <a:latin typeface="Arial" charset="0"/>
              </a:rPr>
              <a:t>)</a:t>
            </a:r>
            <a:endParaRPr lang="en-GB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15064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Krüptograafia </a:t>
            </a:r>
            <a:r>
              <a:rPr lang="et-EE" b="1" dirty="0" smtClean="0">
                <a:solidFill>
                  <a:srgbClr val="C00000"/>
                </a:solidFill>
              </a:rPr>
              <a:t>erijooni, I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755576" y="3624262"/>
            <a:ext cx="8079432" cy="323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>
                <a:latin typeface="Arial" charset="0"/>
                <a:cs typeface="Arial" charset="0"/>
              </a:rPr>
              <a:t>Säärane võte lubab sõltumatutel ekspertidel süsteemide turvalisust abstraktselt hinnata, pääsemata ligi kaitsmist vajavatele andm</a:t>
            </a:r>
            <a:r>
              <a:rPr lang="et-EE" sz="2800" b="1" dirty="0">
                <a:latin typeface="Arial" charset="0"/>
                <a:cs typeface="Arial" charset="0"/>
              </a:rPr>
              <a:t>etele</a:t>
            </a:r>
            <a:endParaRPr lang="et-EE" sz="2800" b="1" dirty="0">
              <a:latin typeface="Arial" charset="0"/>
            </a:endParaRPr>
          </a:p>
          <a:p>
            <a:endParaRPr lang="et-EE" sz="2800" b="1" dirty="0">
              <a:latin typeface="Arial" charset="0"/>
            </a:endParaRPr>
          </a:p>
          <a:p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Praktikas tegelevad sellega küll kitsa eriharidusega inimesed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krüptoloogid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kes on reeglina eriteadmistega matemaatikud</a:t>
            </a:r>
            <a:endParaRPr lang="et-EE" sz="2800" b="1" dirty="0">
              <a:solidFill>
                <a:srgbClr val="0070C0"/>
              </a:solidFill>
              <a:latin typeface="Book Antiqua" pitchFamily="18" charset="0"/>
            </a:endParaRPr>
          </a:p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631812" name="Text Box 4"/>
          <p:cNvSpPr txBox="1">
            <a:spLocks noChangeArrowheads="1"/>
          </p:cNvSpPr>
          <p:nvPr/>
        </p:nvSpPr>
        <p:spPr bwMode="auto">
          <a:xfrm>
            <a:off x="539552" y="1066800"/>
            <a:ext cx="8299648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Tänapäeval on krüpteerimisalgoritmid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(andmete teisendusreeglid)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reeglina avalikud, kogu salastus põhineb turvalisus kasutataval salajasel võtmel (mis on lühike digitaalteabekogum)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15064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Krüptograafia </a:t>
            </a:r>
            <a:r>
              <a:rPr lang="et-EE" b="1" dirty="0" smtClean="0">
                <a:solidFill>
                  <a:srgbClr val="C00000"/>
                </a:solidFill>
              </a:rPr>
              <a:t>erijooni, II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67544" y="3645024"/>
            <a:ext cx="867645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t-EE" sz="2800" dirty="0">
                <a:latin typeface="Arial" charset="0"/>
              </a:rPr>
              <a:t>Nende algoritmide koostamine krüptograafia (matemaatika) alaseid </a:t>
            </a:r>
            <a:r>
              <a:rPr lang="et-EE" sz="2800" dirty="0" smtClean="0">
                <a:latin typeface="Arial" charset="0"/>
              </a:rPr>
              <a:t>eriteadmisi</a:t>
            </a:r>
            <a:endParaRPr lang="et-EE" sz="28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Mida kauem on krüptoalgoritm avalikus kasutuses olnud (krüptoloogidele murda olnud), seda väiksem on tõenäosus, et tal leidub efektiivseid murdrmisvõtteid.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Vastu töötab siin küll uute murdmisvõtete leiutamine</a:t>
            </a:r>
            <a:endParaRPr lang="et-EE" sz="2800" b="1" u="sng" dirty="0" smtClean="0">
              <a:solidFill>
                <a:srgbClr val="0070C0"/>
              </a:solidFill>
              <a:latin typeface="Book Antiqua" pitchFamily="18" charset="0"/>
            </a:endParaRPr>
          </a:p>
          <a:p>
            <a:endParaRPr lang="et-EE" sz="2800" b="1" dirty="0">
              <a:latin typeface="Arial" charset="0"/>
            </a:endParaRPr>
          </a:p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632836" name="Text Box 4"/>
          <p:cNvSpPr txBox="1">
            <a:spLocks noChangeArrowheads="1"/>
          </p:cNvSpPr>
          <p:nvPr/>
        </p:nvSpPr>
        <p:spPr bwMode="auto">
          <a:xfrm>
            <a:off x="611560" y="1066800"/>
            <a:ext cx="822764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asaja krüptograafia ka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sutab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eranditult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matemaatikute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krüptograafide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poolt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koostatud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tüüp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algoritme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,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ise oma kasutamiseks välja töötatatavad unikaalsed algoritmid 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on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ajalugu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071048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Krüptograafia </a:t>
            </a:r>
            <a:r>
              <a:rPr lang="et-EE" b="1" dirty="0" smtClean="0">
                <a:solidFill>
                  <a:srgbClr val="C00000"/>
                </a:solidFill>
              </a:rPr>
              <a:t>erijooni, III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99592" y="2708920"/>
            <a:ext cx="8011616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>
                <a:latin typeface="Arial" charset="0"/>
              </a:rPr>
              <a:t>Krüptoanalüüsil on oluline tehete kiirus: arvuti taktsagedus on GHZ-des, käsitsi arvutamisel heal juhul mõni Hz</a:t>
            </a:r>
          </a:p>
          <a:p>
            <a:endParaRPr lang="et-EE" sz="2800" b="1" dirty="0">
              <a:latin typeface="Arial" charset="0"/>
            </a:endParaRPr>
          </a:p>
          <a:p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Krüptograafia (tegelikult kogu krüptoloogia) on praktilise poole pealt informaatika üks rakendusi</a:t>
            </a:r>
            <a:endParaRPr lang="et-EE" sz="2800" b="1" dirty="0">
              <a:solidFill>
                <a:srgbClr val="0070C0"/>
              </a:solidFill>
              <a:latin typeface="Book Antiqua" pitchFamily="18" charset="0"/>
            </a:endParaRPr>
          </a:p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683568" y="1143000"/>
            <a:ext cx="8155632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asaja krüptograafia ka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sutab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eranditult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arvutustehnikat, käsitsi paberil arvutamine on jäädavalt ajalugu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35908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Krüptograafia </a:t>
            </a:r>
            <a:r>
              <a:rPr lang="et-EE" b="1" dirty="0" smtClean="0">
                <a:solidFill>
                  <a:srgbClr val="C00000"/>
                </a:solidFill>
              </a:rPr>
              <a:t>erijooni, IV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11560" y="2708920"/>
            <a:ext cx="8064896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>
                <a:latin typeface="Arial" charset="0"/>
              </a:rPr>
              <a:t>Standardid on nagu ikka vabatahtlikud, kuid sünergeetilisel efektil põhinevas koostoimivas maailmas on mõistlik neid järgida</a:t>
            </a:r>
          </a:p>
          <a:p>
            <a:endParaRPr lang="et-EE" sz="2800" b="1" dirty="0">
              <a:latin typeface="Arial" charset="0"/>
            </a:endParaRPr>
          </a:p>
          <a:p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Ilma ühtsete standarditeta ei teki ühtset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taristut,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mille eri osad saaksid koos toimida</a:t>
            </a:r>
            <a:endParaRPr lang="et-EE" sz="2800" b="1" dirty="0">
              <a:solidFill>
                <a:srgbClr val="0070C0"/>
              </a:solidFill>
              <a:latin typeface="Book Antiqua" pitchFamily="18" charset="0"/>
            </a:endParaRPr>
          </a:p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467544" y="1371600"/>
            <a:ext cx="8295456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asaja krüptograafia ka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sutab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suurt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hulka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standardeid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mida järgib kogu (virtuaal)maailm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ChangeArrowheads="1"/>
          </p:cNvSpPr>
          <p:nvPr/>
        </p:nvSpPr>
        <p:spPr bwMode="auto">
          <a:xfrm>
            <a:off x="323528" y="228600"/>
            <a:ext cx="8058472" cy="2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Krüptoalgoritmide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liigid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51520" y="696313"/>
            <a:ext cx="8892480" cy="616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Praktilisest kasutatavusest lähtudes võib jagada neljaks: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Sümmeetrilised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ehk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salajase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võtmega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krüptoalgoritmid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(</a:t>
            </a:r>
            <a:r>
              <a:rPr lang="et-EE" sz="2800" dirty="0" smtClean="0">
                <a:latin typeface="Arial" charset="0"/>
              </a:rPr>
              <a:t>olid kuni 1970. aastate teise pooleni ainsad</a:t>
            </a:r>
            <a:r>
              <a:rPr lang="en-US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Asümmeetrilised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ehk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avali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u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võtmega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krüptoalgoritmid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(</a:t>
            </a:r>
            <a:r>
              <a:rPr lang="et-EE" sz="2800" dirty="0" smtClean="0">
                <a:latin typeface="Arial" charset="0"/>
              </a:rPr>
              <a:t>tegid krüptograafia tervikluse tagamise tööriistaks</a:t>
            </a:r>
            <a:r>
              <a:rPr lang="en-US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üptograafilised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sõnumilühendid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jms sellesarnased funktsioonid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Eriotstarbega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algoritmid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tõestusteks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autentimisteks</a:t>
            </a:r>
            <a:r>
              <a:rPr lang="et-EE" sz="2800" dirty="0">
                <a:latin typeface="Arial" charset="0"/>
              </a:rPr>
              <a:t>, ajatempli jaoks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jm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5715000"/>
            <a:ext cx="8839200" cy="2971800"/>
          </a:xfrm>
        </p:spPr>
        <p:txBody>
          <a:bodyPr/>
          <a:lstStyle/>
          <a:p>
            <a:pPr algn="l" eaLnBrk="1" hangingPunct="1"/>
            <a:endParaRPr lang="et-EE" sz="2800" b="1" smtClean="0">
              <a:latin typeface="Arial" charset="0"/>
            </a:endParaRPr>
          </a:p>
          <a:p>
            <a:pPr algn="l" eaLnBrk="1" hangingPunct="1"/>
            <a:endParaRPr lang="et-EE" sz="2800" b="1" smtClean="0">
              <a:latin typeface="Arial" charset="0"/>
            </a:endParaRPr>
          </a:p>
          <a:p>
            <a:pPr algn="l" eaLnBrk="1" hangingPunct="1"/>
            <a:endParaRPr lang="et-EE" sz="1200" b="1" smtClean="0">
              <a:latin typeface="Arial" charset="0"/>
            </a:endParaRPr>
          </a:p>
          <a:p>
            <a:pPr algn="l" eaLnBrk="1" hangingPunct="1"/>
            <a:endParaRPr lang="et-EE" sz="1200" b="1" smtClean="0">
              <a:latin typeface="Arial" charset="0"/>
            </a:endParaRPr>
          </a:p>
        </p:txBody>
      </p:sp>
      <p:sp>
        <p:nvSpPr>
          <p:cNvPr id="660483" name="Rectangle 3"/>
          <p:cNvSpPr>
            <a:spLocks noChangeArrowheads="1"/>
          </p:cNvSpPr>
          <p:nvPr/>
        </p:nvSpPr>
        <p:spPr bwMode="auto">
          <a:xfrm>
            <a:off x="533400" y="0"/>
            <a:ext cx="8001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Teoreetiline ja praktiline turvalisus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971600" y="1524000"/>
            <a:ext cx="7200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Teoreetiline turvalisus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– krüptoalgoritmi ei ole võimalik teoreetiliselt murda</a:t>
            </a:r>
            <a:r>
              <a:rPr lang="et-EE" sz="2800" dirty="0">
                <a:latin typeface="Arial" charset="0"/>
              </a:rPr>
              <a:t>, st ka siis, kui meie käsutuses oleks lõpmatult võimsaid arvutusressursse ja/või lõpmatult palju aega</a:t>
            </a:r>
            <a:endParaRPr lang="et-EE" sz="10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2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Praktiline turvalisus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– krüptoalgoritmi ei ole võimalik murda mõistliku aja jooksul </a:t>
            </a:r>
            <a:r>
              <a:rPr lang="et-EE" sz="2800" dirty="0">
                <a:latin typeface="Arial" charset="0"/>
              </a:rPr>
              <a:t>(päevade, kuude, aastate, aastatuhandete vms jooksul). Reeglina siiski ei ole murdmisaeg väiksem kui aastatuhanded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8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428750"/>
            <a:ext cx="8155632" cy="2590800"/>
          </a:xfrm>
        </p:spPr>
        <p:txBody>
          <a:bodyPr>
            <a:normAutofit fontScale="92500"/>
          </a:bodyPr>
          <a:lstStyle/>
          <a:p>
            <a:pPr algn="l" eaLnBrk="1" hangingPunct="1"/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Järeldus Shannoni informatsiooniteooriast (1949):</a:t>
            </a:r>
          </a:p>
          <a:p>
            <a:pPr algn="l" eaLnBrk="1" hangingPunct="1"/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teoreetilise turvalisuse korral peab võti olema sama pikk kui avatekst</a:t>
            </a:r>
          </a:p>
          <a:p>
            <a:pPr algn="l" eaLnBrk="1" hangingPunct="1"/>
            <a:endParaRPr lang="et-EE" sz="1200" b="1" dirty="0" smtClean="0">
              <a:solidFill>
                <a:schemeClr val="folHlink"/>
              </a:solidFill>
              <a:latin typeface="Arial" charset="0"/>
            </a:endParaRPr>
          </a:p>
          <a:p>
            <a:pPr algn="l" eaLnBrk="1" hangingPunct="1"/>
            <a:r>
              <a:rPr lang="et-EE" sz="2800" u="sng" dirty="0" smtClean="0">
                <a:solidFill>
                  <a:schemeClr val="tx1"/>
                </a:solidFill>
                <a:latin typeface="Arial" charset="0"/>
              </a:rPr>
              <a:t>Näide: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ühekordne šifriplokk ehk Vernami šiffer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one-time pad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algn="l" eaLnBrk="1" hangingPunct="1"/>
            <a:endParaRPr lang="et-EE" sz="2800" b="1" dirty="0" smtClean="0">
              <a:latin typeface="Arial" charset="0"/>
            </a:endParaRPr>
          </a:p>
        </p:txBody>
      </p:sp>
      <p:sp>
        <p:nvSpPr>
          <p:cNvPr id="662531" name="Text Box 3"/>
          <p:cNvSpPr txBox="1">
            <a:spLocks noChangeArrowheads="1"/>
          </p:cNvSpPr>
          <p:nvPr/>
        </p:nvSpPr>
        <p:spPr bwMode="auto">
          <a:xfrm>
            <a:off x="285750" y="3951288"/>
            <a:ext cx="8606730" cy="246221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Kaasaja praktikas pruugitavate krüptoalgoritmite korral pruugitakse reeglina vaid praktilist turvalisust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t-EE" sz="2800" dirty="0">
                <a:latin typeface="Arial" charset="0"/>
              </a:rPr>
              <a:t>Teoreetiliselt on kõik need murtavad tuhandete, miljonite ja/või miljardite aastate jooksul</a:t>
            </a:r>
            <a:endParaRPr lang="en-US" sz="2800" dirty="0">
              <a:latin typeface="Arial" charset="0"/>
            </a:endParaRPr>
          </a:p>
        </p:txBody>
      </p:sp>
      <p:sp>
        <p:nvSpPr>
          <p:cNvPr id="662532" name="Rectangle 4"/>
          <p:cNvSpPr>
            <a:spLocks noChangeArrowheads="1"/>
          </p:cNvSpPr>
          <p:nvPr/>
        </p:nvSpPr>
        <p:spPr bwMode="auto">
          <a:xfrm>
            <a:off x="142875" y="0"/>
            <a:ext cx="766948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Teoreetiline </a:t>
            </a:r>
            <a:r>
              <a:rPr lang="et-EE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versus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praktiline turvalisus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700808"/>
            <a:ext cx="8712968" cy="4343400"/>
          </a:xfrm>
        </p:spPr>
        <p:txBody>
          <a:bodyPr/>
          <a:lstStyle/>
          <a:p>
            <a:pPr marL="609600" indent="-609600" algn="l" eaLnBrk="1" hangingPunct="1"/>
            <a:r>
              <a:rPr lang="et-EE" sz="2800" b="1" dirty="0" smtClean="0">
                <a:solidFill>
                  <a:schemeClr val="tx1"/>
                </a:solidFill>
                <a:latin typeface="Arial" charset="0"/>
              </a:rPr>
              <a:t>1.  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Algoritmi kogu turvalisus baseerub salajasel võtmel, algoritmi enda teadmine ei vähenda süsteemi turvalisust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(traditsiooniline e Kerckhoffi eeldus, sõnastati 19. sajandi lõpul)</a:t>
            </a:r>
          </a:p>
          <a:p>
            <a:pPr marL="609600" indent="-609600" algn="l" eaLnBrk="1" hangingPunct="1"/>
            <a:endParaRPr lang="et-EE" sz="2800" b="1" dirty="0" smtClean="0">
              <a:solidFill>
                <a:schemeClr val="tx1"/>
              </a:solidFill>
              <a:latin typeface="Arial" charset="0"/>
            </a:endParaRPr>
          </a:p>
          <a:p>
            <a:pPr marL="609600" indent="-609600" algn="l" eaLnBrk="1" hangingPunct="1"/>
            <a:r>
              <a:rPr lang="et-EE" sz="2800" b="1" dirty="0" smtClean="0">
                <a:solidFill>
                  <a:schemeClr val="tx1"/>
                </a:solidFill>
                <a:latin typeface="Arial" charset="0"/>
              </a:rPr>
              <a:t>2.  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Krüptogrammi teades ei ole võimalik leida ei salajast võtit ega ka avateksti.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Teiste sõnadega: ei ole võimalik teha</a:t>
            </a:r>
            <a:r>
              <a:rPr lang="et-EE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teadaoleva krüptogrammi rünnet</a:t>
            </a:r>
            <a:r>
              <a:rPr lang="et-EE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known ciphertext attack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609600" indent="-609600" algn="l" eaLnBrk="1" hangingPunct="1">
              <a:buFont typeface="Wingdings" pitchFamily="2" charset="2"/>
              <a:buChar char="l"/>
            </a:pPr>
            <a:endParaRPr lang="et-EE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64579" name="Rectangle 3"/>
          <p:cNvSpPr>
            <a:spLocks noChangeArrowheads="1"/>
          </p:cNvSpPr>
          <p:nvPr/>
        </p:nvSpPr>
        <p:spPr bwMode="auto">
          <a:xfrm>
            <a:off x="304800" y="0"/>
            <a:ext cx="83058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Nõuded kaasaja krüptotoodetele (ranguse kasvamise järjekorras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), 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7467600"/>
            <a:ext cx="7010400" cy="4343400"/>
          </a:xfrm>
        </p:spPr>
        <p:txBody>
          <a:bodyPr/>
          <a:lstStyle/>
          <a:p>
            <a:pPr algn="l" eaLnBrk="1" hangingPunct="1"/>
            <a:endParaRPr lang="et-EE" sz="1000" b="1" smtClean="0">
              <a:latin typeface="Arial" charset="0"/>
            </a:endParaRPr>
          </a:p>
          <a:p>
            <a:pPr algn="l" eaLnBrk="1" hangingPunct="1"/>
            <a:endParaRPr lang="et-EE" sz="1000" b="1" smtClean="0">
              <a:latin typeface="Arial" charset="0"/>
            </a:endParaRPr>
          </a:p>
        </p:txBody>
      </p:sp>
      <p:sp>
        <p:nvSpPr>
          <p:cNvPr id="594947" name="Rectangle 3"/>
          <p:cNvSpPr>
            <a:spLocks noChangeArrowheads="1"/>
          </p:cNvSpPr>
          <p:nvPr/>
        </p:nvSpPr>
        <p:spPr bwMode="auto">
          <a:xfrm>
            <a:off x="611560" y="0"/>
            <a:ext cx="806462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Krüptograafia lätted</a:t>
            </a:r>
            <a:r>
              <a:rPr lang="et-EE" sz="3600" b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594948" name="Text Box 4"/>
          <p:cNvSpPr txBox="1">
            <a:spLocks noChangeArrowheads="1"/>
          </p:cNvSpPr>
          <p:nvPr/>
        </p:nvSpPr>
        <p:spPr bwMode="auto">
          <a:xfrm>
            <a:off x="762000" y="1143000"/>
            <a:ext cx="7848600" cy="26924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Krüptograafias pärineb arvatavasti antiikajast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kui hakati pruukima teadete ülesmärkimist ja tekkis kiri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vahel oli vaja märkida üles teavet nii, et kõik sellest aru ei saaks.</a:t>
            </a: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 </a:t>
            </a:r>
            <a:r>
              <a:rPr lang="et-EE" sz="2800" dirty="0">
                <a:latin typeface="Arial" charset="0"/>
              </a:rPr>
              <a:t>(Veel vanema ajaloo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esiajaloo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kohta pärinevad autentsed allikad)</a:t>
            </a:r>
            <a:endParaRPr lang="en-GB" sz="2800" dirty="0"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99592" y="4038600"/>
            <a:ext cx="8015808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Kui vana siis ikkagi?</a:t>
            </a: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Tähestik on mitu tuhat aastat vana (foiniiklased), hieroglüüfkiri veel palju vanem (vähemalt 5000 aastat)</a:t>
            </a: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Sama vana on arvatavasti ka krüptograafia</a:t>
            </a:r>
            <a:endParaRPr lang="en-GB" dirty="0"/>
          </a:p>
        </p:txBody>
      </p:sp>
    </p:spTree>
  </p:cSld>
  <p:clrMapOvr>
    <a:masterClrMapping/>
  </p:clrMapOvr>
  <p:transition spd="med">
    <p:blinds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700808"/>
            <a:ext cx="8820472" cy="4343400"/>
          </a:xfrm>
        </p:spPr>
        <p:txBody>
          <a:bodyPr>
            <a:normAutofit lnSpcReduction="10000"/>
          </a:bodyPr>
          <a:lstStyle/>
          <a:p>
            <a:pPr marL="609600" indent="-609600" algn="l" eaLnBrk="1" hangingPunct="1">
              <a:buClr>
                <a:schemeClr val="tx1"/>
              </a:buClr>
            </a:pPr>
            <a:r>
              <a:rPr lang="et-EE" sz="2800" b="1" dirty="0" smtClean="0">
                <a:solidFill>
                  <a:schemeClr val="tx1"/>
                </a:solidFill>
                <a:latin typeface="Arial" charset="0"/>
              </a:rPr>
              <a:t>3.  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Avatekst-krüptogramm paari teades ei ole võimalik leida salajast võtit.</a:t>
            </a:r>
            <a:r>
              <a:rPr lang="et-EE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Teiste sõnadega: ei ole võimalik teostada</a:t>
            </a:r>
            <a:r>
              <a:rPr lang="et-EE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teadaoleva avateksti rünnet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known plaintext attack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609600" indent="-609600" algn="l" eaLnBrk="1" hangingPunct="1">
              <a:buClr>
                <a:schemeClr val="tx1"/>
              </a:buClr>
              <a:buFont typeface="Wingdings" pitchFamily="2" charset="2"/>
              <a:buChar char="l"/>
            </a:pPr>
            <a:endParaRPr lang="et-EE" sz="2800" b="1" dirty="0" smtClean="0">
              <a:solidFill>
                <a:schemeClr val="tx1"/>
              </a:solidFill>
              <a:latin typeface="Arial" charset="0"/>
            </a:endParaRPr>
          </a:p>
          <a:p>
            <a:pPr marL="609600" indent="-609600" algn="l" eaLnBrk="1" hangingPunct="1">
              <a:buClr>
                <a:schemeClr val="tx1"/>
              </a:buClr>
            </a:pPr>
            <a:r>
              <a:rPr lang="et-EE" sz="2800" b="1" dirty="0" smtClean="0">
                <a:solidFill>
                  <a:schemeClr val="tx1"/>
                </a:solidFill>
                <a:latin typeface="Arial" charset="0"/>
              </a:rPr>
              <a:t>4.  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Etteantud avateksti ette andes ja vastavat krüptogrammi teada saades ei ole võimalik leida salajast võtit.</a:t>
            </a:r>
            <a:r>
              <a:rPr lang="et-EE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Teiste sõnadega: ei ole võimalik teostada</a:t>
            </a:r>
            <a:r>
              <a:rPr lang="et-EE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valitud avateksti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rünnet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chosen plaintext attack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23528" y="-603448"/>
            <a:ext cx="83058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Nõuded kaasaja krüptotoodetele (ranguse kasvamise järjekorras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), II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484784"/>
            <a:ext cx="9144000" cy="4001616"/>
          </a:xfrm>
        </p:spPr>
        <p:txBody>
          <a:bodyPr/>
          <a:lstStyle/>
          <a:p>
            <a:pPr marL="609600" indent="-609600" algn="l" eaLnBrk="1" hangingPunct="1">
              <a:buClr>
                <a:schemeClr val="tx1"/>
              </a:buClr>
            </a:pPr>
            <a:endParaRPr lang="et-EE" sz="2800" dirty="0" smtClean="0">
              <a:latin typeface="Arial" charset="0"/>
            </a:endParaRPr>
          </a:p>
          <a:p>
            <a:pPr marL="609600" indent="-609600" algn="l" eaLnBrk="1" hangingPunct="1">
              <a:buClr>
                <a:schemeClr val="tx1"/>
              </a:buClr>
              <a:buFont typeface="+mj-lt"/>
              <a:buAutoNum type="arabicPeriod" startAt="5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Tervet hulka avatekste ette andes ja vastavat krüptogrammi teada saades, millest lähtuvalt valitakse järgmine etteantav avatekst, ei ole võimalik leida salajast võtit.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Teiste sõnadega: ei ole võimalik teostada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adaptiivse valitud avateksti rünnet 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(adaptive chosen plaintext attack)</a:t>
            </a:r>
          </a:p>
          <a:p>
            <a:pPr marL="609600" indent="-609600" algn="l" eaLnBrk="1" hangingPunct="1">
              <a:buClr>
                <a:schemeClr val="tx1"/>
              </a:buClr>
            </a:pPr>
            <a:endParaRPr lang="et-EE" b="1" dirty="0" smtClean="0">
              <a:latin typeface="Arial" charset="0"/>
            </a:endParaRPr>
          </a:p>
          <a:p>
            <a:pPr marL="609600" indent="-609600" algn="l" eaLnBrk="1" hangingPunct="1">
              <a:buFont typeface="Wingdings" pitchFamily="2" charset="2"/>
              <a:buChar char="l"/>
            </a:pPr>
            <a:endParaRPr lang="et-EE" b="1" dirty="0" smtClean="0">
              <a:latin typeface="Arial" charset="0"/>
            </a:endParaRPr>
          </a:p>
        </p:txBody>
      </p:sp>
      <p:sp>
        <p:nvSpPr>
          <p:cNvPr id="668675" name="Text Box 3"/>
          <p:cNvSpPr txBox="1">
            <a:spLocks noChangeArrowheads="1"/>
          </p:cNvSpPr>
          <p:nvPr/>
        </p:nvSpPr>
        <p:spPr bwMode="auto">
          <a:xfrm>
            <a:off x="1115616" y="5013176"/>
            <a:ext cx="69342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Kaasaja praktiliselt turvalisteks peetavad krüptoalgoritmid rahuldavad tavaliselt kõiki toodud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viit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omadust </a:t>
            </a:r>
            <a:endParaRPr lang="en-US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668676" name="Rectangle 4"/>
          <p:cNvSpPr>
            <a:spLocks noChangeArrowheads="1"/>
          </p:cNvSpPr>
          <p:nvPr/>
        </p:nvSpPr>
        <p:spPr bwMode="auto">
          <a:xfrm>
            <a:off x="457200" y="0"/>
            <a:ext cx="8305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Nõuded kaasaja krüptotoodetele (ranguse kasvamise järjekorras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), III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7239000"/>
            <a:ext cx="9144000" cy="48768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l"/>
            </a:pPr>
            <a:endParaRPr lang="et-EE" sz="1400" b="1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r>
              <a:rPr lang="et-EE" b="1" smtClean="0">
                <a:latin typeface="Arial" charset="0"/>
              </a:rPr>
              <a:t> </a:t>
            </a:r>
          </a:p>
        </p:txBody>
      </p:sp>
      <p:sp>
        <p:nvSpPr>
          <p:cNvPr id="670723" name="Rectangle 3"/>
          <p:cNvSpPr>
            <a:spLocks noChangeArrowheads="1"/>
          </p:cNvSpPr>
          <p:nvPr/>
        </p:nvSpPr>
        <p:spPr bwMode="auto">
          <a:xfrm>
            <a:off x="467544" y="228600"/>
            <a:ext cx="829545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Krüptoanalüüsi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alused, 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70724" name="Text Box 4"/>
          <p:cNvSpPr txBox="1">
            <a:spLocks noChangeArrowheads="1"/>
          </p:cNvSpPr>
          <p:nvPr/>
        </p:nvSpPr>
        <p:spPr bwMode="auto">
          <a:xfrm>
            <a:off x="755576" y="914400"/>
            <a:ext cx="7702624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Krüptoanalüüsi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cryptanalysis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eesmärgiks on krüptoalgoritmi (mingite eeltoodud omaduste) murdmine</a:t>
            </a:r>
            <a:endParaRPr lang="en-GB" sz="2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83568" y="2616839"/>
            <a:ext cx="8460432" cy="424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Triviaalseim võte on kõikide võimalike võtmete (bitikombinatsioonide) proovimine: seda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ammendavaks otsinguks </a:t>
            </a:r>
            <a:r>
              <a:rPr lang="et-EE" sz="2800" dirty="0">
                <a:latin typeface="Arial" charset="0"/>
              </a:rPr>
              <a:t>(</a:t>
            </a:r>
            <a:r>
              <a:rPr lang="et-EE" sz="2800" i="1" dirty="0">
                <a:latin typeface="Arial" charset="0"/>
              </a:rPr>
              <a:t>exhaustive </a:t>
            </a:r>
            <a:r>
              <a:rPr lang="et-EE" sz="2800" i="1" dirty="0" smtClean="0">
                <a:latin typeface="Arial" charset="0"/>
              </a:rPr>
              <a:t>search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10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N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biti pikkuse võtme korral eeldab ammendav otsing 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2</a:t>
            </a:r>
            <a:r>
              <a:rPr lang="et-EE" sz="2800" b="1" i="1" baseline="30000" dirty="0">
                <a:solidFill>
                  <a:srgbClr val="0070C0"/>
                </a:solidFill>
                <a:latin typeface="Arial" charset="0"/>
              </a:rPr>
              <a:t>N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variandi läbivaatamist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see on suure N korra väga suur arv, mistõttu ei ole teatud N väärtusest alates ammendav otsing võte praktikas teostatav</a:t>
            </a:r>
            <a:endParaRPr lang="en-GB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6400800"/>
            <a:ext cx="8839200" cy="3733800"/>
          </a:xfrm>
        </p:spPr>
        <p:txBody>
          <a:bodyPr/>
          <a:lstStyle/>
          <a:p>
            <a:pPr algn="l" eaLnBrk="1" hangingPunct="1"/>
            <a:endParaRPr lang="et-EE" sz="1200" b="1" u="sng" dirty="0" smtClean="0">
              <a:latin typeface="Arial" charset="0"/>
            </a:endParaRPr>
          </a:p>
        </p:txBody>
      </p:sp>
      <p:sp>
        <p:nvSpPr>
          <p:cNvPr id="672771" name="Rectangle 3"/>
          <p:cNvSpPr>
            <a:spLocks noChangeArrowheads="1"/>
          </p:cNvSpPr>
          <p:nvPr/>
        </p:nvSpPr>
        <p:spPr bwMode="auto">
          <a:xfrm>
            <a:off x="381000" y="304800"/>
            <a:ext cx="876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Krüptoanalüüsi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alused, II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72772" name="Text Box 4"/>
          <p:cNvSpPr txBox="1">
            <a:spLocks noChangeArrowheads="1"/>
          </p:cNvSpPr>
          <p:nvPr/>
        </p:nvSpPr>
        <p:spPr bwMode="auto">
          <a:xfrm>
            <a:off x="381000" y="1143000"/>
            <a:ext cx="8367464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Kõiki selliseid võtteid, mis võimaldavad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N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biti pikkuse võtmega krüptoalgoritmi murda vähema kui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2</a:t>
            </a:r>
            <a:r>
              <a:rPr lang="et-EE" sz="2800" b="1" i="1" baseline="30000" dirty="0">
                <a:solidFill>
                  <a:srgbClr val="0070C0"/>
                </a:solidFill>
                <a:latin typeface="Arial" charset="0"/>
              </a:rPr>
              <a:t>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operatsiooni jooksul, nimetatakse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krüptoanalüütilisteks võteteks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539552" y="3103126"/>
            <a:ext cx="829964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Rääkides krüptoanalüütilistest võtetest, ei mõelda selle all reeglina selle lihtsaimat vormi: ammendavat otsingut</a:t>
            </a:r>
          </a:p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Reeglina on praktikas krüptoalgoritmidel lubatud vaid säärased krüptoanalüütilised võtted, mis vähendavad tööd 2, 4 või 8 korda, kuid ei anna ammendava otsinguga võrreldes olulist võitu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Salajase võtmega krüpto</a:t>
            </a:r>
            <a:r>
              <a:rPr lang="et-EE" b="1" dirty="0" smtClean="0">
                <a:solidFill>
                  <a:srgbClr val="C00000"/>
                </a:solidFill>
              </a:rPr>
              <a:t>algoritm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895600" y="3212976"/>
            <a:ext cx="62484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7813" indent="-277813"/>
            <a:r>
              <a:rPr lang="et-EE" sz="2800" dirty="0">
                <a:latin typeface="Arial" charset="0"/>
                <a:cs typeface="Arial" charset="0"/>
              </a:rPr>
              <a:t>Tuntuimad esindajad: </a:t>
            </a:r>
            <a:endParaRPr lang="et-EE" sz="2800" dirty="0">
              <a:latin typeface="Arial" charset="0"/>
            </a:endParaRPr>
          </a:p>
          <a:p>
            <a:pPr marL="277813" indent="-277813">
              <a:buFontTx/>
              <a:buChar char="•"/>
            </a:pP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AES</a:t>
            </a:r>
            <a:r>
              <a:rPr lang="sv-SE" sz="2800" b="1" i="1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(128, 192 või 256 bitine võti)</a:t>
            </a:r>
            <a:r>
              <a:rPr lang="et-EE" sz="2800" b="1" i="1" dirty="0">
                <a:solidFill>
                  <a:schemeClr val="folHlink"/>
                </a:solidFill>
                <a:latin typeface="Arial" charset="0"/>
                <a:cs typeface="Arial" charset="0"/>
              </a:rPr>
              <a:t> </a:t>
            </a:r>
            <a:endParaRPr lang="sv-SE" sz="2800" b="1" i="1" dirty="0">
              <a:solidFill>
                <a:schemeClr val="folHlink"/>
              </a:solidFill>
              <a:latin typeface="Arial" charset="0"/>
              <a:cs typeface="Arial" charset="0"/>
            </a:endParaRPr>
          </a:p>
          <a:p>
            <a:pPr marL="277813" indent="-277813">
              <a:buFontTx/>
              <a:buChar char="•"/>
            </a:pPr>
            <a:r>
              <a:rPr lang="et-EE" sz="28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Blowfish</a:t>
            </a:r>
            <a:r>
              <a:rPr lang="et-EE" sz="2800" dirty="0" smtClean="0">
                <a:latin typeface="Arial" charset="0"/>
                <a:cs typeface="Arial" charset="0"/>
              </a:rPr>
              <a:t> (varieeruva pikkusega võti)</a:t>
            </a:r>
            <a:r>
              <a:rPr lang="et-EE" sz="2800" dirty="0" smtClean="0">
                <a:latin typeface="Arial" charset="0"/>
              </a:rPr>
              <a:t> </a:t>
            </a:r>
          </a:p>
          <a:p>
            <a:pPr marL="277813" indent="-277813">
              <a:buFontTx/>
              <a:buChar char="•"/>
            </a:pP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Serpent</a:t>
            </a:r>
            <a:r>
              <a:rPr lang="sv-SE" sz="2800" b="1" i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(128, 192 või 256 bitine võti)</a:t>
            </a:r>
            <a:r>
              <a:rPr lang="et-EE" sz="2800" dirty="0" smtClean="0">
                <a:latin typeface="Arial" charset="0"/>
                <a:cs typeface="Arial" charset="0"/>
              </a:rPr>
              <a:t>)</a:t>
            </a:r>
            <a:r>
              <a:rPr lang="et-EE" sz="2800" dirty="0" smtClean="0">
                <a:latin typeface="Arial" charset="0"/>
              </a:rPr>
              <a:t>  </a:t>
            </a:r>
            <a:endParaRPr lang="et-EE" sz="2800" dirty="0">
              <a:latin typeface="Arial" charset="0"/>
            </a:endParaRPr>
          </a:p>
          <a:p>
            <a:pPr marL="277813" indent="-277813">
              <a:buFontTx/>
              <a:buChar char="•"/>
            </a:pP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RC4</a:t>
            </a:r>
            <a:r>
              <a:rPr lang="et-EE" sz="2800" b="1" i="1" dirty="0">
                <a:solidFill>
                  <a:schemeClr val="folHlink"/>
                </a:solidFill>
                <a:latin typeface="Arial" charset="0"/>
                <a:cs typeface="Arial" charset="0"/>
              </a:rPr>
              <a:t> </a:t>
            </a:r>
            <a:r>
              <a:rPr lang="et-EE" sz="2800" dirty="0" smtClean="0">
                <a:latin typeface="Arial" charset="0"/>
                <a:cs typeface="Arial" charset="0"/>
              </a:rPr>
              <a:t>(varieeruva pikkusega võti)</a:t>
            </a:r>
          </a:p>
          <a:p>
            <a:pPr marL="277813" indent="-277813">
              <a:buFontTx/>
              <a:buChar char="•"/>
            </a:pPr>
            <a:r>
              <a:rPr lang="et-EE" sz="28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DES</a:t>
            </a:r>
            <a:r>
              <a:rPr lang="et-EE" sz="2800" b="1" i="1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 </a:t>
            </a:r>
            <a:r>
              <a:rPr lang="et-EE" sz="2800" dirty="0" smtClean="0">
                <a:latin typeface="Arial" charset="0"/>
                <a:cs typeface="Arial" charset="0"/>
              </a:rPr>
              <a:t>(56 bitine võti, ebaturvaline)</a:t>
            </a:r>
            <a:endParaRPr lang="et-EE" sz="2800" b="1" dirty="0" smtClean="0">
              <a:latin typeface="Book Antiqua" pitchFamily="18" charset="0"/>
              <a:cs typeface="Times New Roman" pitchFamily="18" charset="0"/>
            </a:endParaRPr>
          </a:p>
          <a:p>
            <a:pPr marL="277813" indent="-277813">
              <a:buFontTx/>
              <a:buChar char="•"/>
            </a:pPr>
            <a:endParaRPr lang="et-EE" sz="2800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37956" name="Text Box 4"/>
          <p:cNvSpPr txBox="1">
            <a:spLocks noChangeArrowheads="1"/>
          </p:cNvSpPr>
          <p:nvPr/>
        </p:nvSpPr>
        <p:spPr bwMode="auto">
          <a:xfrm>
            <a:off x="323528" y="836712"/>
            <a:ext cx="8458200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Salajase võtmega krüpto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algoritm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secret key crypto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algorithm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) ehk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sümmeetriline krüpto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algoritm (</a:t>
            </a:r>
            <a:r>
              <a:rPr lang="et-EE" sz="2800" b="1" i="1" u="sng" dirty="0">
                <a:solidFill>
                  <a:srgbClr val="0070C0"/>
                </a:solidFill>
                <a:latin typeface="Arial" charset="0"/>
              </a:rPr>
              <a:t>symmetric cryptoalgorithm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,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on selline,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kus nii šifreerimisel kui ka dešifreerimisel kasutatakse sama (salajast) võtit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15365" name="Picture 5" descr="C:\Program Files\Microsoft Office\Clipart\Popular\key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733800"/>
            <a:ext cx="1395413" cy="265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604448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sv-SE" b="1" dirty="0" smtClean="0">
                <a:solidFill>
                  <a:srgbClr val="C00000"/>
                </a:solidFill>
                <a:cs typeface="Arial" charset="0"/>
              </a:rPr>
              <a:t>Salajase võtmega k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rüpto</a:t>
            </a:r>
            <a:r>
              <a:rPr lang="sv-SE" b="1" dirty="0" smtClean="0">
                <a:solidFill>
                  <a:srgbClr val="C00000"/>
                </a:solidFill>
                <a:cs typeface="Arial" charset="0"/>
              </a:rPr>
              <a:t>algoritm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pic>
        <p:nvPicPr>
          <p:cNvPr id="17411" name="Picture 3" descr="C:\DOKUM\SIGRAAM\joon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C:\WINDOWS\Application Data\Microsoft\Media Catalog\Downloaded Clips\cl52\j020561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800600"/>
            <a:ext cx="106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8" y="990600"/>
            <a:ext cx="10207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11430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7" descr="C:\WINDOWS\Application Data\Microsoft\Media Catalog\Downloaded Clips\cl78\j0300830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3276600"/>
            <a:ext cx="16002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Salajase võtmega krüpto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algoritm: kasutusalad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23528" y="1412776"/>
            <a:ext cx="8640960" cy="592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latin typeface="Arial" charset="0"/>
              </a:rPr>
              <a:t>Neid on </a:t>
            </a:r>
            <a:r>
              <a:rPr lang="et-EE" sz="2800" b="1" dirty="0" smtClean="0">
                <a:latin typeface="Arial" charset="0"/>
              </a:rPr>
              <a:t>neli:</a:t>
            </a:r>
            <a:endParaRPr lang="et-EE" sz="28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2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onfidentsiaalse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teabe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edastamine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üle </a:t>
            </a:r>
            <a:r>
              <a:rPr lang="et-EE" sz="2800" dirty="0">
                <a:latin typeface="Arial" charset="0"/>
              </a:rPr>
              <a:t>(mitte pealtkuulamiskindlate)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võrkude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t-EE" sz="12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onfidentsiaalsete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teabekogumite salvestamine avalikus keskkonnas </a:t>
            </a:r>
            <a:r>
              <a:rPr lang="et-EE" sz="2800" dirty="0">
                <a:latin typeface="Arial" charset="0"/>
              </a:rPr>
              <a:t>sooviga teabe saajate hulka </a:t>
            </a:r>
            <a:r>
              <a:rPr lang="et-EE" sz="2800" dirty="0" smtClean="0">
                <a:latin typeface="Arial" charset="0"/>
              </a:rPr>
              <a:t>piirata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Juhubitijada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(valge müra) saamine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võtmematerjali jms genereerimisel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Juhubitijada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(valge müra) saamine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turvalisel kustutamisel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50000"/>
              </a:spcBef>
            </a:pPr>
            <a:endParaRPr lang="en-GB" sz="2800" b="1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90600" y="4686300"/>
            <a:ext cx="8153400" cy="4343400"/>
          </a:xfrm>
        </p:spPr>
        <p:txBody>
          <a:bodyPr/>
          <a:lstStyle/>
          <a:p>
            <a:pPr marL="609600" indent="-609600" algn="l" eaLnBrk="1" hangingPunct="1"/>
            <a:endParaRPr lang="et-EE" sz="1000" smtClean="0">
              <a:latin typeface="Arial" charset="0"/>
            </a:endParaRPr>
          </a:p>
          <a:p>
            <a:pPr marL="609600" indent="-609600" algn="l" eaLnBrk="1" hangingPunct="1"/>
            <a:endParaRPr lang="et-EE" sz="2800" b="1" smtClean="0">
              <a:latin typeface="Arial" charset="0"/>
            </a:endParaRPr>
          </a:p>
          <a:p>
            <a:pPr marL="609600" indent="-609600" algn="l" eaLnBrk="1" hangingPunct="1">
              <a:buFont typeface="Wingdings" pitchFamily="2" charset="2"/>
              <a:buChar char="l"/>
            </a:pPr>
            <a:endParaRPr lang="et-EE" sz="2800" b="1" smtClean="0">
              <a:latin typeface="Arial" charset="0"/>
            </a:endParaRPr>
          </a:p>
        </p:txBody>
      </p:sp>
      <p:sp>
        <p:nvSpPr>
          <p:cNvPr id="761859" name="Rectangle 3"/>
          <p:cNvSpPr>
            <a:spLocks noChangeArrowheads="1"/>
          </p:cNvSpPr>
          <p:nvPr/>
        </p:nvSpPr>
        <p:spPr bwMode="auto">
          <a:xfrm>
            <a:off x="323528" y="304800"/>
            <a:ext cx="813467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Tuntuimad esindajad, 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55576" y="1066800"/>
            <a:ext cx="813690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AES.</a:t>
            </a:r>
            <a:r>
              <a:rPr lang="sv-S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Võtmepikkuse osas on kolm varianti - kas 128</a:t>
            </a:r>
            <a:r>
              <a:rPr lang="et-EE" sz="2800" dirty="0">
                <a:latin typeface="Arial" charset="0"/>
              </a:rPr>
              <a:t>, 192 või 256 bitti)</a:t>
            </a:r>
            <a:r>
              <a:rPr lang="sv-SE" sz="2800" dirty="0">
                <a:latin typeface="Arial" charset="0"/>
              </a:rPr>
              <a:t>.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Alates 2001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de facto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rahvusvaheline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kommertsvaldkonna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standard</a:t>
            </a:r>
            <a:r>
              <a:rPr lang="et-EE" sz="2800" dirty="0">
                <a:latin typeface="Arial" charset="0"/>
              </a:rPr>
              <a:t>, hinnanguliselt 70-80% </a:t>
            </a:r>
            <a:r>
              <a:rPr lang="et-EE" sz="2800" dirty="0" smtClean="0">
                <a:latin typeface="Arial" charset="0"/>
              </a:rPr>
              <a:t>kasutamisest </a:t>
            </a:r>
            <a:r>
              <a:rPr lang="et-EE" sz="2800" dirty="0">
                <a:latin typeface="Arial" charset="0"/>
              </a:rPr>
              <a:t>on </a:t>
            </a:r>
            <a:r>
              <a:rPr lang="et-EE" sz="2800" dirty="0" smtClean="0">
                <a:latin typeface="Arial" charset="0"/>
              </a:rPr>
              <a:t>hetkel just  AESi eri versioonid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Blowfish. </a:t>
            </a:r>
            <a:r>
              <a:rPr lang="et-EE" sz="2800" dirty="0" smtClean="0">
                <a:latin typeface="Arial" charset="0"/>
              </a:rPr>
              <a:t>Varieeruva pikkusega võti, kuni 448 bitti. Pärineb Bruce Schreierilt 1990. aastatest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Serpent.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Võtmepikkus kas128, 192 või 256 bitti. Konstrueeritud 1998 (Ross Anderson, Eli Biham, Lars Knudsen) kui tollane uue kommertsvaldkonna standardi kandidaat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858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ChangeArrowheads="1"/>
          </p:cNvSpPr>
          <p:nvPr/>
        </p:nvSpPr>
        <p:spPr bwMode="auto">
          <a:xfrm>
            <a:off x="395536" y="304800"/>
            <a:ext cx="81388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Tuntuimad esindajad, II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11560" y="1096423"/>
            <a:ext cx="792088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endParaRPr lang="et-EE" sz="1000" b="1" dirty="0">
              <a:latin typeface="Arial" charset="0"/>
            </a:endParaRP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RC4.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Varieeruv võtmepikkus </a:t>
            </a:r>
            <a:r>
              <a:rPr lang="et-EE" sz="2800" dirty="0">
                <a:latin typeface="Arial" charset="0"/>
              </a:rPr>
              <a:t>40 kuni 256 bitti, pärineb 1987. </a:t>
            </a:r>
            <a:r>
              <a:rPr lang="et-EE" sz="2800" dirty="0" smtClean="0">
                <a:latin typeface="Arial" charset="0"/>
              </a:rPr>
              <a:t>aastast. On ainus laialt levinud jadašiffer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IDEA.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Plokkšiffer. Pärineb Šveitsist 1991. aastast (James Massey, Xuejia Lai), võtmepikkus 128 bitti. On imekombel “veteran-algoritmi” kohta veel turvaline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DES.</a:t>
            </a:r>
            <a:r>
              <a:rPr lang="et-EE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Võtmepikkus 56 bitti. Ebaturvaline juba üle 10 aasta, kuid on (oli) klassika ja teistele teednäitav. Oli maailmas laialtkasutatav standard 1977-2005</a:t>
            </a:r>
            <a:endParaRPr lang="et-EE" sz="2800" u="sng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ChangeArrowheads="1"/>
          </p:cNvSpPr>
          <p:nvPr/>
        </p:nvSpPr>
        <p:spPr bwMode="auto">
          <a:xfrm>
            <a:off x="685800" y="304800"/>
            <a:ext cx="7848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Plokk- ja jada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š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ifrid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765955" name="Text Box 3"/>
          <p:cNvSpPr txBox="1">
            <a:spLocks noChangeArrowheads="1"/>
          </p:cNvSpPr>
          <p:nvPr/>
        </p:nvSpPr>
        <p:spPr bwMode="auto">
          <a:xfrm>
            <a:off x="381000" y="1066800"/>
            <a:ext cx="77724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Sümmeetrilised krüptoalgoritmid jagatakse plokk- ja jadašifriteks. </a:t>
            </a:r>
            <a:r>
              <a:rPr lang="et-EE" sz="2800" dirty="0">
                <a:latin typeface="Arial" charset="0"/>
              </a:rPr>
              <a:t>Plokkšifrid on palju enam levinud kui jadašifrid</a:t>
            </a:r>
            <a:endParaRPr lang="en-GB" sz="2800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9600" y="2667000"/>
            <a:ext cx="8354888" cy="399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Plokkšifri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block cipher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) korral jagatakse avatekst teatud pikkustega plokkideks, mis krüpteeritakse ükshaaval. </a:t>
            </a:r>
            <a:r>
              <a:rPr lang="et-EE" sz="2600" dirty="0">
                <a:latin typeface="Arial" charset="0"/>
              </a:rPr>
              <a:t>Kas ja kuidas järgmise ploki tulemus eelmisest sõltub, määrab ära plokkšifri kasutusresiim</a:t>
            </a:r>
          </a:p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b="1" dirty="0">
              <a:latin typeface="Arial" charset="0"/>
            </a:endParaRPr>
          </a:p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Jadašifri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stream cipher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) korral leitakse salajasest võtmest teatud algoritmi alusel võtmejada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key sequence</a:t>
            </a:r>
            <a:r>
              <a:rPr lang="et-EE" sz="2600" dirty="0">
                <a:latin typeface="Arial" charset="0"/>
              </a:rPr>
              <a:t>), mis </a:t>
            </a:r>
            <a:r>
              <a:rPr lang="et-EE" sz="2600" dirty="0" smtClean="0">
                <a:latin typeface="Arial" charset="0"/>
              </a:rPr>
              <a:t>XORitakse krüpterimisel avatekstile ja dešifreerimisel krüptogrammile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ChangeArrowheads="1"/>
          </p:cNvSpPr>
          <p:nvPr/>
        </p:nvSpPr>
        <p:spPr bwMode="auto">
          <a:xfrm>
            <a:off x="762000" y="0"/>
            <a:ext cx="7848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Ajaloolise (arvutieelse) krüptograafia põhivõtted</a:t>
            </a:r>
            <a:r>
              <a:rPr lang="sv-SE" sz="3600" b="1" dirty="0">
                <a:solidFill>
                  <a:srgbClr val="C00000"/>
                </a:solidFill>
                <a:latin typeface="Arial" charset="0"/>
              </a:rPr>
              <a:t>, I</a:t>
            </a:r>
            <a:r>
              <a:rPr lang="et-EE" sz="3600" b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99592" y="1981200"/>
            <a:ext cx="727280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Kaks põhivõtet:</a:t>
            </a: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substitutsioon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i="1" dirty="0">
                <a:latin typeface="Arial" charset="0"/>
              </a:rPr>
              <a:t>(substitution)</a:t>
            </a:r>
            <a:r>
              <a:rPr lang="et-EE" sz="2800" dirty="0">
                <a:latin typeface="Arial" charset="0"/>
              </a:rPr>
              <a:t> – olemasolevate märkide asendamine teiste märkidega</a:t>
            </a:r>
            <a:endParaRPr lang="sv-SE" sz="28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4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transpositsioon</a:t>
            </a:r>
            <a:r>
              <a:rPr lang="et-EE" sz="2800" dirty="0">
                <a:latin typeface="Arial" charset="0"/>
              </a:rPr>
              <a:t> ehk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permutatsioon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i="1" dirty="0">
                <a:latin typeface="Arial" charset="0"/>
              </a:rPr>
              <a:t>(transposition, permutation)</a:t>
            </a:r>
            <a:r>
              <a:rPr lang="et-EE" sz="2800" dirty="0">
                <a:latin typeface="Arial" charset="0"/>
              </a:rPr>
              <a:t> – olemasolevate märkide järjekorra muutmine</a:t>
            </a:r>
          </a:p>
        </p:txBody>
      </p:sp>
    </p:spTree>
  </p:cSld>
  <p:clrMapOvr>
    <a:masterClrMapping/>
  </p:clrMapOvr>
  <p:transition spd="med">
    <p:blinds dir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ChangeArrowheads="1"/>
          </p:cNvSpPr>
          <p:nvPr/>
        </p:nvSpPr>
        <p:spPr bwMode="auto">
          <a:xfrm>
            <a:off x="762000" y="22860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Plokk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š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ifrite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töörežiimid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99592" y="1196752"/>
            <a:ext cx="7882136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Peamisi režiime on neli:</a:t>
            </a:r>
            <a:endParaRPr lang="et-EE" sz="2800" b="1" u="sng" dirty="0" smtClean="0">
              <a:solidFill>
                <a:schemeClr val="folHlink"/>
              </a:solidFill>
              <a:latin typeface="Arial" charset="0"/>
            </a:endParaRP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oodiraamatu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re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ž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iim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i="1" dirty="0">
                <a:latin typeface="Arial" charset="0"/>
              </a:rPr>
              <a:t>(Electronic Codebook Mode, ECM</a:t>
            </a:r>
            <a:r>
              <a:rPr lang="en-US" sz="2800" i="1" dirty="0" smtClean="0">
                <a:latin typeface="Arial" charset="0"/>
              </a:rPr>
              <a:t>)</a:t>
            </a:r>
            <a:endParaRPr lang="et-EE" sz="1200" i="1" dirty="0">
              <a:latin typeface="Arial" charset="0"/>
            </a:endParaRP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helre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ž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iim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(</a:t>
            </a:r>
            <a:r>
              <a:rPr lang="en-US" sz="2800" i="1" dirty="0">
                <a:latin typeface="Arial" charset="0"/>
              </a:rPr>
              <a:t>Cipher Block Chaining Mode, CBC</a:t>
            </a:r>
            <a:r>
              <a:rPr lang="en-US" sz="2800" dirty="0">
                <a:latin typeface="Arial" charset="0"/>
              </a:rPr>
              <a:t>) </a:t>
            </a:r>
            <a:endParaRPr lang="et-EE" sz="1200" dirty="0">
              <a:latin typeface="Arial" charset="0"/>
            </a:endParaRP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 err="1" smtClean="0">
                <a:solidFill>
                  <a:srgbClr val="0070C0"/>
                </a:solidFill>
                <a:latin typeface="Arial" charset="0"/>
              </a:rPr>
              <a:t>Š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ifri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tagasiside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re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ž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iim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(</a:t>
            </a:r>
            <a:r>
              <a:rPr lang="en-US" sz="2800" i="1" dirty="0">
                <a:latin typeface="Arial" charset="0"/>
              </a:rPr>
              <a:t>k-bit Cipher Feedback Mode, CFB</a:t>
            </a:r>
            <a:r>
              <a:rPr lang="en-US" sz="2800" dirty="0" smtClean="0">
                <a:latin typeface="Arial" charset="0"/>
              </a:rPr>
              <a:t>)</a:t>
            </a:r>
            <a:endParaRPr lang="et-EE" sz="1200" dirty="0">
              <a:latin typeface="Arial" charset="0"/>
            </a:endParaRP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 err="1" smtClean="0">
                <a:solidFill>
                  <a:srgbClr val="0070C0"/>
                </a:solidFill>
                <a:latin typeface="Arial" charset="0"/>
              </a:rPr>
              <a:t>V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äljundi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tagasiside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re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ž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iim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(</a:t>
            </a:r>
            <a:r>
              <a:rPr lang="en-US" sz="2800" i="1" dirty="0">
                <a:latin typeface="Arial" charset="0"/>
              </a:rPr>
              <a:t>k-bit Output Feedback Mode, OFB</a:t>
            </a:r>
            <a:r>
              <a:rPr lang="en-US" sz="2800" dirty="0">
                <a:latin typeface="Arial" charset="0"/>
              </a:rPr>
              <a:t>) </a:t>
            </a:r>
            <a:endParaRPr lang="en-GB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057400" y="4191000"/>
            <a:ext cx="815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endParaRPr lang="et-EE" sz="2800" b="1">
              <a:latin typeface="Arial" charset="0"/>
            </a:endParaRPr>
          </a:p>
        </p:txBody>
      </p:sp>
      <p:pic>
        <p:nvPicPr>
          <p:cNvPr id="14339" name="Picture 3" descr="C:\DOKUM\PEDALOE\TMP\d1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00808"/>
            <a:ext cx="7772400" cy="348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0052" name="Rectangle 4"/>
          <p:cNvSpPr>
            <a:spLocks noChangeArrowheads="1"/>
          </p:cNvSpPr>
          <p:nvPr/>
        </p:nvSpPr>
        <p:spPr bwMode="auto">
          <a:xfrm>
            <a:off x="467544" y="0"/>
            <a:ext cx="7914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Koodiraamatu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režiim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67544" y="692696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dirty="0" err="1">
                <a:latin typeface="Arial" charset="0"/>
              </a:rPr>
              <a:t>Avateksti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plokid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krüpteeritakse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üksteisest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sõltumatult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sama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salajase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võtmega</a:t>
            </a:r>
            <a:r>
              <a:rPr lang="en-US" sz="2800" dirty="0">
                <a:latin typeface="Arial" charset="0"/>
              </a:rPr>
              <a:t>:</a:t>
            </a:r>
            <a:endParaRPr lang="en-GB" dirty="0"/>
          </a:p>
        </p:txBody>
      </p:sp>
      <p:sp>
        <p:nvSpPr>
          <p:cNvPr id="770054" name="Text Box 6"/>
          <p:cNvSpPr txBox="1">
            <a:spLocks noChangeArrowheads="1"/>
          </p:cNvSpPr>
          <p:nvPr/>
        </p:nvSpPr>
        <p:spPr bwMode="auto">
          <a:xfrm>
            <a:off x="503040" y="4869160"/>
            <a:ext cx="766936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800" b="1" u="sng" dirty="0" err="1">
                <a:solidFill>
                  <a:srgbClr val="0070C0"/>
                </a:solidFill>
                <a:latin typeface="Arial" charset="0"/>
              </a:rPr>
              <a:t>Puudus</a:t>
            </a:r>
            <a:r>
              <a:rPr lang="en-US" sz="2800" b="1" u="sng" dirty="0">
                <a:solidFill>
                  <a:srgbClr val="0070C0"/>
                </a:solidFill>
                <a:latin typeface="Arial" charset="0"/>
              </a:rPr>
              <a:t>: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krüptogrammi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iga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plokk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sõltub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ainult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ühest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avateksti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plokist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. Avateksti kordused tekitavad kordusi krüptogrammis, mis on lubamatu</a:t>
            </a:r>
            <a:endParaRPr lang="en-GB" dirty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Text Box 2"/>
          <p:cNvSpPr txBox="1">
            <a:spLocks noChangeArrowheads="1"/>
          </p:cNvSpPr>
          <p:nvPr/>
        </p:nvSpPr>
        <p:spPr bwMode="auto">
          <a:xfrm>
            <a:off x="683568" y="5157192"/>
            <a:ext cx="7620000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b="1" u="sng" dirty="0" err="1">
                <a:solidFill>
                  <a:srgbClr val="0070C0"/>
                </a:solidFill>
                <a:latin typeface="Arial" charset="0"/>
              </a:rPr>
              <a:t>Eelis</a:t>
            </a:r>
            <a:r>
              <a:rPr lang="en-US" sz="2800" b="1" u="sng" dirty="0">
                <a:solidFill>
                  <a:srgbClr val="0070C0"/>
                </a:solidFill>
                <a:latin typeface="Arial" charset="0"/>
              </a:rPr>
              <a:t>: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krüptogrammi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iga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plokk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sõltub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g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u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eeln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ev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ast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avatekstist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. Kordused avatekstis krüptogrammis mingeid kordusi ei tekita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</p:txBody>
      </p:sp>
      <p:pic>
        <p:nvPicPr>
          <p:cNvPr id="15363" name="Picture 3" descr="C:\DOKUM\PEDALOE\TMP\d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133600"/>
            <a:ext cx="7924800" cy="287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2100" name="Rectangle 4"/>
          <p:cNvSpPr>
            <a:spLocks noChangeArrowheads="1"/>
          </p:cNvSpPr>
          <p:nvPr/>
        </p:nvSpPr>
        <p:spPr bwMode="auto">
          <a:xfrm>
            <a:off x="685800" y="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Ahelrežiim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5800" y="762000"/>
            <a:ext cx="827868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dirty="0" err="1">
                <a:latin typeface="Arial" charset="0"/>
              </a:rPr>
              <a:t>Enne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järgmise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ploki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krüpteerimist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liidetakse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avatekstile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i="1" dirty="0" err="1">
                <a:latin typeface="Arial" charset="0"/>
              </a:rPr>
              <a:t>XOR</a:t>
            </a:r>
            <a:r>
              <a:rPr lang="en-US" sz="2800" dirty="0" err="1">
                <a:latin typeface="Arial" charset="0"/>
              </a:rPr>
              <a:t>iga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eelmise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ploki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lõpptulemus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s.o</a:t>
            </a:r>
            <a:r>
              <a:rPr lang="en-US" sz="2800" dirty="0">
                <a:latin typeface="Arial" charset="0"/>
              </a:rPr>
              <a:t>. </a:t>
            </a:r>
            <a:r>
              <a:rPr lang="en-US" sz="2800" dirty="0" err="1">
                <a:latin typeface="Arial" charset="0"/>
              </a:rPr>
              <a:t>krüptogramm</a:t>
            </a:r>
            <a:r>
              <a:rPr lang="en-US" sz="2800" dirty="0">
                <a:latin typeface="Arial" charset="0"/>
              </a:rPr>
              <a:t>: 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ChangeArrowheads="1"/>
          </p:cNvSpPr>
          <p:nvPr/>
        </p:nvSpPr>
        <p:spPr bwMode="auto">
          <a:xfrm>
            <a:off x="323528" y="304800"/>
            <a:ext cx="821087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Š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ifri tagasiside ja väljundi tagasiside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režiimid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774147" name="Text Box 3"/>
          <p:cNvSpPr txBox="1">
            <a:spLocks noChangeArrowheads="1"/>
          </p:cNvSpPr>
          <p:nvPr/>
        </p:nvSpPr>
        <p:spPr bwMode="auto">
          <a:xfrm>
            <a:off x="381000" y="1484784"/>
            <a:ext cx="8295456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Šifri ja väljundi tagasiside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režiimid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ujutavad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endast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olukordi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kus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organiseeritud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tagasiside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, st juba arvutatud krüptogrammi interpreteerirakse taas avatekstina</a:t>
            </a:r>
            <a:endParaRPr lang="en-GB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95536" y="3471862"/>
            <a:ext cx="8568952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Šifri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tagasiside </a:t>
            </a:r>
            <a:r>
              <a:rPr lang="et-EE" sz="2800" dirty="0">
                <a:latin typeface="Arial" charset="0"/>
              </a:rPr>
              <a:t>korral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kuuluvad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tagasisidega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hõlmatavasse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tsüklisse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nii</a:t>
            </a:r>
            <a:r>
              <a:rPr lang="en-US" sz="2800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plokkšifri plokk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kui</a:t>
            </a:r>
            <a:r>
              <a:rPr lang="en-US" sz="2800" dirty="0">
                <a:latin typeface="Arial" charset="0"/>
              </a:rPr>
              <a:t> ka </a:t>
            </a:r>
            <a:r>
              <a:rPr lang="et-EE" sz="2800" dirty="0">
                <a:latin typeface="Arial" charset="0"/>
              </a:rPr>
              <a:t>ava</a:t>
            </a:r>
            <a:r>
              <a:rPr lang="en-US" sz="2800" dirty="0" err="1">
                <a:latin typeface="Arial" charset="0"/>
              </a:rPr>
              <a:t>teksti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krüpteeritud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teksti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mooduliga</a:t>
            </a:r>
            <a:r>
              <a:rPr lang="en-US" sz="2800" dirty="0">
                <a:latin typeface="Arial" charset="0"/>
              </a:rPr>
              <a:t> 2 </a:t>
            </a:r>
            <a:r>
              <a:rPr lang="en-US" sz="2800" dirty="0" err="1">
                <a:latin typeface="Arial" charset="0"/>
              </a:rPr>
              <a:t>liitmine</a:t>
            </a:r>
            <a:endParaRPr lang="en-US" sz="28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12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äljundi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tagasiside </a:t>
            </a:r>
            <a:r>
              <a:rPr lang="et-EE" sz="2800" dirty="0">
                <a:latin typeface="Arial" charset="0"/>
              </a:rPr>
              <a:t>korral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kuulub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tsüklisse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ainult</a:t>
            </a:r>
            <a:r>
              <a:rPr lang="en-US" sz="2800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 plokkšifri plokk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mis</a:t>
            </a:r>
            <a:r>
              <a:rPr lang="en-US" sz="2800" dirty="0">
                <a:latin typeface="Arial" charset="0"/>
              </a:rPr>
              <a:t> on </a:t>
            </a:r>
            <a:r>
              <a:rPr lang="en-US" sz="2800" dirty="0" err="1">
                <a:latin typeface="Arial" charset="0"/>
              </a:rPr>
              <a:t>rekurrentselt</a:t>
            </a:r>
            <a:r>
              <a:rPr lang="en-US" sz="2800" dirty="0">
                <a:latin typeface="Arial" charset="0"/>
              </a:rPr>
              <a:t> "</a:t>
            </a:r>
            <a:r>
              <a:rPr lang="en-US" sz="2800" dirty="0" err="1">
                <a:latin typeface="Arial" charset="0"/>
              </a:rPr>
              <a:t>käima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lastud</a:t>
            </a:r>
            <a:r>
              <a:rPr lang="en-US" sz="2800" dirty="0">
                <a:latin typeface="Arial" charset="0"/>
              </a:rPr>
              <a:t>" </a:t>
            </a:r>
            <a:r>
              <a:rPr lang="en-US" sz="2800" dirty="0" err="1">
                <a:latin typeface="Arial" charset="0"/>
              </a:rPr>
              <a:t>mingilt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algväärtuselt</a:t>
            </a:r>
            <a:r>
              <a:rPr lang="en-US" sz="2800" dirty="0">
                <a:latin typeface="Arial" charset="0"/>
              </a:rPr>
              <a:t> 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KUM\PEDALOE\TMP\d3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244600"/>
            <a:ext cx="6019800" cy="561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6195" name="Rectangle 3"/>
          <p:cNvSpPr>
            <a:spLocks noChangeArrowheads="1"/>
          </p:cNvSpPr>
          <p:nvPr/>
        </p:nvSpPr>
        <p:spPr bwMode="auto">
          <a:xfrm>
            <a:off x="685800" y="30480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Väljundi tagasiside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režiim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pic>
        <p:nvPicPr>
          <p:cNvPr id="17412" name="Picture 4" descr="C:\WINDOWS\Application Data\Microsoft\Media Catalog\Downloaded Clips\cl0\BS00996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627438"/>
            <a:ext cx="10668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95536" y="1164134"/>
            <a:ext cx="8352928" cy="569386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77825" indent="-377825" eaLnBrk="0" hangingPunct="0">
              <a:spcBef>
                <a:spcPct val="50000"/>
              </a:spcBef>
              <a:buFontTx/>
              <a:buChar char="•"/>
            </a:pP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Mugavaim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koodiraamatu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re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ž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iim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aga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see on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ebaturvalisim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kordused krüptogrammis on kõikidel juhtumitel lubamatud</a:t>
            </a:r>
            <a:endParaRPr lang="en-US" sz="2800" dirty="0">
              <a:latin typeface="Arial" charset="0"/>
            </a:endParaRPr>
          </a:p>
          <a:p>
            <a:pPr marL="377825" indent="-377825" eaLnBrk="0" hangingPunct="0">
              <a:spcBef>
                <a:spcPct val="50000"/>
              </a:spcBef>
              <a:buFontTx/>
              <a:buChar char="•"/>
            </a:pP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Kasutatavaim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ahelre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ž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iim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mis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annab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ka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piisava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turvalisuse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krüptogrammis kordused pouuduvad ja see on alati valge müra omadustega</a:t>
            </a:r>
            <a:endParaRPr lang="en-US" sz="2800" dirty="0">
              <a:latin typeface="Arial" charset="0"/>
            </a:endParaRPr>
          </a:p>
          <a:p>
            <a:pPr marL="377825" indent="-377825" eaLnBrk="0" hangingPunct="0">
              <a:spcBef>
                <a:spcPct val="50000"/>
              </a:spcBef>
              <a:buFontTx/>
              <a:buChar char="•"/>
            </a:pP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Tagasiside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re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ž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iimid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on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harvem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pruugitavad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. </a:t>
            </a:r>
            <a:r>
              <a:rPr lang="et-EE" sz="2800" dirty="0" smtClean="0">
                <a:latin typeface="Arial" charset="0"/>
              </a:rPr>
              <a:t>Väljundi </a:t>
            </a:r>
            <a:r>
              <a:rPr lang="et-EE" sz="2800" dirty="0">
                <a:latin typeface="Arial" charset="0"/>
              </a:rPr>
              <a:t>tagasiside </a:t>
            </a:r>
            <a:r>
              <a:rPr lang="et-EE" sz="2800" dirty="0" smtClean="0">
                <a:latin typeface="Arial" charset="0"/>
              </a:rPr>
              <a:t>režiim </a:t>
            </a:r>
            <a:r>
              <a:rPr lang="et-EE" sz="2800" dirty="0">
                <a:latin typeface="Arial" charset="0"/>
              </a:rPr>
              <a:t>võimaldab saada pseudojuhuslikku </a:t>
            </a:r>
            <a:r>
              <a:rPr lang="et-EE" sz="2800" dirty="0" smtClean="0">
                <a:latin typeface="Arial" charset="0"/>
              </a:rPr>
              <a:t>bitijada </a:t>
            </a:r>
            <a:r>
              <a:rPr lang="et-EE" sz="2800" dirty="0">
                <a:latin typeface="Arial" charset="0"/>
              </a:rPr>
              <a:t>(väga vajalik nt andmete kustutamisel</a:t>
            </a:r>
            <a:r>
              <a:rPr lang="et-EE" sz="2800" dirty="0" smtClean="0">
                <a:latin typeface="Arial" charset="0"/>
              </a:rPr>
              <a:t>), samuti panna plokkšifrit tööle jadašifrina</a:t>
            </a:r>
            <a:endParaRPr lang="en-US" sz="2800" dirty="0">
              <a:latin typeface="Arial" charset="0"/>
            </a:endParaRPr>
          </a:p>
        </p:txBody>
      </p:sp>
      <p:sp>
        <p:nvSpPr>
          <p:cNvPr id="778243" name="Rectangle 3"/>
          <p:cNvSpPr>
            <a:spLocks noChangeArrowheads="1"/>
          </p:cNvSpPr>
          <p:nvPr/>
        </p:nvSpPr>
        <p:spPr bwMode="auto">
          <a:xfrm>
            <a:off x="685800" y="30480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Režiimide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kasutamine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1031875"/>
            <a:ext cx="8229600" cy="6592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77825" indent="-377825" eaLnBrk="0" hangingPunct="0">
              <a:buFontTx/>
              <a:buChar char="•"/>
            </a:pPr>
            <a:r>
              <a:rPr lang="et-EE" sz="2600" dirty="0">
                <a:latin typeface="Arial" charset="0"/>
              </a:rPr>
              <a:t>Plokkšifri plokk sisaldab endas tavaliselt mittut üksteisele järgnevat avateksti standardset teisendust, mida nimetatakse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raundiks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round</a:t>
            </a:r>
            <a:r>
              <a:rPr lang="et-EE" sz="2600" dirty="0">
                <a:latin typeface="Arial" charset="0"/>
              </a:rPr>
              <a:t>). Eelmise raundi lõpptulemus on järgmise raundi sisendiks</a:t>
            </a:r>
          </a:p>
          <a:p>
            <a:pPr marL="377825" indent="-377825" eaLnBrk="0" hangingPunct="0"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377825" indent="-377825" eaLnBrk="0" hangingPunct="0">
              <a:buFontTx/>
              <a:buChar char="•"/>
            </a:pPr>
            <a:r>
              <a:rPr lang="et-EE" sz="2600" dirty="0">
                <a:latin typeface="Arial" charset="0"/>
              </a:rPr>
              <a:t>Kas ja kuidas raundid kasutavad salajast võtit või sellest tuletatud võtmeid, määrab ära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võtmejaotusalgoritm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key sequence algorithm</a:t>
            </a:r>
            <a:r>
              <a:rPr lang="et-EE" sz="2600" dirty="0">
                <a:latin typeface="Arial" charset="0"/>
              </a:rPr>
              <a:t>). Võtmejaotusalgoritm võib ka puududa, sel korral kasutab iga raund otse algvõtit</a:t>
            </a:r>
          </a:p>
          <a:p>
            <a:pPr marL="377825" indent="-377825" eaLnBrk="0" hangingPunct="0"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377825" indent="-377825" eaLnBrk="0" hangingPunct="0">
              <a:buFontTx/>
              <a:buChar char="•"/>
            </a:pPr>
            <a:r>
              <a:rPr lang="et-EE" sz="2600" dirty="0">
                <a:latin typeface="Arial" charset="0"/>
              </a:rPr>
              <a:t>Kui võtmejaotusalgoritm eksisteerib, siis nimetatakse selle arvutatud võtmeid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raundivõtmeteks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round keys</a:t>
            </a:r>
            <a:r>
              <a:rPr lang="et-EE" sz="2600" dirty="0">
                <a:latin typeface="Arial" charset="0"/>
              </a:rPr>
              <a:t>)</a:t>
            </a:r>
          </a:p>
          <a:p>
            <a:pPr marL="377825" indent="-377825" eaLnBrk="0" hangingPunct="0">
              <a:buFontTx/>
              <a:buChar char="•"/>
            </a:pPr>
            <a:endParaRPr lang="et-EE" sz="2600" b="1" dirty="0">
              <a:latin typeface="Arial" charset="0"/>
            </a:endParaRPr>
          </a:p>
          <a:p>
            <a:pPr marL="377825" indent="-377825" eaLnBrk="0" hangingPunct="0">
              <a:buFontTx/>
              <a:buChar char="•"/>
            </a:pPr>
            <a:endParaRPr lang="et-EE" sz="2800" b="1" dirty="0">
              <a:latin typeface="Arial" charset="0"/>
            </a:endParaRPr>
          </a:p>
          <a:p>
            <a:pPr marL="377825" indent="-377825" eaLnBrk="0" hangingPunct="0">
              <a:buFontTx/>
              <a:buChar char="•"/>
            </a:pPr>
            <a:endParaRPr lang="et-EE" sz="1000" b="1" dirty="0">
              <a:latin typeface="Arial" charset="0"/>
            </a:endParaRPr>
          </a:p>
        </p:txBody>
      </p:sp>
      <p:sp>
        <p:nvSpPr>
          <p:cNvPr id="784387" name="Rectangle 3"/>
          <p:cNvSpPr>
            <a:spLocks noChangeArrowheads="1"/>
          </p:cNvSpPr>
          <p:nvPr/>
        </p:nvSpPr>
        <p:spPr bwMode="auto">
          <a:xfrm>
            <a:off x="304800" y="228600"/>
            <a:ext cx="838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Plokkšifri siseehitus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7" name="Rectangle 3"/>
          <p:cNvSpPr>
            <a:spLocks noChangeArrowheads="1"/>
          </p:cNvSpPr>
          <p:nvPr/>
        </p:nvSpPr>
        <p:spPr bwMode="auto">
          <a:xfrm>
            <a:off x="323528" y="0"/>
            <a:ext cx="882047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Plokkšifri ploki tüüpne siseehitus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charset="0"/>
            </a:endParaRPr>
          </a:p>
        </p:txBody>
      </p:sp>
      <p:pic>
        <p:nvPicPr>
          <p:cNvPr id="20483" name="Picture 4" descr="plok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765175"/>
            <a:ext cx="8135938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95288" y="1304925"/>
            <a:ext cx="8497192" cy="5553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77825" indent="-377825" eaLnBrk="0" hangingPunct="0"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Võtmepikkus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 eaLnBrk="0" hangingPunct="0">
              <a:buFontTx/>
              <a:buChar char="•"/>
            </a:pPr>
            <a:endParaRPr lang="et-EE" sz="1200" b="1" dirty="0">
              <a:latin typeface="Arial" charset="0"/>
            </a:endParaRPr>
          </a:p>
          <a:p>
            <a:pPr marL="377825" indent="-377825" eaLnBrk="0" hangingPunct="0"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Ploki pikkus </a:t>
            </a:r>
            <a:r>
              <a:rPr lang="et-EE" sz="2600" dirty="0">
                <a:latin typeface="Arial" charset="0"/>
              </a:rPr>
              <a:t>(vahel võrdub võtme pikkusega, aga ei pruugi)</a:t>
            </a:r>
          </a:p>
          <a:p>
            <a:pPr marL="377825" indent="-377825" eaLnBrk="0" hangingPunct="0">
              <a:buFontTx/>
              <a:buChar char="•"/>
            </a:pPr>
            <a:endParaRPr lang="et-EE" sz="1200" b="1" dirty="0">
              <a:latin typeface="Arial" charset="0"/>
            </a:endParaRPr>
          </a:p>
          <a:p>
            <a:pPr marL="377825" indent="-377825" eaLnBrk="0" hangingPunct="0"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Raundide arv </a:t>
            </a:r>
            <a:r>
              <a:rPr lang="et-EE" sz="2600" dirty="0">
                <a:latin typeface="Arial" charset="0"/>
              </a:rPr>
              <a:t>(ja vahel raunditüüpide arv)</a:t>
            </a:r>
          </a:p>
          <a:p>
            <a:pPr marL="377825" indent="-377825" eaLnBrk="0" hangingPunct="0">
              <a:buFontTx/>
              <a:buChar char="•"/>
            </a:pPr>
            <a:endParaRPr lang="et-EE" sz="1200" b="1" dirty="0" smtClean="0">
              <a:latin typeface="Arial" charset="0"/>
            </a:endParaRPr>
          </a:p>
          <a:p>
            <a:pPr marL="377825" indent="-377825" eaLnBrk="0" hangingPunct="0"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Võtmejaotusalgoritmi olemasolu</a:t>
            </a:r>
          </a:p>
          <a:p>
            <a:pPr marL="377825" indent="-377825" eaLnBrk="0" hangingPunct="0">
              <a:buFontTx/>
              <a:buChar char="•"/>
            </a:pPr>
            <a:endParaRPr lang="et-EE" sz="1200" b="1" dirty="0" smtClean="0">
              <a:solidFill>
                <a:srgbClr val="0070C0"/>
              </a:solidFill>
              <a:latin typeface="Arial" charset="0"/>
            </a:endParaRPr>
          </a:p>
          <a:p>
            <a:pPr marL="377825" indent="-377825" eaLnBrk="0" hangingPunct="0"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Raundivõtmete arv </a:t>
            </a:r>
            <a:r>
              <a:rPr lang="et-EE" sz="2600" dirty="0" smtClean="0">
                <a:latin typeface="Arial" charset="0"/>
              </a:rPr>
              <a:t>(võtmejaotusalgoritmi olemasolu korral)</a:t>
            </a:r>
          </a:p>
          <a:p>
            <a:pPr marL="377825" indent="-377825" eaLnBrk="0" hangingPunct="0">
              <a:buFontTx/>
              <a:buChar char="•"/>
            </a:pPr>
            <a:endParaRPr lang="et-EE" sz="1200" b="1" dirty="0">
              <a:latin typeface="Arial" charset="0"/>
            </a:endParaRPr>
          </a:p>
          <a:p>
            <a:pPr marL="377825" indent="-377825" eaLnBrk="0" hangingPunct="0"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Raundivõtme(te) pikkus </a:t>
            </a:r>
            <a:r>
              <a:rPr lang="et-EE" sz="2600" dirty="0">
                <a:latin typeface="Arial" charset="0"/>
              </a:rPr>
              <a:t>(võtmejaotudsalhoritmi olemasolu korral)</a:t>
            </a:r>
          </a:p>
          <a:p>
            <a:pPr marL="377825" indent="-377825" eaLnBrk="0" hangingPunct="0">
              <a:buFontTx/>
              <a:buChar char="•"/>
            </a:pPr>
            <a:endParaRPr lang="et-EE" sz="1200" b="1" dirty="0">
              <a:latin typeface="Arial" charset="0"/>
            </a:endParaRPr>
          </a:p>
          <a:p>
            <a:pPr marL="377825" indent="-377825" eaLnBrk="0" hangingPunct="0">
              <a:buFontTx/>
              <a:buChar char="•"/>
            </a:pPr>
            <a:r>
              <a:rPr lang="et-EE" sz="2600" dirty="0">
                <a:latin typeface="Arial" charset="0"/>
              </a:rPr>
              <a:t>Enne raunde tehtavate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eeltegevuste</a:t>
            </a:r>
            <a:r>
              <a:rPr lang="et-EE" sz="2600" dirty="0">
                <a:latin typeface="Arial" charset="0"/>
              </a:rPr>
              <a:t> ja pärast raunde tehtavate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järeltegevuste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olemasolu</a:t>
            </a:r>
            <a:endParaRPr lang="et-EE" sz="1000" dirty="0">
              <a:latin typeface="Arial" charset="0"/>
            </a:endParaRPr>
          </a:p>
        </p:txBody>
      </p:sp>
      <p:sp>
        <p:nvSpPr>
          <p:cNvPr id="784387" name="Rectangle 3"/>
          <p:cNvSpPr>
            <a:spLocks noChangeArrowheads="1"/>
          </p:cNvSpPr>
          <p:nvPr/>
        </p:nvSpPr>
        <p:spPr bwMode="auto">
          <a:xfrm>
            <a:off x="250825" y="260350"/>
            <a:ext cx="838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Plokkšifrit iseloomustavad parameetrid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ChangeArrowheads="1"/>
          </p:cNvSpPr>
          <p:nvPr/>
        </p:nvSpPr>
        <p:spPr bwMode="auto">
          <a:xfrm>
            <a:off x="179388" y="0"/>
            <a:ext cx="87852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sv-S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üptograafia kaks põhivõtet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AESi raundi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ehituskividena”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95536" y="1066800"/>
            <a:ext cx="8443664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800" b="1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b="1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ubstitutsioon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i="1" dirty="0">
                <a:latin typeface="Arial" charset="0"/>
              </a:rPr>
              <a:t>(substitution)</a:t>
            </a:r>
            <a:r>
              <a:rPr lang="et-EE" sz="2800" dirty="0">
                <a:latin typeface="Arial" charset="0"/>
              </a:rPr>
              <a:t> – olemasolevate märkide asendamine teiste märkidega</a:t>
            </a:r>
            <a:endParaRPr lang="sv-SE" sz="28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4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ranspositsioon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ehk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permutatsioon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i="1" dirty="0">
                <a:latin typeface="Arial" charset="0"/>
              </a:rPr>
              <a:t>(transposition, permutation)</a:t>
            </a:r>
            <a:r>
              <a:rPr lang="et-EE" sz="2800" dirty="0">
                <a:latin typeface="Arial" charset="0"/>
              </a:rPr>
              <a:t> – olemasolevate märkide järjekorra muutmine</a:t>
            </a:r>
          </a:p>
        </p:txBody>
      </p:sp>
      <p:sp>
        <p:nvSpPr>
          <p:cNvPr id="794631" name="Text Box 7"/>
          <p:cNvSpPr txBox="1">
            <a:spLocks noChangeArrowheads="1"/>
          </p:cNvSpPr>
          <p:nvPr/>
        </p:nvSpPr>
        <p:spPr bwMode="auto">
          <a:xfrm>
            <a:off x="467544" y="4725144"/>
            <a:ext cx="77724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Valdav enamik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AESi (ja paljude teiste plokkšifrite)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raundi sees tehtavaid teisendusi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on nende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kahe põhivõtte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keerukas sümbioos</a:t>
            </a:r>
            <a:endParaRPr lang="en-US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ChangeArrowheads="1"/>
          </p:cNvSpPr>
          <p:nvPr/>
        </p:nvSpPr>
        <p:spPr bwMode="auto">
          <a:xfrm>
            <a:off x="762000" y="0"/>
            <a:ext cx="7848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Ajaloolise (arvutieelse) krüptograafia põhivõtted</a:t>
            </a:r>
            <a:r>
              <a:rPr lang="sv-SE" sz="3600" b="1" dirty="0">
                <a:solidFill>
                  <a:srgbClr val="C00000"/>
                </a:solidFill>
                <a:latin typeface="Arial" charset="0"/>
              </a:rPr>
              <a:t>, II</a:t>
            </a:r>
            <a:r>
              <a:rPr lang="et-EE" sz="3600" b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371600" y="6858000"/>
            <a:ext cx="7772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800" b="1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800" b="1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800" b="1"/>
          </a:p>
        </p:txBody>
      </p:sp>
      <p:sp>
        <p:nvSpPr>
          <p:cNvPr id="599044" name="Text Box 4"/>
          <p:cNvSpPr txBox="1">
            <a:spLocks noChangeArrowheads="1"/>
          </p:cNvSpPr>
          <p:nvPr/>
        </p:nvSpPr>
        <p:spPr bwMode="auto">
          <a:xfrm>
            <a:off x="899592" y="1828800"/>
            <a:ext cx="7711008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Lihtsamad arvutieelsed krüptovõtted kujutas endast substitutsiooni või transpositsiooni eri varianti; keerukamad võtted (keerukamad krüptosüsteemid) olid nende teatud kombinatsioonid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043608" y="4365104"/>
            <a:ext cx="7855024" cy="2662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Ka suur osa kaasaegseid (arvutite ajastu) </a:t>
            </a:r>
            <a:r>
              <a:rPr lang="et-EE" sz="2800" dirty="0" smtClean="0">
                <a:latin typeface="Arial" charset="0"/>
              </a:rPr>
              <a:t>sümmeetrilisi krüptoalgoritme </a:t>
            </a:r>
            <a:r>
              <a:rPr lang="et-EE" sz="2800" dirty="0">
                <a:latin typeface="Arial" charset="0"/>
              </a:rPr>
              <a:t>on üles ehitatud enam-vähem sama ideoloogia kohaselt, koosnedes substitutsioonidest ja transpositsioonidest</a:t>
            </a: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 spd="med">
    <p:blinds dir="vert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3581400"/>
            <a:ext cx="8534400" cy="4343400"/>
          </a:xfrm>
        </p:spPr>
        <p:txBody>
          <a:bodyPr/>
          <a:lstStyle/>
          <a:p>
            <a:pPr marL="377825" indent="-377825" algn="l" eaLnBrk="1" hangingPunct="1"/>
            <a:endParaRPr lang="et-EE" sz="1000" smtClean="0"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Font typeface="Wingdings" pitchFamily="2" charset="2"/>
              <a:buChar char="l"/>
            </a:pPr>
            <a:endParaRPr lang="et-EE" sz="2800" smtClean="0">
              <a:latin typeface="Arial" charset="0"/>
            </a:endParaRPr>
          </a:p>
        </p:txBody>
      </p:sp>
      <p:sp>
        <p:nvSpPr>
          <p:cNvPr id="786435" name="Rectangle 3"/>
          <p:cNvSpPr>
            <a:spLocks noChangeArrowheads="1"/>
          </p:cNvSpPr>
          <p:nvPr/>
        </p:nvSpPr>
        <p:spPr bwMode="auto">
          <a:xfrm>
            <a:off x="827584" y="0"/>
            <a:ext cx="793541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AES: </a:t>
            </a:r>
            <a:r>
              <a:rPr lang="sv-S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saamislugu, </a:t>
            </a:r>
            <a:r>
              <a:rPr lang="sv-S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charset="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1043608" y="1219200"/>
            <a:ext cx="8100392" cy="491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600" dirty="0">
                <a:latin typeface="Arial" charset="0"/>
              </a:rPr>
              <a:t>1990te aastate lõpul </a:t>
            </a:r>
            <a:r>
              <a:rPr lang="et-EE" sz="2600" dirty="0">
                <a:latin typeface="Arial" charset="0"/>
              </a:rPr>
              <a:t> oli </a:t>
            </a:r>
            <a:r>
              <a:rPr lang="sv-SE" sz="2600" dirty="0">
                <a:latin typeface="Arial" charset="0"/>
              </a:rPr>
              <a:t> DES oli oma 56 biti pikkuse võtmega juba nõrgukene</a:t>
            </a:r>
            <a:r>
              <a:rPr lang="et-EE" sz="2600" dirty="0">
                <a:latin typeface="Arial" charset="0"/>
              </a:rPr>
              <a:t>, seepärast käivitati uue </a:t>
            </a:r>
            <a:r>
              <a:rPr lang="et-EE" sz="2600" dirty="0" smtClean="0">
                <a:latin typeface="Arial" charset="0"/>
              </a:rPr>
              <a:t>kommertsvaldkonna sümmetrilise krüptoalgoritmi standardi </a:t>
            </a:r>
            <a:r>
              <a:rPr lang="et-EE" sz="2600" dirty="0">
                <a:latin typeface="Arial" charset="0"/>
              </a:rPr>
              <a:t>– AESi – konkurss</a:t>
            </a:r>
            <a:endParaRPr lang="sv-SE" sz="26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sv-SE" sz="12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600" dirty="0">
                <a:latin typeface="Arial" charset="0"/>
              </a:rPr>
              <a:t>Uus süsteem pidi olema </a:t>
            </a:r>
            <a:r>
              <a:rPr lang="sv-SE" sz="2600" dirty="0" smtClean="0">
                <a:latin typeface="Arial" charset="0"/>
              </a:rPr>
              <a:t>plok</a:t>
            </a:r>
            <a:r>
              <a:rPr lang="et-EE" sz="2600" dirty="0" smtClean="0">
                <a:latin typeface="Arial" charset="0"/>
              </a:rPr>
              <a:t>š</a:t>
            </a:r>
            <a:r>
              <a:rPr lang="sv-SE" sz="2600" dirty="0" smtClean="0">
                <a:latin typeface="Arial" charset="0"/>
              </a:rPr>
              <a:t>iffer</a:t>
            </a:r>
            <a:r>
              <a:rPr lang="sv-SE" sz="2600" dirty="0">
                <a:latin typeface="Arial" charset="0"/>
              </a:rPr>
              <a:t>, ploki pikkuse 128 bitti ja mitmete võtmete pikkustega (128, 192 ja 256 bitti)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sv-SE" sz="12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Kolm eri pikkuse võtmega versiooni nähti ette algoritmi elujõulisuse hoidmiseks arvutusjõudluse pideva kasvamise tingimustes</a:t>
            </a:r>
            <a:endParaRPr lang="sv-SE" sz="26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sv-SE" sz="12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3581400"/>
            <a:ext cx="8534400" cy="4343400"/>
          </a:xfrm>
        </p:spPr>
        <p:txBody>
          <a:bodyPr/>
          <a:lstStyle/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</p:txBody>
      </p:sp>
      <p:sp>
        <p:nvSpPr>
          <p:cNvPr id="788483" name="Rectangle 3"/>
          <p:cNvSpPr>
            <a:spLocks noChangeArrowheads="1"/>
          </p:cNvSpPr>
          <p:nvPr/>
        </p:nvSpPr>
        <p:spPr bwMode="auto">
          <a:xfrm>
            <a:off x="539552" y="0"/>
            <a:ext cx="860444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AES: </a:t>
            </a:r>
            <a:r>
              <a:rPr lang="sv-S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saamislugu, II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11560" y="914400"/>
            <a:ext cx="830384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sv-SE" sz="1200" b="1" dirty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1997 kuulutati välja  uue kommertssvaldkonna sümmeetrilise krüptroalgoritmi konkurss</a:t>
            </a:r>
            <a:endParaRPr lang="sv-SE" sz="2800" dirty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sv-SE" sz="2800" dirty="0">
                <a:latin typeface="Arial" charset="0"/>
              </a:rPr>
              <a:t>1999. aasta augustiks sõeluti välja </a:t>
            </a:r>
            <a:r>
              <a:rPr lang="et-EE" sz="2800" dirty="0" smtClean="0">
                <a:latin typeface="Arial" charset="0"/>
              </a:rPr>
              <a:t>konkursi viis</a:t>
            </a:r>
            <a:r>
              <a:rPr lang="sv-SE" sz="2800" dirty="0" smtClean="0"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finalisti: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MARS, RC6, Rijndael, Serpent </a:t>
            </a:r>
            <a:r>
              <a:rPr lang="sv-SE" sz="2800" dirty="0">
                <a:latin typeface="Arial" charset="0"/>
              </a:rPr>
              <a:t>ja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Twofish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et-EE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Neile kõigile on jäänud kaasajal maailmas teatav kasutusosa ja tuntus</a:t>
            </a:r>
            <a:endParaRPr lang="sv-SE" sz="2800" dirty="0">
              <a:latin typeface="Arial" charset="0"/>
            </a:endParaRPr>
          </a:p>
        </p:txBody>
      </p:sp>
      <p:sp>
        <p:nvSpPr>
          <p:cNvPr id="788485" name="Text Box 5"/>
          <p:cNvSpPr txBox="1">
            <a:spLocks noChangeArrowheads="1"/>
          </p:cNvSpPr>
          <p:nvPr/>
        </p:nvSpPr>
        <p:spPr bwMode="auto">
          <a:xfrm>
            <a:off x="755576" y="4437112"/>
            <a:ext cx="71628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Sügisel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200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1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kuulutati Rijndael ametlikuks konkursi võitjaks, misjärgselt sai ta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laialt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tuntuks AESi nime all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ja kogu maailmas laia laviku osaliseks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3581400"/>
            <a:ext cx="8534400" cy="4343400"/>
          </a:xfrm>
        </p:spPr>
        <p:txBody>
          <a:bodyPr/>
          <a:lstStyle/>
          <a:p>
            <a:pPr marL="377825" indent="-377825" algn="l" eaLnBrk="1" hangingPunct="1"/>
            <a:endParaRPr lang="et-EE" sz="1000" smtClean="0"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Font typeface="Wingdings" pitchFamily="2" charset="2"/>
              <a:buChar char="l"/>
            </a:pPr>
            <a:endParaRPr lang="et-EE" sz="2800" smtClean="0">
              <a:latin typeface="Arial" charset="0"/>
            </a:endParaRPr>
          </a:p>
        </p:txBody>
      </p:sp>
      <p:sp>
        <p:nvSpPr>
          <p:cNvPr id="790531" name="Rectangle 3"/>
          <p:cNvSpPr>
            <a:spLocks noChangeArrowheads="1"/>
          </p:cNvSpPr>
          <p:nvPr/>
        </p:nvSpPr>
        <p:spPr bwMode="auto">
          <a:xfrm>
            <a:off x="467544" y="0"/>
            <a:ext cx="829545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üldfakte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84212" y="836613"/>
            <a:ext cx="8208267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O</a:t>
            </a:r>
            <a:r>
              <a:rPr lang="et-EE" sz="2800" dirty="0" smtClean="0">
                <a:latin typeface="Arial" charset="0"/>
              </a:rPr>
              <a:t>n </a:t>
            </a:r>
            <a:r>
              <a:rPr lang="et-EE" sz="2800" dirty="0">
                <a:latin typeface="Arial" charset="0"/>
              </a:rPr>
              <a:t>plokk</a:t>
            </a:r>
            <a:r>
              <a:rPr lang="et-EE" sz="2800" dirty="0">
                <a:latin typeface="Arial" charset="0"/>
                <a:cs typeface="Arial" charset="0"/>
              </a:rPr>
              <a:t>š</a:t>
            </a:r>
            <a:r>
              <a:rPr lang="et-EE" sz="2800" dirty="0">
                <a:latin typeface="Arial" charset="0"/>
              </a:rPr>
              <a:t>iffer ploki pikkusega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128, 192 või 256 bitti </a:t>
            </a:r>
            <a:endParaRPr lang="et-EE" sz="12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</a:t>
            </a:r>
            <a:r>
              <a:rPr lang="et-EE" sz="2800" dirty="0" smtClean="0">
                <a:latin typeface="Arial" charset="0"/>
              </a:rPr>
              <a:t>asutab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varieeruva pikkusega võtit</a:t>
            </a:r>
            <a:r>
              <a:rPr lang="et-EE" sz="2800" dirty="0">
                <a:latin typeface="Arial" charset="0"/>
              </a:rPr>
              <a:t>, mis võib olla samuti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128, 192 või 256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bitti</a:t>
            </a:r>
            <a:r>
              <a:rPr lang="et-EE" sz="2800" dirty="0" smtClean="0">
                <a:latin typeface="Arial" charset="0"/>
              </a:rPr>
              <a:t>. </a:t>
            </a:r>
            <a:r>
              <a:rPr lang="et-EE" sz="2800" dirty="0">
                <a:latin typeface="Arial" charset="0"/>
              </a:rPr>
              <a:t>P</a:t>
            </a:r>
            <a:r>
              <a:rPr lang="et-EE" sz="2800" dirty="0" smtClean="0">
                <a:latin typeface="Arial" charset="0"/>
              </a:rPr>
              <a:t>loki </a:t>
            </a:r>
            <a:r>
              <a:rPr lang="et-EE" sz="2800" dirty="0">
                <a:latin typeface="Arial" charset="0"/>
              </a:rPr>
              <a:t>pikkus võrdub </a:t>
            </a:r>
            <a:r>
              <a:rPr lang="et-EE" sz="2800" dirty="0" smtClean="0">
                <a:latin typeface="Arial" charset="0"/>
              </a:rPr>
              <a:t>võtmepikkusega</a:t>
            </a:r>
            <a:endParaRPr lang="et-EE" sz="1200" dirty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A</a:t>
            </a:r>
            <a:r>
              <a:rPr lang="et-EE" sz="2800" dirty="0" smtClean="0">
                <a:latin typeface="Arial" charset="0"/>
              </a:rPr>
              <a:t>utorid </a:t>
            </a:r>
            <a:r>
              <a:rPr lang="et-EE" sz="2800" dirty="0">
                <a:latin typeface="Arial" charset="0"/>
              </a:rPr>
              <a:t>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Joan Daemen </a:t>
            </a:r>
            <a:r>
              <a:rPr lang="et-EE" sz="2800" dirty="0">
                <a:latin typeface="Arial" charset="0"/>
              </a:rPr>
              <a:t>ja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Vincent Rijmen </a:t>
            </a:r>
            <a:r>
              <a:rPr lang="et-EE" sz="2800" dirty="0" smtClean="0">
                <a:latin typeface="Arial" charset="0"/>
              </a:rPr>
              <a:t>Belgiast</a:t>
            </a:r>
            <a:endParaRPr lang="et-EE" sz="1200" dirty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Võitis sügisel </a:t>
            </a:r>
            <a:r>
              <a:rPr lang="et-EE" sz="2800" dirty="0">
                <a:latin typeface="Arial" charset="0"/>
              </a:rPr>
              <a:t>2001 AESi konkursi, enne võitmist kandis nime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Rijndael</a:t>
            </a:r>
            <a:endParaRPr lang="sv-SE" sz="1200" dirty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Katab kaasajal ca 70-80% kõikidest kommertsvaldkonna sümmeetrilistest algoritmidest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ChangeArrowheads="1"/>
          </p:cNvSpPr>
          <p:nvPr/>
        </p:nvSpPr>
        <p:spPr bwMode="auto">
          <a:xfrm>
            <a:off x="395536" y="0"/>
            <a:ext cx="87484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AES: tehniline üldkirjeldus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95288" y="1052513"/>
            <a:ext cx="8229600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128 bitise võtme </a:t>
            </a:r>
            <a:r>
              <a:rPr lang="et-EE" sz="2800" dirty="0">
                <a:latin typeface="Arial" charset="0"/>
              </a:rPr>
              <a:t>korral koosneb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10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raundist</a:t>
            </a:r>
          </a:p>
          <a:p>
            <a:pPr marL="266700" indent="-266700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192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bitise võtme </a:t>
            </a:r>
            <a:r>
              <a:rPr lang="et-EE" sz="2800" dirty="0">
                <a:latin typeface="Arial" charset="0"/>
              </a:rPr>
              <a:t>korral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12 raundist </a:t>
            </a:r>
            <a:endParaRPr lang="et-EE" sz="2800" b="1" dirty="0" smtClean="0">
              <a:solidFill>
                <a:srgbClr val="0070C0"/>
              </a:solidFill>
              <a:latin typeface="Arial" charset="0"/>
            </a:endParaRPr>
          </a:p>
          <a:p>
            <a:pPr marL="266700" indent="-266700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256 bitise </a:t>
            </a:r>
            <a:r>
              <a:rPr lang="et-EE" sz="2800" dirty="0">
                <a:latin typeface="Arial" charset="0"/>
              </a:rPr>
              <a:t>võtme korral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14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raundist</a:t>
            </a:r>
            <a:endParaRPr lang="et-EE" sz="2800" dirty="0">
              <a:latin typeface="Arial" charset="0"/>
            </a:endParaRPr>
          </a:p>
          <a:p>
            <a:pPr>
              <a:spcBef>
                <a:spcPts val="12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Võtmejaotusalgoritm AESil </a:t>
            </a:r>
            <a:r>
              <a:rPr lang="et-EE" sz="2800" dirty="0" smtClean="0">
                <a:latin typeface="Arial" charset="0"/>
              </a:rPr>
              <a:t>puudub</a:t>
            </a:r>
            <a:endParaRPr lang="et-EE" sz="2800" dirty="0">
              <a:latin typeface="Arial" charset="0"/>
            </a:endParaRPr>
          </a:p>
          <a:p>
            <a:pPr>
              <a:spcBef>
                <a:spcPts val="12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Iga raund koosneb neljast </a:t>
            </a:r>
            <a:r>
              <a:rPr lang="et-EE" sz="2800" dirty="0" smtClean="0">
                <a:latin typeface="Arial" charset="0"/>
              </a:rPr>
              <a:t>üksteisele järgnevast erilaadsest </a:t>
            </a:r>
            <a:r>
              <a:rPr lang="et-EE" sz="2800" dirty="0">
                <a:latin typeface="Arial" charset="0"/>
              </a:rPr>
              <a:t>tehtest:</a:t>
            </a:r>
          </a:p>
          <a:p>
            <a:pPr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asendusbait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byte sub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ridade nihutus </a:t>
            </a:r>
            <a:r>
              <a:rPr lang="et-EE" sz="2800" dirty="0">
                <a:latin typeface="Arial" charset="0"/>
              </a:rPr>
              <a:t>(</a:t>
            </a:r>
            <a:r>
              <a:rPr lang="et-EE" sz="2800" i="1" dirty="0">
                <a:latin typeface="Arial" charset="0"/>
              </a:rPr>
              <a:t>shift row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tulpade segamine </a:t>
            </a:r>
            <a:r>
              <a:rPr lang="et-EE" sz="2800" dirty="0">
                <a:latin typeface="Arial" charset="0"/>
              </a:rPr>
              <a:t>(</a:t>
            </a:r>
            <a:r>
              <a:rPr lang="et-EE" sz="2800" i="1" dirty="0">
                <a:latin typeface="Arial" charset="0"/>
              </a:rPr>
              <a:t>mix column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raundivõtme lisamine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add round key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981200"/>
            <a:ext cx="2520280" cy="3276600"/>
          </a:xfrm>
        </p:spPr>
        <p:txBody>
          <a:bodyPr>
            <a:normAutofit fontScale="92500" lnSpcReduction="20000"/>
          </a:bodyPr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>
              <a:buClr>
                <a:schemeClr val="tx1"/>
              </a:buClr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Teksti iga bait (kaheksa bitti) asendatakse vastavalt ühele suurele </a:t>
            </a:r>
            <a:r>
              <a:rPr lang="sv-SE" sz="2800" dirty="0" smtClean="0">
                <a:solidFill>
                  <a:schemeClr val="tx1"/>
                </a:solidFill>
                <a:latin typeface="Arial" charset="0"/>
              </a:rPr>
              <a:t>substitutsioonile (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DESist tuntud ka S-boksi nime all</a:t>
            </a:r>
            <a:r>
              <a:rPr lang="sv-SE" sz="2800" dirty="0" smtClean="0">
                <a:solidFill>
                  <a:schemeClr val="tx1"/>
                </a:solidFill>
                <a:latin typeface="Arial" charset="0"/>
              </a:rPr>
              <a:t>)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:</a:t>
            </a:r>
          </a:p>
        </p:txBody>
      </p:sp>
      <p:sp>
        <p:nvSpPr>
          <p:cNvPr id="795652" name="Rectangle 4"/>
          <p:cNvSpPr>
            <a:spLocks noChangeArrowheads="1"/>
          </p:cNvSpPr>
          <p:nvPr/>
        </p:nvSpPr>
        <p:spPr bwMode="auto">
          <a:xfrm>
            <a:off x="251520" y="0"/>
            <a:ext cx="889248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AES: asendusbaidi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faas (</a:t>
            </a:r>
            <a:r>
              <a:rPr lang="et-EE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byte sub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pic>
        <p:nvPicPr>
          <p:cNvPr id="21506" name="Picture 2" descr="Image result for aes byte su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2114" y="980728"/>
            <a:ext cx="6487688" cy="587727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447800"/>
            <a:ext cx="9144000" cy="1066800"/>
          </a:xfrm>
        </p:spPr>
        <p:txBody>
          <a:bodyPr>
            <a:normAutofit fontScale="92500" lnSpcReduction="10000"/>
          </a:bodyPr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Teksti baidid vahetatakse omavahel ära, 128-bitise ploki puhul skeemiga:</a:t>
            </a:r>
          </a:p>
        </p:txBody>
      </p:sp>
      <p:pic>
        <p:nvPicPr>
          <p:cNvPr id="28675" name="Picture 3" descr="C:\DOKUM\PEDALOE\PIC2\a9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819400"/>
            <a:ext cx="381000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40386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0013" indent="-100013"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marL="100013" indent="-100013"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192-bitise ploki puhul skeemiga:</a:t>
            </a:r>
          </a:p>
        </p:txBody>
      </p:sp>
      <p:pic>
        <p:nvPicPr>
          <p:cNvPr id="28677" name="Picture 5" descr="C:\DOKUM\PEDALOE\PIC2\b1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4876800"/>
            <a:ext cx="4343400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7702" name="Rectangle 6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AES: ridade nihutuse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faas (</a:t>
            </a:r>
            <a:r>
              <a:rPr lang="et-EE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shift row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9812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0013" indent="-100013"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marL="100013" indent="-100013"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256-bitise ploki puhul skeemiga:</a:t>
            </a:r>
          </a:p>
        </p:txBody>
      </p:sp>
      <p:pic>
        <p:nvPicPr>
          <p:cNvPr id="29699" name="Picture 3" descr="C:\DOKUM\PEDALOE\PIC2\b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971800"/>
            <a:ext cx="77724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9748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AES: ridade nihutuse faas (</a:t>
            </a:r>
            <a:r>
              <a:rPr lang="et-EE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shift row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endParaRPr lang="en-GB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648200"/>
            <a:ext cx="89154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Raundivõtme lisamise faas (</a:t>
            </a:r>
            <a:r>
              <a:rPr lang="et-EE" sz="3600" b="1" i="1" dirty="0" smtClean="0">
                <a:solidFill>
                  <a:srgbClr val="C00000"/>
                </a:solidFill>
              </a:rPr>
              <a:t>add round key</a:t>
            </a:r>
            <a:r>
              <a:rPr lang="et-EE" sz="3600" b="1" dirty="0" smtClean="0">
                <a:solidFill>
                  <a:srgbClr val="C00000"/>
                </a:solidFill>
              </a:rPr>
              <a:t>)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28600" y="1524000"/>
            <a:ext cx="891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Iga 4 baidist koosnev tulp (vt eelnev) korrutatakse järgmise 4 x 4 maatriksiga modulo 2</a:t>
            </a:r>
            <a:r>
              <a:rPr lang="et-EE" sz="2800" baseline="30000" dirty="0">
                <a:latin typeface="Arial" charset="0"/>
              </a:rPr>
              <a:t>8</a:t>
            </a:r>
            <a:r>
              <a:rPr lang="et-EE" sz="2800" dirty="0">
                <a:latin typeface="Arial" charset="0"/>
              </a:rPr>
              <a:t> = 256</a:t>
            </a:r>
          </a:p>
        </p:txBody>
      </p:sp>
      <p:pic>
        <p:nvPicPr>
          <p:cNvPr id="30724" name="Picture 4" descr="C:\DOKUM\PEDALOE\PIC2\b3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819400"/>
            <a:ext cx="22098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28600" y="5638800"/>
            <a:ext cx="7848600" cy="13696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Igale teksti bitile XORitakse vastava osavõtme bitt</a:t>
            </a:r>
          </a:p>
          <a:p>
            <a:pPr eaLnBrk="0" hangingPunct="0">
              <a:spcBef>
                <a:spcPct val="50000"/>
              </a:spcBef>
            </a:pPr>
            <a:endParaRPr lang="en-GB" b="1" dirty="0"/>
          </a:p>
        </p:txBody>
      </p:sp>
      <p:sp>
        <p:nvSpPr>
          <p:cNvPr id="801798" name="Rectangle 6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AES: tulpade segamise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faas (</a:t>
            </a:r>
            <a:r>
              <a:rPr lang="et-EE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mix column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19812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0013" indent="-100013" eaLnBrk="0" hangingPunct="0">
              <a:spcBef>
                <a:spcPct val="20000"/>
              </a:spcBef>
            </a:pPr>
            <a:endParaRPr lang="et-EE" sz="1000">
              <a:latin typeface="Arial" charset="0"/>
            </a:endParaRPr>
          </a:p>
        </p:txBody>
      </p:sp>
      <p:pic>
        <p:nvPicPr>
          <p:cNvPr id="31747" name="Picture 3" descr="C:\DOKUM\PEDALOE\TMP2\rijnconv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3844" name="Rectangle 4"/>
          <p:cNvSpPr>
            <a:spLocks noChangeArrowheads="1"/>
          </p:cNvSpPr>
          <p:nvPr/>
        </p:nvSpPr>
        <p:spPr bwMode="auto">
          <a:xfrm>
            <a:off x="0" y="-304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AES: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üldine toimimiskeem (üks raund)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0" name="Rectangle 2"/>
          <p:cNvSpPr>
            <a:spLocks noChangeArrowheads="1"/>
          </p:cNvSpPr>
          <p:nvPr/>
        </p:nvSpPr>
        <p:spPr bwMode="auto">
          <a:xfrm>
            <a:off x="323528" y="0"/>
            <a:ext cx="882047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AES: krüptoanalüüs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8229600" cy="5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A</a:t>
            </a:r>
            <a:r>
              <a:rPr lang="et-EE" sz="2800" dirty="0" smtClean="0">
                <a:latin typeface="Arial" charset="0"/>
              </a:rPr>
              <a:t>mmendav </a:t>
            </a:r>
            <a:r>
              <a:rPr lang="et-EE" sz="2800" dirty="0">
                <a:latin typeface="Arial" charset="0"/>
              </a:rPr>
              <a:t>otsing nõuab 2</a:t>
            </a:r>
            <a:r>
              <a:rPr lang="et-EE" sz="2800" baseline="30000" dirty="0">
                <a:latin typeface="Arial" charset="0"/>
              </a:rPr>
              <a:t>128</a:t>
            </a:r>
            <a:r>
              <a:rPr lang="et-EE" sz="2800" dirty="0">
                <a:latin typeface="Arial" charset="0"/>
              </a:rPr>
              <a:t> kuni 2</a:t>
            </a:r>
            <a:r>
              <a:rPr lang="et-EE" sz="2800" baseline="30000" dirty="0">
                <a:latin typeface="Arial" charset="0"/>
              </a:rPr>
              <a:t>256</a:t>
            </a:r>
            <a:r>
              <a:rPr lang="et-EE" sz="2800" dirty="0">
                <a:latin typeface="Arial" charset="0"/>
              </a:rPr>
              <a:t> variandi läbivaatamist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A</a:t>
            </a:r>
            <a:r>
              <a:rPr lang="et-EE" sz="2800" dirty="0" smtClean="0">
                <a:latin typeface="Arial" charset="0"/>
              </a:rPr>
              <a:t>lgoritmi  </a:t>
            </a:r>
            <a:r>
              <a:rPr lang="et-EE" sz="2800" dirty="0">
                <a:latin typeface="Arial" charset="0"/>
              </a:rPr>
              <a:t>autorid ise on tõestanud seda suure osa teadaolevate krüptoanalüütiliste võtete korral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Mõned krüptoanalüütilised võtted on täismahus algoritmi korral teada, kuid need on kaugel sellest, et olla praktikas realiseeritavad</a:t>
            </a:r>
            <a:r>
              <a:rPr lang="et-EE" sz="2800" b="1" dirty="0" smtClean="0">
                <a:latin typeface="Arial" charset="0"/>
              </a:rPr>
              <a:t>.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Algoritmi on tohutult testitud ja testitakse edasi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8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ChangeArrowheads="1"/>
          </p:cNvSpPr>
          <p:nvPr/>
        </p:nvSpPr>
        <p:spPr bwMode="auto">
          <a:xfrm>
            <a:off x="457200" y="0"/>
            <a:ext cx="82912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Traditsioonilise krüptograafia lõpp, I</a:t>
            </a:r>
            <a:r>
              <a:rPr lang="et-EE" sz="3600" b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16451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80772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Traditsioonilise krüptograafia lõpetas elektronarvuti ilmumine 1940tel (COLOSSUS, ENIAC), mis tegi arvutamisvõimaluse sadu ja tuhandeid korda kiiremaks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755576" y="3562350"/>
            <a:ext cx="7776864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Sellega lõppes arvutieelsete krüptoalgoritmide ajastu ja lõppes traditsiooniline (arvutieelne) krüptograafia</a:t>
            </a:r>
          </a:p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Alates 1940test kasutatakse nii </a:t>
            </a:r>
            <a:r>
              <a:rPr lang="et-EE" sz="2800" dirty="0">
                <a:latin typeface="Arial" charset="0"/>
                <a:cs typeface="Arial" charset="0"/>
              </a:rPr>
              <a:t>š</a:t>
            </a:r>
            <a:r>
              <a:rPr lang="et-EE" sz="2800" dirty="0">
                <a:latin typeface="Arial" charset="0"/>
              </a:rPr>
              <a:t>ifreerimisel kui krüptoalgoritmide murdmisel elektronarvuti abi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 spd="med">
    <p:blinds dir="vert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ChangeArrowheads="1"/>
          </p:cNvSpPr>
          <p:nvPr/>
        </p:nvSpPr>
        <p:spPr bwMode="auto">
          <a:xfrm>
            <a:off x="467544" y="-171400"/>
            <a:ext cx="867645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AES:  krüptoanalüüs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charset="0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79512" y="980728"/>
            <a:ext cx="8640960" cy="5681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Bikliki rünne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biclique attack</a:t>
            </a:r>
            <a:r>
              <a:rPr lang="et-EE" sz="2600" dirty="0" smtClean="0">
                <a:latin typeface="Arial" charset="0"/>
              </a:rPr>
              <a:t>, 2011) võimaldab 128, 192 ja 256 bitised AESi versiooni murda vastavalt 2</a:t>
            </a:r>
            <a:r>
              <a:rPr lang="et-EE" sz="2600" baseline="30000" dirty="0" smtClean="0">
                <a:latin typeface="Arial" charset="0"/>
              </a:rPr>
              <a:t>126,1</a:t>
            </a:r>
            <a:r>
              <a:rPr lang="et-EE" sz="2600" dirty="0" smtClean="0">
                <a:latin typeface="Arial" charset="0"/>
              </a:rPr>
              <a:t> , 2</a:t>
            </a:r>
            <a:r>
              <a:rPr lang="et-EE" sz="2600" baseline="30000" dirty="0" smtClean="0">
                <a:latin typeface="Arial" charset="0"/>
              </a:rPr>
              <a:t>189,7 </a:t>
            </a:r>
            <a:r>
              <a:rPr lang="et-EE" sz="2600" dirty="0" smtClean="0">
                <a:latin typeface="Arial" charset="0"/>
              </a:rPr>
              <a:t>ja 2</a:t>
            </a:r>
            <a:r>
              <a:rPr lang="et-EE" sz="2600" baseline="30000" dirty="0" smtClean="0">
                <a:latin typeface="Arial" charset="0"/>
              </a:rPr>
              <a:t>254,4 </a:t>
            </a:r>
            <a:r>
              <a:rPr lang="et-EE" sz="2600" dirty="0" smtClean="0">
                <a:latin typeface="Arial" charset="0"/>
              </a:rPr>
              <a:t>sammuga. On keerukas adaptiivselt valitud avateksti ründe variant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Veidi </a:t>
            </a:r>
            <a:r>
              <a:rPr lang="et-EE" sz="2600" dirty="0">
                <a:latin typeface="Arial" charset="0"/>
              </a:rPr>
              <a:t>on saavutatud edu (2009) ka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seotud võtmete ründe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related key attack</a:t>
            </a:r>
            <a:r>
              <a:rPr lang="et-EE" sz="2600" dirty="0">
                <a:latin typeface="Arial" charset="0"/>
              </a:rPr>
              <a:t>) korral, kus eeldatakse mitme matemaatiliselt seotud võtme kasutamist.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Praktikat see ei puuduta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Ka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lisakanali ründe </a:t>
            </a:r>
            <a:r>
              <a:rPr lang="et-EE" sz="2600" dirty="0">
                <a:latin typeface="Arial" charset="0"/>
              </a:rPr>
              <a:t>võtted (</a:t>
            </a:r>
            <a:r>
              <a:rPr lang="et-EE" sz="2600" i="1" dirty="0">
                <a:latin typeface="Arial" charset="0"/>
              </a:rPr>
              <a:t>side-channel attack</a:t>
            </a:r>
            <a:r>
              <a:rPr lang="et-EE" sz="2600" dirty="0">
                <a:latin typeface="Arial" charset="0"/>
              </a:rPr>
              <a:t>), kus saadakse teatud teavet ploki sees toimuvast, on andnud teatud teoreetilisi tulemusi, mis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praktilist turvet ei puuduta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endParaRPr lang="et-EE" sz="2600" b="1" u="sng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Rectangle 2"/>
          <p:cNvSpPr>
            <a:spLocks noChangeArrowheads="1"/>
          </p:cNvSpPr>
          <p:nvPr/>
        </p:nvSpPr>
        <p:spPr bwMode="auto">
          <a:xfrm>
            <a:off x="539552" y="0"/>
            <a:ext cx="860444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AES: ammendava otsingu</a:t>
            </a:r>
            <a:r>
              <a:rPr lang="sv-S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”murdmismasin”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539750" y="1341438"/>
            <a:ext cx="8229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800" dirty="0">
                <a:latin typeface="Arial" charset="0"/>
              </a:rPr>
              <a:t>”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Murdmismasin</a:t>
            </a:r>
            <a:r>
              <a:rPr lang="sv-SE" sz="2800" dirty="0">
                <a:latin typeface="Arial" charset="0"/>
              </a:rPr>
              <a:t>” (keerukas ammendavat otsingut realiseeriv</a:t>
            </a:r>
            <a:r>
              <a:rPr lang="et-EE" sz="2800" dirty="0">
                <a:latin typeface="Arial" charset="0"/>
              </a:rPr>
              <a:t> spetsiaalriistvaral põhinev paralleelarvuti</a:t>
            </a:r>
            <a:r>
              <a:rPr lang="sv-SE" sz="2800" dirty="0">
                <a:latin typeface="Arial" charset="0"/>
              </a:rPr>
              <a:t>), mis murraks DESi sekundiga, kulutaks AES</a:t>
            </a:r>
            <a:r>
              <a:rPr lang="et-EE" sz="2800" dirty="0">
                <a:latin typeface="Arial" charset="0"/>
              </a:rPr>
              <a:t>-</a:t>
            </a:r>
            <a:r>
              <a:rPr lang="sv-SE" sz="2800" dirty="0">
                <a:latin typeface="Arial" charset="0"/>
              </a:rPr>
              <a:t>i  lihtsama</a:t>
            </a:r>
            <a:r>
              <a:rPr lang="et-EE" sz="2800" dirty="0"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variandi murdmisele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sada tuhat miljonit aastat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sv-SE" sz="12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S</a:t>
            </a:r>
            <a:r>
              <a:rPr lang="sv-SE" sz="2800" dirty="0" smtClean="0">
                <a:latin typeface="Arial" charset="0"/>
              </a:rPr>
              <a:t>äärase </a:t>
            </a:r>
            <a:r>
              <a:rPr lang="sv-SE" sz="2800" dirty="0">
                <a:latin typeface="Arial" charset="0"/>
              </a:rPr>
              <a:t>masina valmistamine maksaks hetkel (AD </a:t>
            </a:r>
            <a:r>
              <a:rPr lang="sv-SE" sz="2800" dirty="0" smtClean="0">
                <a:latin typeface="Arial" charset="0"/>
              </a:rPr>
              <a:t>20</a:t>
            </a:r>
            <a:r>
              <a:rPr lang="et-EE" sz="2800" dirty="0" smtClean="0">
                <a:latin typeface="Arial" charset="0"/>
              </a:rPr>
              <a:t>16</a:t>
            </a:r>
            <a:r>
              <a:rPr lang="sv-SE" sz="2800" dirty="0" smtClean="0">
                <a:latin typeface="Arial" charset="0"/>
              </a:rPr>
              <a:t>)  </a:t>
            </a:r>
            <a:r>
              <a:rPr lang="et-EE" sz="2800" dirty="0" smtClean="0">
                <a:latin typeface="Arial" charset="0"/>
              </a:rPr>
              <a:t>üle saja tuhande </a:t>
            </a:r>
            <a:r>
              <a:rPr lang="sv-SE" sz="2800" dirty="0" smtClean="0">
                <a:latin typeface="Arial" charset="0"/>
              </a:rPr>
              <a:t>euro</a:t>
            </a:r>
            <a:endParaRPr lang="sv-SE" sz="2800" b="1" dirty="0">
              <a:latin typeface="Arial" charset="0"/>
            </a:endParaRPr>
          </a:p>
        </p:txBody>
      </p:sp>
      <p:sp>
        <p:nvSpPr>
          <p:cNvPr id="812036" name="Text Box 4"/>
          <p:cNvSpPr txBox="1">
            <a:spLocks noChangeArrowheads="1"/>
          </p:cNvSpPr>
          <p:nvPr/>
        </p:nvSpPr>
        <p:spPr bwMode="auto">
          <a:xfrm>
            <a:off x="395536" y="5085184"/>
            <a:ext cx="8137152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Järeldus: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AES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-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kõik kolm versiooni on väga turvalised ja praktikas hetkel (AD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2016)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täiesti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murdmatud ükskõik millises murdmisrežiimis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ChangeArrowheads="1"/>
          </p:cNvSpPr>
          <p:nvPr/>
        </p:nvSpPr>
        <p:spPr bwMode="auto">
          <a:xfrm>
            <a:off x="467544" y="0"/>
            <a:ext cx="867645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AES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sv-S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realisatsioonid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8229600" cy="43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600" dirty="0">
                <a:latin typeface="Arial" charset="0"/>
              </a:rPr>
              <a:t>AES on koostatud nii, et teda oleks mugav (kiire) realiseerida nii riist- kui ka tarkvaras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600" dirty="0">
                <a:latin typeface="Arial" charset="0"/>
              </a:rPr>
              <a:t>Riistvararealisatsioonid on küll kümneid ja vahel ka sadu kordi kiiremad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sv-SE" sz="12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600" dirty="0">
                <a:latin typeface="Arial" charset="0"/>
              </a:rPr>
              <a:t>Nii riist- kui tarkvaras saab AESi kaasajal </a:t>
            </a:r>
            <a:r>
              <a:rPr lang="sv-SE" sz="2600" dirty="0" smtClean="0">
                <a:latin typeface="Arial" charset="0"/>
              </a:rPr>
              <a:t>realiseerida</a:t>
            </a:r>
            <a:r>
              <a:rPr lang="et-EE" sz="2600" dirty="0" smtClean="0">
                <a:latin typeface="Arial" charset="0"/>
              </a:rPr>
              <a:t> ka kiire andmevahetuse korral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dirty="0">
                <a:latin typeface="Arial" charset="0"/>
              </a:rPr>
              <a:t>”taustana”, nt kettale lugemise ja/või kettalt kirjutamise kõrvaltegevusena</a:t>
            </a:r>
            <a:endParaRPr lang="et-EE" sz="26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600" b="1" dirty="0">
              <a:latin typeface="Arial" charset="0"/>
            </a:endParaRPr>
          </a:p>
        </p:txBody>
      </p:sp>
      <p:sp>
        <p:nvSpPr>
          <p:cNvPr id="812036" name="Text Box 4"/>
          <p:cNvSpPr txBox="1">
            <a:spLocks noChangeArrowheads="1"/>
          </p:cNvSpPr>
          <p:nvPr/>
        </p:nvSpPr>
        <p:spPr bwMode="auto">
          <a:xfrm>
            <a:off x="1043608" y="5410200"/>
            <a:ext cx="7338392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Väga laialt l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evinud on nii AESi tark- kui ka riistvaraversioonid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886200"/>
            <a:ext cx="7924800" cy="2438400"/>
          </a:xfrm>
        </p:spPr>
        <p:txBody>
          <a:bodyPr/>
          <a:lstStyle/>
          <a:p>
            <a:pPr algn="l" eaLnBrk="1" hangingPunct="1"/>
            <a:endParaRPr lang="et-EE" sz="1000" b="1" smtClean="0">
              <a:latin typeface="Arial" charset="0"/>
            </a:endParaRPr>
          </a:p>
          <a:p>
            <a:pPr algn="l" eaLnBrk="1" hangingPunct="1"/>
            <a:endParaRPr lang="et-EE" sz="1000" b="1" smtClean="0">
              <a:latin typeface="Arial" charset="0"/>
            </a:endParaRPr>
          </a:p>
        </p:txBody>
      </p:sp>
      <p:sp>
        <p:nvSpPr>
          <p:cNvPr id="617475" name="Text Box 3"/>
          <p:cNvSpPr txBox="1">
            <a:spLocks noChangeArrowheads="1"/>
          </p:cNvSpPr>
          <p:nvPr/>
        </p:nvSpPr>
        <p:spPr bwMode="auto">
          <a:xfrm>
            <a:off x="899592" y="3717032"/>
            <a:ext cx="7056784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lates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1949. aastast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võib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rääkida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kaasaegsest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teaduslikust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krüptograafiast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mis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sisult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matemaatika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üks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haru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ja rakenduselt andmeturbe üks haru</a:t>
            </a:r>
            <a:endParaRPr lang="en-US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617476" name="Rectangle 4"/>
          <p:cNvSpPr>
            <a:spLocks noChangeArrowheads="1"/>
          </p:cNvSpPr>
          <p:nvPr/>
        </p:nvSpPr>
        <p:spPr bwMode="auto">
          <a:xfrm>
            <a:off x="457200" y="0"/>
            <a:ext cx="82912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Traditsioonilise krüptograafia lõpp, II</a:t>
            </a:r>
            <a:r>
              <a:rPr lang="et-EE" sz="3600" b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33400" y="1524000"/>
            <a:ext cx="8153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Elektronarvutite ilmumisega umbes samal ajal (1949) avaldas Shannon oma informatsiooniteooria, mis viis senise empiirilise teooria teaduslikule alusele</a:t>
            </a:r>
            <a:endParaRPr lang="en-GB" dirty="0"/>
          </a:p>
        </p:txBody>
      </p:sp>
    </p:spTree>
  </p:cSld>
  <p:clrMapOvr>
    <a:masterClrMapping/>
  </p:clrMapOvr>
  <p:transition spd="med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886200"/>
            <a:ext cx="7924800" cy="2438400"/>
          </a:xfrm>
        </p:spPr>
        <p:txBody>
          <a:bodyPr/>
          <a:lstStyle/>
          <a:p>
            <a:pPr algn="l" eaLnBrk="1" hangingPunct="1"/>
            <a:endParaRPr lang="et-EE" sz="1000" b="1" smtClean="0">
              <a:latin typeface="Arial" charset="0"/>
            </a:endParaRPr>
          </a:p>
          <a:p>
            <a:pPr algn="l" eaLnBrk="1" hangingPunct="1"/>
            <a:endParaRPr lang="et-EE" sz="1000" b="1" smtClean="0">
              <a:latin typeface="Arial" charset="0"/>
            </a:endParaRPr>
          </a:p>
        </p:txBody>
      </p:sp>
      <p:sp>
        <p:nvSpPr>
          <p:cNvPr id="619523" name="Text Box 3"/>
          <p:cNvSpPr txBox="1">
            <a:spLocks noChangeArrowheads="1"/>
          </p:cNvSpPr>
          <p:nvPr/>
        </p:nvSpPr>
        <p:spPr bwMode="auto">
          <a:xfrm>
            <a:off x="683568" y="1628800"/>
            <a:ext cx="7139136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Krüptograafia levik sõjardite ja diplomaatide mängumaast masspruukimisse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algas 1970.-80. aastatel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seoses teabe liikumisega ülemaailmses arvutivõrgus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Internetis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ja selle kaitse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vajadustega</a:t>
            </a:r>
            <a:endParaRPr lang="en-US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619524" name="Rectangle 4"/>
          <p:cNvSpPr>
            <a:spLocks noChangeArrowheads="1"/>
          </p:cNvSpPr>
          <p:nvPr/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1980ndad </a:t>
            </a:r>
            <a:r>
              <a:rPr lang="et-EE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–</a:t>
            </a: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 sõjardite pärusmaalt masskasutusse 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755576" y="4725144"/>
            <a:ext cx="81556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Täiendava tõuke andsid siin krüptoalgoritmid ja võtted, mida ei kasutatus enam teabe konfidentsiaalsuse, vaid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tervikluse</a:t>
            </a:r>
            <a:r>
              <a:rPr lang="et-EE" sz="2800" dirty="0">
                <a:latin typeface="Arial" charset="0"/>
              </a:rPr>
              <a:t> kaitseks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 spd="med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ChangeArrowheads="1"/>
          </p:cNvSpPr>
          <p:nvPr/>
        </p:nvSpPr>
        <p:spPr bwMode="auto">
          <a:xfrm>
            <a:off x="762000" y="0"/>
            <a:ext cx="7696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Kaasaja krüptograafia</a:t>
            </a:r>
            <a:r>
              <a:rPr lang="sv-SE" sz="3600" b="1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sv-SE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—</a:t>
            </a:r>
            <a:r>
              <a:rPr lang="sv-SE" sz="3600" b="1" dirty="0">
                <a:solidFill>
                  <a:srgbClr val="C00000"/>
                </a:solidFill>
                <a:latin typeface="Arial" charset="0"/>
              </a:rPr>
              <a:t> ametlik definitsioon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23619" name="Text Box 3"/>
          <p:cNvSpPr txBox="1">
            <a:spLocks noChangeArrowheads="1"/>
          </p:cNvSpPr>
          <p:nvPr/>
        </p:nvSpPr>
        <p:spPr bwMode="auto">
          <a:xfrm>
            <a:off x="755576" y="1844824"/>
            <a:ext cx="7478216" cy="4031873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3200" b="1" u="sng" dirty="0" smtClean="0">
                <a:solidFill>
                  <a:srgbClr val="0070C0"/>
                </a:solidFill>
                <a:latin typeface="Arial" charset="0"/>
              </a:rPr>
              <a:t>(Kaasaja</a:t>
            </a:r>
            <a:r>
              <a:rPr lang="et-EE" sz="3200" b="1" u="sng" dirty="0">
                <a:solidFill>
                  <a:srgbClr val="0070C0"/>
                </a:solidFill>
                <a:latin typeface="Arial" charset="0"/>
              </a:rPr>
              <a:t>) k</a:t>
            </a:r>
            <a:r>
              <a:rPr lang="en-US" sz="3200" b="1" u="sng" dirty="0" err="1">
                <a:solidFill>
                  <a:srgbClr val="0070C0"/>
                </a:solidFill>
                <a:latin typeface="Arial" charset="0"/>
              </a:rPr>
              <a:t>rüptograafia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i="1" dirty="0">
                <a:solidFill>
                  <a:srgbClr val="0070C0"/>
                </a:solidFill>
                <a:latin typeface="Arial" charset="0"/>
              </a:rPr>
              <a:t>(cryptography)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on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distsipliin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mis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hõlmab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põhimõtteid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vahendeid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ja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meetodeid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andmete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teisendamiseks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nende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semantilise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sisu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peitmise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nende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volitamata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kasutamise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või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nende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märkamata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muutumise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vältimise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eesmärgil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  </a:t>
            </a:r>
            <a:r>
              <a:rPr lang="en-US" sz="3200" dirty="0">
                <a:latin typeface="Arial" charset="0"/>
              </a:rPr>
              <a:t>(ISO 7498-2)</a:t>
            </a:r>
            <a:endParaRPr lang="en-GB" sz="3200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09600" y="6019800"/>
            <a:ext cx="708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 b="1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ChangeArrowheads="1"/>
          </p:cNvSpPr>
          <p:nvPr/>
        </p:nvSpPr>
        <p:spPr bwMode="auto">
          <a:xfrm>
            <a:off x="381000" y="304800"/>
            <a:ext cx="876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Krüptograafia </a:t>
            </a:r>
            <a:r>
              <a:rPr lang="et-EE" sz="3600" b="1" dirty="0" smtClean="0">
                <a:solidFill>
                  <a:srgbClr val="C00000"/>
                </a:solidFill>
                <a:latin typeface="Arial" charset="0"/>
              </a:rPr>
              <a:t>alusmõisted, I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546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Krüpteeritavat (loetamatule kujule teisendatavat) teksti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avatekstiks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plaintext</a:t>
            </a:r>
            <a:r>
              <a:rPr lang="et-EE" sz="2800" dirty="0">
                <a:latin typeface="Arial" charset="0"/>
              </a:rPr>
              <a:t>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Krüpteeritud ehk loetamatule kujule viidud teksti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krüptogrammiks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ciphertext</a:t>
            </a:r>
            <a:r>
              <a:rPr lang="et-EE" sz="2800" dirty="0">
                <a:latin typeface="Arial" charset="0"/>
              </a:rPr>
              <a:t>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Avateksti teisendamist loetamatul kujul olevaks krüptogrammiks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krüpteerimiseks</a:t>
            </a: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ehk</a:t>
            </a: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šifreerimiseks</a:t>
            </a: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>
                <a:latin typeface="Arial" charset="0"/>
              </a:rPr>
              <a:t>(encryption, enciphering)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i="1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Krüptogrammi teisendamist avatekstiks normaalolukorras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dešifreerimiseks</a:t>
            </a:r>
            <a:r>
              <a:rPr lang="et-EE" sz="2800" i="1" dirty="0">
                <a:latin typeface="Arial" charset="0"/>
              </a:rPr>
              <a:t> (deciphering, decryption)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GB" dirty="0"/>
          </a:p>
        </p:txBody>
      </p:sp>
    </p:spTree>
  </p:cSld>
  <p:clrMapOvr>
    <a:masterClrMapping/>
  </p:clrMapOvr>
  <p:transition spd="med">
    <p:blinds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2741</Words>
  <Application>Microsoft Office PowerPoint</Application>
  <PresentationFormat>On-screen Show (4:3)</PresentationFormat>
  <Paragraphs>310</Paragraphs>
  <Slides>52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Sümmeetrilised krüptoalgoritmid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Krüptograafia erijooni, I</vt:lpstr>
      <vt:lpstr>Krüptograafia erijooni, II</vt:lpstr>
      <vt:lpstr>Krüptograafia erijooni, III</vt:lpstr>
      <vt:lpstr>Krüptograafia erijooni, IV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Salajase võtmega krüptoalgoritm</vt:lpstr>
      <vt:lpstr>Salajase võtmega krüptoalgoritm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Raundivõtme lisamise faas (add round key)</vt:lpstr>
      <vt:lpstr>Slide 48</vt:lpstr>
      <vt:lpstr>Slide 49</vt:lpstr>
      <vt:lpstr>Slide 50</vt:lpstr>
      <vt:lpstr>Slide 51</vt:lpstr>
      <vt:lpstr>Slide 52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30</cp:revision>
  <dcterms:created xsi:type="dcterms:W3CDTF">2016-08-30T18:22:58Z</dcterms:created>
  <dcterms:modified xsi:type="dcterms:W3CDTF">2018-02-19T19:17:44Z</dcterms:modified>
</cp:coreProperties>
</file>