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8"/>
  </p:notesMasterIdLst>
  <p:sldIdLst>
    <p:sldId id="258" r:id="rId2"/>
    <p:sldId id="259" r:id="rId3"/>
    <p:sldId id="260" r:id="rId4"/>
    <p:sldId id="261" r:id="rId5"/>
    <p:sldId id="267" r:id="rId6"/>
    <p:sldId id="268" r:id="rId7"/>
    <p:sldId id="269" r:id="rId8"/>
    <p:sldId id="270" r:id="rId9"/>
    <p:sldId id="271" r:id="rId10"/>
    <p:sldId id="273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B386D-6AFA-4EEC-9DBA-580FFEFB8CBB}" type="datetimeFigureOut">
              <a:rPr lang="et-EE" smtClean="0"/>
              <a:pPr/>
              <a:t>27.02.2018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9CCD8-E302-484D-B3E8-D35B2CBE1DEE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9A995-C4A5-470F-A94B-75897E5C748C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3BACED-464A-4819-A08D-B867E7ACF5C8}" type="slidenum">
              <a:rPr lang="en-GB" sz="1200"/>
              <a:pPr algn="r"/>
              <a:t>21</a:t>
            </a:fld>
            <a:endParaRPr lang="en-GB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FDEABC-6CD1-47D9-8043-4AA66F95F267}" type="slidenum">
              <a:rPr lang="en-GB" sz="1200"/>
              <a:pPr algn="r"/>
              <a:t>22</a:t>
            </a:fld>
            <a:endParaRPr lang="en-GB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8CE39C-F203-4D51-A2FC-1260D03FFD20}" type="slidenum">
              <a:rPr lang="en-GB" sz="1200"/>
              <a:pPr algn="r"/>
              <a:t>23</a:t>
            </a:fld>
            <a:endParaRPr lang="en-GB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BDB09F-BCE4-4D3F-931C-D55881B50AD6}" type="slidenum">
              <a:rPr lang="en-GB" sz="1200"/>
              <a:pPr algn="r"/>
              <a:t>24</a:t>
            </a:fld>
            <a:endParaRPr lang="en-GB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5CA23A-0B48-4A9E-9AA3-2D092AF669C6}" type="slidenum">
              <a:rPr lang="en-GB" sz="1200"/>
              <a:pPr algn="r"/>
              <a:t>25</a:t>
            </a:fld>
            <a:endParaRPr lang="en-GB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CD7B07-B51E-409F-B005-0F29C8600967}" type="slidenum">
              <a:rPr lang="en-GB" sz="1200"/>
              <a:pPr algn="r"/>
              <a:t>26</a:t>
            </a:fld>
            <a:endParaRPr lang="en-GB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F969F0-8969-4049-BE30-F8ACA51FAB4D}" type="slidenum">
              <a:rPr lang="en-GB" sz="1200"/>
              <a:pPr algn="r"/>
              <a:t>27</a:t>
            </a:fld>
            <a:endParaRPr lang="en-GB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E3ABC1-3FA7-4339-92CE-4112C07719FB}" type="slidenum">
              <a:rPr lang="en-GB" sz="1200"/>
              <a:pPr algn="r"/>
              <a:t>28</a:t>
            </a:fld>
            <a:endParaRPr lang="en-GB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12F6D9-1D6B-4D80-BA3F-A7C4FF5E4DFE}" type="slidenum">
              <a:rPr lang="en-GB" sz="1200"/>
              <a:pPr algn="r"/>
              <a:t>29</a:t>
            </a:fld>
            <a:endParaRPr lang="en-GB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B102C5-1B77-448B-9135-F9284022B18C}" type="slidenum">
              <a:rPr lang="en-GB" sz="1200"/>
              <a:pPr algn="r"/>
              <a:t>30</a:t>
            </a:fld>
            <a:endParaRPr lang="en-GB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44628-A54C-47DF-98E8-16C634B4030A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1C769B-F4AA-4A39-A882-A0D30D2F146C}" type="slidenum">
              <a:rPr lang="en-GB" sz="1200"/>
              <a:pPr algn="r"/>
              <a:t>31</a:t>
            </a:fld>
            <a:endParaRPr lang="en-GB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87B41F-7F4C-4593-B2CB-6C1814C962A3}" type="slidenum">
              <a:rPr lang="en-GB" sz="1200"/>
              <a:pPr algn="r"/>
              <a:t>32</a:t>
            </a:fld>
            <a:endParaRPr lang="en-GB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27468E-2884-4BAC-9884-B630FF4FC534}" type="slidenum">
              <a:rPr lang="en-GB" sz="1200"/>
              <a:pPr algn="r"/>
              <a:t>33</a:t>
            </a:fld>
            <a:endParaRPr lang="en-GB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7668C1-B180-4F0B-8BC2-3C668B44C496}" type="slidenum">
              <a:rPr lang="en-GB" sz="1200"/>
              <a:pPr algn="r"/>
              <a:t>34</a:t>
            </a:fld>
            <a:endParaRPr lang="en-GB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7668C1-B180-4F0B-8BC2-3C668B44C496}" type="slidenum">
              <a:rPr lang="en-GB" sz="1200"/>
              <a:pPr algn="r"/>
              <a:t>35</a:t>
            </a:fld>
            <a:endParaRPr lang="en-GB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A748BA-D998-4196-BE6C-9D73B5C83C16}" type="slidenum">
              <a:rPr lang="en-GB" sz="1200"/>
              <a:pPr algn="r"/>
              <a:t>36</a:t>
            </a:fld>
            <a:endParaRPr lang="en-GB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E3ABE2-1286-495C-8F05-5F1D8762CD1E}" type="slidenum">
              <a:rPr lang="en-GB" sz="1200"/>
              <a:pPr algn="r"/>
              <a:t>37</a:t>
            </a:fld>
            <a:endParaRPr lang="en-GB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851777-BF96-4E2A-B2FE-10C33169C3DC}" type="slidenum">
              <a:rPr lang="en-GB" sz="1200"/>
              <a:pPr algn="r"/>
              <a:t>38</a:t>
            </a:fld>
            <a:endParaRPr lang="en-GB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851777-BF96-4E2A-B2FE-10C33169C3DC}" type="slidenum">
              <a:rPr lang="en-GB" sz="1200"/>
              <a:pPr algn="r"/>
              <a:t>39</a:t>
            </a:fld>
            <a:endParaRPr lang="en-GB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ABF77B-8109-4BB7-9A37-130472058041}" type="slidenum">
              <a:rPr lang="en-GB" sz="1200"/>
              <a:pPr algn="r"/>
              <a:t>40</a:t>
            </a:fld>
            <a:endParaRPr lang="en-GB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2183F-BAC0-40D0-ABD7-EA6E0C2DA86D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F6B129-0E05-48B1-A9EB-4033CA4D50E3}" type="slidenum">
              <a:rPr lang="en-GB" sz="1200"/>
              <a:pPr algn="r"/>
              <a:t>41</a:t>
            </a:fld>
            <a:endParaRPr lang="en-GB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157118-6840-4D41-8161-0F9521B1FBC6}" type="slidenum">
              <a:rPr lang="en-GB" sz="1200"/>
              <a:pPr algn="r"/>
              <a:t>42</a:t>
            </a:fld>
            <a:endParaRPr lang="en-GB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F97A45-B33F-40DF-A6E1-E9CC4CA1CB48}" type="slidenum">
              <a:rPr lang="en-GB" sz="1200"/>
              <a:pPr algn="r"/>
              <a:t>43</a:t>
            </a:fld>
            <a:endParaRPr lang="en-GB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2902CD-D401-4EB2-82C3-4B12C536561F}" type="slidenum">
              <a:rPr lang="en-GB" sz="1200"/>
              <a:pPr algn="r"/>
              <a:t>44</a:t>
            </a:fld>
            <a:endParaRPr lang="en-GB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F5C4B9-EE3A-4D7C-B46A-9E202C050CEE}" type="slidenum">
              <a:rPr lang="en-GB" sz="1200"/>
              <a:pPr algn="r"/>
              <a:t>45</a:t>
            </a:fld>
            <a:endParaRPr lang="en-GB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0AA273-B651-48FB-A965-9ABCD591845B}" type="slidenum">
              <a:rPr lang="en-GB" sz="1200"/>
              <a:pPr algn="r"/>
              <a:t>46</a:t>
            </a:fld>
            <a:endParaRPr lang="en-GB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FD5200-3D04-470F-9200-71381D4932BC}" type="slidenum">
              <a:rPr lang="en-GB" sz="1200"/>
              <a:pPr algn="r"/>
              <a:t>47</a:t>
            </a:fld>
            <a:endParaRPr lang="en-GB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291FFD-5A1D-455A-8157-4F8DEA276B99}" type="slidenum">
              <a:rPr lang="en-GB" sz="1200"/>
              <a:pPr algn="r"/>
              <a:t>48</a:t>
            </a:fld>
            <a:endParaRPr lang="en-GB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291FFD-5A1D-455A-8157-4F8DEA276B99}" type="slidenum">
              <a:rPr lang="en-GB" sz="1200"/>
              <a:pPr algn="r"/>
              <a:t>49</a:t>
            </a:fld>
            <a:endParaRPr lang="en-GB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4EE1B1-6FF3-46A4-82CA-7FC53631ED17}" type="slidenum">
              <a:rPr lang="en-GB" sz="1200"/>
              <a:pPr algn="r"/>
              <a:t>50</a:t>
            </a:fld>
            <a:endParaRPr lang="en-GB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5A141-8CE7-4EF1-8DE6-013FA6F6FD3D}" type="slidenum">
              <a:rPr lang="en-GB" smtClean="0">
                <a:latin typeface="Times New Roman" charset="0"/>
              </a:rPr>
              <a:pPr/>
              <a:t>9</a:t>
            </a:fld>
            <a:endParaRPr lang="en-GB" smtClean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DCBCF0-AD6E-49B0-9B32-322C22475354}" type="slidenum">
              <a:rPr lang="en-GB" sz="1200"/>
              <a:pPr algn="r"/>
              <a:t>51</a:t>
            </a:fld>
            <a:endParaRPr lang="en-GB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D10061-13FC-4C2F-8B1F-DFE7C9392965}" type="slidenum">
              <a:rPr lang="en-GB" sz="1200"/>
              <a:pPr algn="r"/>
              <a:t>52</a:t>
            </a:fld>
            <a:endParaRPr lang="en-GB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20FDFC-430C-4F45-B0D1-B603CDF480A8}" type="slidenum">
              <a:rPr lang="en-GB" sz="1200"/>
              <a:pPr algn="r"/>
              <a:t>53</a:t>
            </a:fld>
            <a:endParaRPr lang="en-GB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301D94-8F47-4B69-A030-2C71A25DD81F}" type="slidenum">
              <a:rPr lang="en-GB" sz="1200"/>
              <a:pPr algn="r"/>
              <a:t>54</a:t>
            </a:fld>
            <a:endParaRPr lang="en-GB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985BB7-2E87-4D8D-93E5-B835F4461C4A}" type="slidenum">
              <a:rPr lang="en-GB" sz="1200"/>
              <a:pPr algn="r"/>
              <a:t>55</a:t>
            </a:fld>
            <a:endParaRPr lang="en-GB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F4AEB7-0DFE-4431-B1CF-FE8469D2B53E}" type="slidenum">
              <a:rPr lang="en-GB" sz="1200"/>
              <a:pPr algn="r"/>
              <a:t>56</a:t>
            </a:fld>
            <a:endParaRPr lang="en-GB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2229DF-BF3D-42EB-AD10-22B468870123}" type="slidenum">
              <a:rPr lang="en-GB" sz="1200"/>
              <a:pPr algn="r"/>
              <a:t>57</a:t>
            </a:fld>
            <a:endParaRPr lang="en-GB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3D2A0E-8E46-48FB-8AA6-DA443A626621}" type="slidenum">
              <a:rPr lang="en-GB" sz="1200"/>
              <a:pPr algn="r"/>
              <a:t>58</a:t>
            </a:fld>
            <a:endParaRPr lang="en-GB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F4AEB7-0DFE-4431-B1CF-FE8469D2B53E}" type="slidenum">
              <a:rPr lang="en-GB" sz="1200"/>
              <a:pPr algn="r"/>
              <a:t>59</a:t>
            </a:fld>
            <a:endParaRPr lang="en-GB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2229DF-BF3D-42EB-AD10-22B468870123}" type="slidenum">
              <a:rPr lang="en-GB" sz="1200"/>
              <a:pPr algn="r"/>
              <a:t>60</a:t>
            </a:fld>
            <a:endParaRPr lang="en-GB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E1F13-1731-4EB3-A89D-42C5CED65540}" type="slidenum">
              <a:rPr lang="en-GB" smtClean="0">
                <a:latin typeface="Times New Roman" charset="0"/>
              </a:rPr>
              <a:pPr/>
              <a:t>10</a:t>
            </a:fld>
            <a:endParaRPr lang="en-GB" smtClean="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834924-5511-4DED-821F-7868DE9B80EB}" type="slidenum">
              <a:rPr lang="en-GB" sz="1200"/>
              <a:pPr algn="r"/>
              <a:t>61</a:t>
            </a:fld>
            <a:endParaRPr lang="en-GB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834924-5511-4DED-821F-7868DE9B80EB}" type="slidenum">
              <a:rPr lang="en-GB" sz="1200"/>
              <a:pPr algn="r"/>
              <a:t>62</a:t>
            </a:fld>
            <a:endParaRPr lang="en-GB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834924-5511-4DED-821F-7868DE9B80EB}" type="slidenum">
              <a:rPr lang="en-GB" sz="1200"/>
              <a:pPr algn="r"/>
              <a:t>63</a:t>
            </a:fld>
            <a:endParaRPr lang="en-GB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834924-5511-4DED-821F-7868DE9B80EB}" type="slidenum">
              <a:rPr lang="en-GB" sz="1200"/>
              <a:pPr algn="r"/>
              <a:t>64</a:t>
            </a:fld>
            <a:endParaRPr lang="en-GB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834924-5511-4DED-821F-7868DE9B80EB}" type="slidenum">
              <a:rPr lang="en-GB" sz="1200"/>
              <a:pPr algn="r"/>
              <a:t>65</a:t>
            </a:fld>
            <a:endParaRPr lang="en-GB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8358D7-8D0A-4206-8785-5A7C4CEA5700}" type="slidenum">
              <a:rPr lang="en-GB" sz="1200"/>
              <a:pPr algn="r"/>
              <a:t>66</a:t>
            </a:fld>
            <a:endParaRPr lang="en-GB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C31224-9843-4629-8869-81E05CFB8465}" type="slidenum">
              <a:rPr lang="en-GB" sz="1200"/>
              <a:pPr algn="r"/>
              <a:t>11</a:t>
            </a:fld>
            <a:endParaRPr lang="en-GB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t-E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CC5337-70A8-4CF5-AFEE-CAD6A9930867}" type="slidenum">
              <a:rPr lang="en-GB" sz="1200"/>
              <a:pPr algn="r"/>
              <a:t>17</a:t>
            </a:fld>
            <a:endParaRPr lang="en-GB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83696D-0442-4364-B873-8B655CB6A5B3}" type="slidenum">
              <a:rPr lang="en-GB" sz="1200"/>
              <a:pPr algn="r"/>
              <a:t>19</a:t>
            </a:fld>
            <a:endParaRPr lang="en-GB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ABF828-C35A-4591-8641-E2C2CA120040}" type="slidenum">
              <a:rPr lang="en-GB" sz="1200"/>
              <a:pPr algn="r"/>
              <a:t>20</a:t>
            </a:fld>
            <a:endParaRPr lang="en-GB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27.02.2018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27.02.2018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27.02.2018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27.02.2018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27.02.2018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27.02.2018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27.02.2018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27.02.2018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27.02.2018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27.02.2018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FD07-1909-427F-B79F-3ACAA176049B}" type="datetimeFigureOut">
              <a:rPr lang="et-EE" smtClean="0"/>
              <a:pPr/>
              <a:t>27.02.2018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FD07-1909-427F-B79F-3ACAA176049B}" type="datetimeFigureOut">
              <a:rPr lang="et-EE" smtClean="0"/>
              <a:pPr/>
              <a:t>27.02.2018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F9402-9D77-42C8-B133-A6D3B9CB865A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t-EE" b="1" dirty="0" smtClean="0">
                <a:solidFill>
                  <a:srgbClr val="C00000"/>
                </a:solidFill>
              </a:rPr>
              <a:t>A</a:t>
            </a:r>
            <a:r>
              <a:rPr lang="et-EE" b="1" dirty="0" smtClean="0">
                <a:solidFill>
                  <a:srgbClr val="C00000"/>
                </a:solidFill>
              </a:rPr>
              <a:t>ümmeetrilised krüptoalgoritmid ja krüptoräsi algoritmid</a:t>
            </a:r>
            <a:endParaRPr lang="et-EE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560840" cy="4248472"/>
          </a:xfrm>
        </p:spPr>
        <p:txBody>
          <a:bodyPr>
            <a:normAutofit fontScale="92500" lnSpcReduction="10000"/>
          </a:bodyPr>
          <a:lstStyle/>
          <a:p>
            <a:pPr algn="l"/>
            <a:endParaRPr lang="et-EE" dirty="0" smtClean="0">
              <a:solidFill>
                <a:schemeClr val="tx1"/>
              </a:solidFill>
            </a:endParaRPr>
          </a:p>
          <a:p>
            <a:pPr algn="l"/>
            <a:endParaRPr lang="et-EE" dirty="0">
              <a:solidFill>
                <a:schemeClr val="tx1"/>
              </a:solidFill>
            </a:endParaRPr>
          </a:p>
          <a:p>
            <a:pPr algn="l"/>
            <a:r>
              <a:rPr lang="et-EE" sz="2600" i="1" dirty="0" smtClean="0">
                <a:solidFill>
                  <a:schemeClr val="tx1"/>
                </a:solidFill>
              </a:rPr>
              <a:t>I378</a:t>
            </a:r>
          </a:p>
          <a:p>
            <a:pPr algn="l"/>
            <a:endParaRPr lang="et-EE" sz="2600" i="1" dirty="0" smtClean="0">
              <a:solidFill>
                <a:schemeClr val="tx1"/>
              </a:solidFill>
            </a:endParaRPr>
          </a:p>
          <a:p>
            <a:pPr algn="l"/>
            <a:r>
              <a:rPr lang="et-EE" sz="2600" b="1" i="1" dirty="0" smtClean="0">
                <a:solidFill>
                  <a:srgbClr val="0070C0"/>
                </a:solidFill>
              </a:rPr>
              <a:t>Andmeturve ja krüptoloogia, </a:t>
            </a:r>
          </a:p>
          <a:p>
            <a:pPr algn="l"/>
            <a:r>
              <a:rPr lang="et-EE" sz="2600" b="1" i="1" dirty="0" smtClean="0">
                <a:solidFill>
                  <a:srgbClr val="0070C0"/>
                </a:solidFill>
              </a:rPr>
              <a:t>õhtustele tudengitele</a:t>
            </a:r>
            <a:endParaRPr lang="et-EE" sz="2600" b="1" i="1" dirty="0">
              <a:solidFill>
                <a:srgbClr val="0070C0"/>
              </a:solidFill>
            </a:endParaRPr>
          </a:p>
          <a:p>
            <a:pPr algn="l"/>
            <a:endParaRPr lang="et-EE" sz="2600" i="1" dirty="0" smtClean="0">
              <a:solidFill>
                <a:schemeClr val="tx1"/>
              </a:solidFill>
            </a:endParaRPr>
          </a:p>
          <a:p>
            <a:pPr algn="l"/>
            <a:r>
              <a:rPr lang="et-EE" sz="2600" i="1" dirty="0" smtClean="0">
                <a:solidFill>
                  <a:schemeClr val="tx1"/>
                </a:solidFill>
              </a:rPr>
              <a:t>Valdo Praust</a:t>
            </a:r>
          </a:p>
          <a:p>
            <a:pPr algn="l"/>
            <a:endParaRPr lang="et-EE" sz="2600" i="1" dirty="0" smtClean="0">
              <a:solidFill>
                <a:schemeClr val="tx1"/>
              </a:solidFill>
            </a:endParaRPr>
          </a:p>
          <a:p>
            <a:pPr algn="l"/>
            <a:r>
              <a:rPr lang="et-EE" sz="2600" i="1" dirty="0" smtClean="0">
                <a:solidFill>
                  <a:schemeClr val="tx1"/>
                </a:solidFill>
              </a:rPr>
              <a:t>27. </a:t>
            </a:r>
            <a:r>
              <a:rPr lang="et-EE" sz="2600" i="1" dirty="0" smtClean="0">
                <a:solidFill>
                  <a:schemeClr val="tx1"/>
                </a:solidFill>
              </a:rPr>
              <a:t>veebruar 2018</a:t>
            </a:r>
            <a:endParaRPr lang="et-EE" sz="2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ChangeArrowheads="1"/>
          </p:cNvSpPr>
          <p:nvPr/>
        </p:nvSpPr>
        <p:spPr bwMode="auto">
          <a:xfrm>
            <a:off x="685800" y="304800"/>
            <a:ext cx="784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Plokk- ja jada</a:t>
            </a:r>
            <a:r>
              <a:rPr lang="et-EE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š</a:t>
            </a:r>
            <a:r>
              <a:rPr lang="et-EE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ifrid</a:t>
            </a:r>
            <a:endParaRPr lang="en-GB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765955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7772400" cy="14112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Sümmeetrilised krüptoalgoritmid jagatakse plokk- ja jadašifriteks. </a:t>
            </a:r>
            <a:r>
              <a:rPr lang="et-EE" sz="2800" dirty="0">
                <a:latin typeface="Arial" charset="0"/>
              </a:rPr>
              <a:t>Plokkšifrid on palju enam levinud kui jadašifrid</a:t>
            </a:r>
            <a:endParaRPr lang="en-GB" sz="2800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" y="2667000"/>
            <a:ext cx="8354888" cy="399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b="1" u="sng" dirty="0">
                <a:solidFill>
                  <a:srgbClr val="0070C0"/>
                </a:solidFill>
                <a:latin typeface="Arial" charset="0"/>
              </a:rPr>
              <a:t>Plokkšifri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 (</a:t>
            </a:r>
            <a:r>
              <a:rPr lang="et-EE" sz="2600" b="1" i="1" dirty="0">
                <a:solidFill>
                  <a:srgbClr val="0070C0"/>
                </a:solidFill>
                <a:latin typeface="Arial" charset="0"/>
              </a:rPr>
              <a:t>block cipher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) korral jagatakse avatekst teatud pikkustega plokkideks, mis krüpteeritakse ükshaaval. </a:t>
            </a:r>
            <a:r>
              <a:rPr lang="et-EE" sz="2600" dirty="0">
                <a:latin typeface="Arial" charset="0"/>
              </a:rPr>
              <a:t>Kas ja kuidas järgmise ploki tulemus eelmisest sõltub, määrab ära plokkšifri kasutusresiim</a:t>
            </a:r>
          </a:p>
          <a:p>
            <a:pPr marL="381000" indent="-3810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200" b="1" dirty="0">
              <a:latin typeface="Arial" charset="0"/>
            </a:endParaRPr>
          </a:p>
          <a:p>
            <a:pPr marL="381000" indent="-3810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b="1" u="sng" dirty="0">
                <a:solidFill>
                  <a:srgbClr val="0070C0"/>
                </a:solidFill>
                <a:latin typeface="Arial" charset="0"/>
              </a:rPr>
              <a:t>Jadašifri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 (</a:t>
            </a:r>
            <a:r>
              <a:rPr lang="et-EE" sz="2600" b="1" i="1" dirty="0">
                <a:solidFill>
                  <a:srgbClr val="0070C0"/>
                </a:solidFill>
                <a:latin typeface="Arial" charset="0"/>
              </a:rPr>
              <a:t>stream cipher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) korral leitakse salajasest võtmest teatud algoritmi alusel võtmejada </a:t>
            </a:r>
            <a:r>
              <a:rPr lang="et-EE" sz="2600" dirty="0">
                <a:latin typeface="Arial" charset="0"/>
              </a:rPr>
              <a:t>(</a:t>
            </a:r>
            <a:r>
              <a:rPr lang="et-EE" sz="2600" i="1" dirty="0">
                <a:latin typeface="Arial" charset="0"/>
              </a:rPr>
              <a:t>key sequence</a:t>
            </a:r>
            <a:r>
              <a:rPr lang="et-EE" sz="2600" dirty="0">
                <a:latin typeface="Arial" charset="0"/>
              </a:rPr>
              <a:t>), mis </a:t>
            </a:r>
            <a:r>
              <a:rPr lang="et-EE" sz="2600" dirty="0" smtClean="0">
                <a:latin typeface="Arial" charset="0"/>
              </a:rPr>
              <a:t>XORitakse krüpterimisel avatekstile ja dešifreerimisel krüptogrammile</a:t>
            </a:r>
            <a:endParaRPr lang="en-GB" sz="26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7" name="Rectangle 3"/>
          <p:cNvSpPr>
            <a:spLocks noChangeArrowheads="1"/>
          </p:cNvSpPr>
          <p:nvPr/>
        </p:nvSpPr>
        <p:spPr bwMode="auto">
          <a:xfrm>
            <a:off x="323528" y="0"/>
            <a:ext cx="88204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Plokkšifri ploki tüüpne siseehitus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</a:endParaRPr>
          </a:p>
        </p:txBody>
      </p:sp>
      <p:pic>
        <p:nvPicPr>
          <p:cNvPr id="20483" name="Picture 4" descr="plok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765175"/>
            <a:ext cx="8135938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532440" cy="762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et-EE" sz="3600" b="1" dirty="0">
                <a:solidFill>
                  <a:srgbClr val="C00000"/>
                </a:solidFill>
                <a:cs typeface="Arial" charset="0"/>
              </a:rPr>
              <a:t>Avaliku võtmega krüpto</a:t>
            </a:r>
            <a:r>
              <a:rPr lang="et-EE" sz="3600" b="1" dirty="0">
                <a:solidFill>
                  <a:srgbClr val="C00000"/>
                </a:solidFill>
              </a:rPr>
              <a:t>algoritm</a:t>
            </a:r>
            <a:endParaRPr lang="en-GB" sz="36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362200" y="3962400"/>
            <a:ext cx="6781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1000" b="1" dirty="0">
                <a:latin typeface="Arial" charset="0"/>
                <a:cs typeface="Arial" charset="0"/>
              </a:rPr>
              <a:t> </a:t>
            </a:r>
            <a:endParaRPr lang="et-EE" sz="1000" b="1" dirty="0">
              <a:latin typeface="Book Antiqua" pitchFamily="18" charset="0"/>
              <a:cs typeface="Times New Roman" pitchFamily="18" charset="0"/>
            </a:endParaRPr>
          </a:p>
          <a:p>
            <a:r>
              <a:rPr lang="et-EE" sz="28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Ü</a:t>
            </a:r>
            <a:r>
              <a:rPr lang="sv-SE" sz="28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ldreegel:</a:t>
            </a:r>
            <a:r>
              <a:rPr lang="sv-S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 ü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hest võtmest teist ei ole võimalik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praktikas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leida</a:t>
            </a:r>
            <a:endParaRPr lang="sv-SE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endParaRPr lang="sv-SE" sz="2800" b="1" dirty="0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r>
              <a:rPr lang="sv-SE" sz="2800" dirty="0">
                <a:latin typeface="Arial" charset="0"/>
                <a:cs typeface="Arial" charset="0"/>
              </a:rPr>
              <a:t>Teoreetiliselt on </a:t>
            </a:r>
            <a:r>
              <a:rPr lang="sv-SE" sz="2800" dirty="0" smtClean="0">
                <a:latin typeface="Arial" charset="0"/>
                <a:cs typeface="Arial" charset="0"/>
              </a:rPr>
              <a:t>se</a:t>
            </a:r>
            <a:r>
              <a:rPr lang="et-EE" sz="2800" dirty="0" smtClean="0">
                <a:latin typeface="Arial" charset="0"/>
                <a:cs typeface="Arial" charset="0"/>
              </a:rPr>
              <a:t>lline leidmine</a:t>
            </a:r>
            <a:r>
              <a:rPr lang="sv-SE" sz="2800" dirty="0" smtClean="0">
                <a:latin typeface="Arial" charset="0"/>
                <a:cs typeface="Arial" charset="0"/>
              </a:rPr>
              <a:t> </a:t>
            </a:r>
            <a:r>
              <a:rPr lang="sv-SE" sz="2800" dirty="0">
                <a:latin typeface="Arial" charset="0"/>
                <a:cs typeface="Arial" charset="0"/>
              </a:rPr>
              <a:t>võimalik (üksühene seos), aga see võtab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väga palju aega</a:t>
            </a:r>
            <a:endParaRPr lang="en-GB" sz="2800" b="1" dirty="0">
              <a:solidFill>
                <a:srgbClr val="0070C0"/>
              </a:solidFill>
            </a:endParaRPr>
          </a:p>
          <a:p>
            <a:endParaRPr lang="et-EE" sz="2800" b="1" dirty="0">
              <a:latin typeface="Arial" charset="0"/>
            </a:endParaRPr>
          </a:p>
          <a:p>
            <a:r>
              <a:rPr lang="et-EE" sz="1000" dirty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900100" name="Text Box 4"/>
          <p:cNvSpPr txBox="1">
            <a:spLocks noChangeArrowheads="1"/>
          </p:cNvSpPr>
          <p:nvPr/>
        </p:nvSpPr>
        <p:spPr bwMode="auto">
          <a:xfrm>
            <a:off x="609600" y="990600"/>
            <a:ext cx="8001000" cy="2692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t-EE" sz="28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Avaliku võtmega krüpto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algoritm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 (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public key crypto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algorithm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) ehk 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asümmeetriline krüpto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algoritm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 (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asymmetric crypt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oalgorithm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)  kasutab kahte võtit</a:t>
            </a:r>
            <a:r>
              <a:rPr lang="et-EE" sz="28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t-EE" sz="2800" b="1" dirty="0">
                <a:latin typeface="Arial" charset="0"/>
                <a:cs typeface="Arial" charset="0"/>
              </a:rPr>
              <a:t>– </a:t>
            </a:r>
            <a:r>
              <a:rPr lang="et-EE" sz="2800" b="1" dirty="0">
                <a:latin typeface="Arial" charset="0"/>
              </a:rPr>
              <a:t>e</a:t>
            </a:r>
            <a:r>
              <a:rPr lang="et-EE" sz="2800" b="1" dirty="0">
                <a:latin typeface="Arial" charset="0"/>
                <a:cs typeface="Arial" charset="0"/>
              </a:rPr>
              <a:t>simese võtmega šifreeritud teave on dešifreeritav vaid teise võtmega ja vastupidi</a:t>
            </a:r>
            <a:endParaRPr lang="en-GB" sz="2800" b="1" dirty="0"/>
          </a:p>
        </p:txBody>
      </p:sp>
      <p:pic>
        <p:nvPicPr>
          <p:cNvPr id="5125" name="Picture 5" descr="E:\PFiles\MSOffice\Clipart\standard\stddir3\HH00876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495800"/>
            <a:ext cx="1676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0"/>
            <a:ext cx="8460432" cy="12954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et-EE" sz="3600" b="1" dirty="0">
                <a:solidFill>
                  <a:srgbClr val="C00000"/>
                </a:solidFill>
                <a:cs typeface="Arial" charset="0"/>
              </a:rPr>
              <a:t>Avaliku võtmega krüpto</a:t>
            </a:r>
            <a:r>
              <a:rPr lang="et-EE" sz="3600" b="1" dirty="0">
                <a:solidFill>
                  <a:srgbClr val="C00000"/>
                </a:solidFill>
              </a:rPr>
              <a:t>algoritm: võtmed</a:t>
            </a:r>
            <a:endParaRPr lang="en-GB" sz="36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5800" y="5181600"/>
            <a:ext cx="84582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7825" indent="-377825"/>
            <a:r>
              <a:rPr lang="et-EE" sz="1000" b="1">
                <a:latin typeface="Arial" charset="0"/>
                <a:cs typeface="Arial" charset="0"/>
              </a:rPr>
              <a:t> </a:t>
            </a:r>
            <a:endParaRPr lang="et-EE" sz="1000" b="1">
              <a:latin typeface="Book Antiqua" pitchFamily="18" charset="0"/>
              <a:cs typeface="Times New Roman" pitchFamily="18" charset="0"/>
            </a:endParaRPr>
          </a:p>
          <a:p>
            <a:pPr marL="377825" indent="-377825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t-EE" sz="2800" b="1">
              <a:latin typeface="Arial" charset="0"/>
            </a:endParaRPr>
          </a:p>
          <a:p>
            <a:pPr marL="377825" indent="-377825">
              <a:buClr>
                <a:schemeClr val="tx1"/>
              </a:buClr>
              <a:buFontTx/>
              <a:buChar char="•"/>
            </a:pPr>
            <a:endParaRPr lang="et-EE" sz="2800" b="1">
              <a:latin typeface="Arial" charset="0"/>
            </a:endParaRPr>
          </a:p>
          <a:p>
            <a:pPr marL="377825" indent="-377825"/>
            <a:r>
              <a:rPr lang="et-EE" sz="100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901124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7698432" cy="14112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Avaliku võtmega krüptoalgoritmi võtmeid nimetatakse reeglina 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avalikuks võtmeks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ja 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privaatvõtmeks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800" dirty="0">
                <a:latin typeface="Arial" charset="0"/>
              </a:rPr>
              <a:t>(</a:t>
            </a:r>
            <a:r>
              <a:rPr lang="et-EE" sz="2800" i="1" dirty="0">
                <a:latin typeface="Arial" charset="0"/>
              </a:rPr>
              <a:t>public and private key</a:t>
            </a:r>
            <a:r>
              <a:rPr lang="et-EE" sz="2800" dirty="0" smtClean="0">
                <a:latin typeface="Arial" charset="0"/>
              </a:rPr>
              <a:t>). </a:t>
            </a:r>
            <a:endParaRPr lang="en-GB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771800" y="3352800"/>
            <a:ext cx="6219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Avalik võti </a:t>
            </a:r>
            <a:r>
              <a:rPr lang="et-EE" sz="2800" dirty="0">
                <a:latin typeface="Arial" charset="0"/>
              </a:rPr>
              <a:t>on tavaliselt </a:t>
            </a:r>
            <a:r>
              <a:rPr lang="sv-SE" sz="2800" dirty="0">
                <a:latin typeface="Arial" charset="0"/>
              </a:rPr>
              <a:t>piiranguteta </a:t>
            </a:r>
            <a:r>
              <a:rPr lang="et-EE" sz="2800" dirty="0">
                <a:latin typeface="Arial" charset="0"/>
              </a:rPr>
              <a:t>kõigile soovijaile teada</a:t>
            </a: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200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Privaatvõti</a:t>
            </a:r>
            <a:r>
              <a:rPr lang="et-EE" sz="2800" dirty="0">
                <a:latin typeface="Arial" charset="0"/>
              </a:rPr>
              <a:t> </a:t>
            </a:r>
            <a:r>
              <a:rPr lang="et-EE" sz="2800" dirty="0" smtClean="0">
                <a:latin typeface="Arial" charset="0"/>
              </a:rPr>
              <a:t>(vahel nimetatakse ka salajaseks võtmeks) on </a:t>
            </a:r>
            <a:r>
              <a:rPr lang="et-EE" sz="2800" dirty="0">
                <a:latin typeface="Arial" charset="0"/>
              </a:rPr>
              <a:t>reeglina aga subjekti (inimese, tehnilise s</a:t>
            </a:r>
            <a:r>
              <a:rPr lang="sv-SE" sz="2800" dirty="0">
                <a:latin typeface="Arial" charset="0"/>
              </a:rPr>
              <a:t>eadme</a:t>
            </a:r>
            <a:r>
              <a:rPr lang="et-EE" sz="2800" dirty="0">
                <a:latin typeface="Arial" charset="0"/>
              </a:rPr>
              <a:t>, programmi vms)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ainuvalduses</a:t>
            </a:r>
          </a:p>
        </p:txBody>
      </p:sp>
      <p:pic>
        <p:nvPicPr>
          <p:cNvPr id="6150" name="Picture 6" descr="C:\WINDOWS\Application Data\Microsoft\Media Catalog\Downloaded Clips\cl0\PE0169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3501008"/>
            <a:ext cx="32004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04800"/>
            <a:ext cx="8100392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t-EE" sz="3600" b="1" dirty="0" smtClean="0">
                <a:solidFill>
                  <a:srgbClr val="C00000"/>
                </a:solidFill>
                <a:cs typeface="Arial" charset="0"/>
              </a:rPr>
              <a:t>Avaliku võtmega krüpto</a:t>
            </a:r>
            <a:r>
              <a:rPr lang="et-EE" sz="3600" b="1" dirty="0" smtClean="0">
                <a:solidFill>
                  <a:srgbClr val="C00000"/>
                </a:solidFill>
              </a:rPr>
              <a:t>algoritmi</a:t>
            </a:r>
            <a:br>
              <a:rPr lang="et-EE" sz="3600" b="1" dirty="0" smtClean="0">
                <a:solidFill>
                  <a:srgbClr val="C00000"/>
                </a:solidFill>
              </a:rPr>
            </a:br>
            <a:r>
              <a:rPr lang="et-EE" sz="3600" b="1" dirty="0" smtClean="0">
                <a:solidFill>
                  <a:srgbClr val="C00000"/>
                </a:solidFill>
              </a:rPr>
              <a:t>kasutamine turvalisel </a:t>
            </a:r>
            <a:r>
              <a:rPr lang="et-EE" sz="3600" b="1" dirty="0" smtClean="0">
                <a:solidFill>
                  <a:srgbClr val="C00000"/>
                </a:solidFill>
                <a:cs typeface="Arial" charset="0"/>
              </a:rPr>
              <a:t>võtmevahetusel</a:t>
            </a:r>
            <a:endParaRPr lang="en-GB" sz="36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25603" name="Picture 3" descr="C:\DOKUM\SIGRAAM\joon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C:\WINDOWS\Application Data\Microsoft\Media Catalog\Downloaded Clips\cl5d\j02327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638800"/>
            <a:ext cx="509588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C:\WINDOWS\Application Data\Microsoft\Media Catalog\Downloaded Clips\cl5d\j02327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029200"/>
            <a:ext cx="509588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C:\WINDOWS\Application Data\Microsoft\Media Catalog\Downloaded Clips\cl0\BS00740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876800"/>
            <a:ext cx="8445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9" descr="C:\WINDOWS\Application Data\Microsoft\Media Catalog\Downloaded Clips\cl78\j030083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505200"/>
            <a:ext cx="14478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0" descr="C:\WINDOWS\Application Data\Microsoft\Media Catalog\Downloaded Clips\cl3c\j0150663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371600"/>
            <a:ext cx="1020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1" descr="C:\WINDOWS\Application Data\Microsoft\Media Catalog\Downloaded Clips\cl3c\j0150663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1447800"/>
            <a:ext cx="1020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9144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cs typeface="Arial" charset="0"/>
              </a:rPr>
              <a:t>Avaliku võtmega </a:t>
            </a:r>
            <a:r>
              <a:rPr lang="et-EE" sz="3600" b="1" dirty="0" smtClean="0">
                <a:solidFill>
                  <a:srgbClr val="C00000"/>
                </a:solidFill>
                <a:cs typeface="Arial" charset="0"/>
              </a:rPr>
              <a:t>krüpto</a:t>
            </a:r>
            <a:r>
              <a:rPr lang="et-EE" sz="3600" b="1" dirty="0" smtClean="0">
                <a:solidFill>
                  <a:srgbClr val="C00000"/>
                </a:solidFill>
              </a:rPr>
              <a:t>algoritmi</a:t>
            </a:r>
            <a:r>
              <a:rPr lang="et-EE" sz="3600" b="1" dirty="0">
                <a:solidFill>
                  <a:srgbClr val="C00000"/>
                </a:solidFill>
              </a:rPr>
              <a:t> </a:t>
            </a:r>
            <a:r>
              <a:rPr lang="et-EE" sz="3600" b="1" dirty="0" smtClean="0">
                <a:solidFill>
                  <a:srgbClr val="C00000"/>
                </a:solidFill>
              </a:rPr>
              <a:t>kasutamine </a:t>
            </a:r>
            <a:r>
              <a:rPr lang="et-EE" sz="3600" b="1" dirty="0">
                <a:solidFill>
                  <a:srgbClr val="C00000"/>
                </a:solidFill>
              </a:rPr>
              <a:t>signeerimisel (</a:t>
            </a:r>
            <a:r>
              <a:rPr lang="et-EE" sz="3600" b="1" dirty="0" smtClean="0">
                <a:solidFill>
                  <a:srgbClr val="C00000"/>
                </a:solidFill>
              </a:rPr>
              <a:t>digiallkirja </a:t>
            </a:r>
            <a:r>
              <a:rPr lang="et-EE" sz="3600" b="1" dirty="0">
                <a:solidFill>
                  <a:srgbClr val="C00000"/>
                </a:solidFill>
              </a:rPr>
              <a:t>andmisel)</a:t>
            </a:r>
            <a:endParaRPr lang="en-GB" sz="3600" b="1" dirty="0">
              <a:solidFill>
                <a:srgbClr val="C00000"/>
              </a:solidFill>
            </a:endParaRPr>
          </a:p>
        </p:txBody>
      </p:sp>
      <p:pic>
        <p:nvPicPr>
          <p:cNvPr id="8195" name="Picture 3" descr="C:\DOKUM\SIGRAAM\joon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WINDOWS\Application Data\Microsoft\Media Catalog\Downloaded Clips\cl3c\j01506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1020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WINDOWS\Application Data\Microsoft\Media Catalog\Downloaded Clips\cl3c\j01506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371600"/>
            <a:ext cx="1020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WINDOWS\Application Data\Microsoft\Media Catalog\Downloaded Clips\cl78\j030083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733800"/>
            <a:ext cx="14478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C:\WINDOWS\Application Data\Microsoft\Media Catalog\Downloaded Clips\cl5d\j0232769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410200"/>
            <a:ext cx="509588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C:\WINDOWS\Application Data\Microsoft\Media Catalog\Downloaded Clips\cl0\BS00740_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5181600"/>
            <a:ext cx="8445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C:\WINDOWS\Application Data\Microsoft\Media Catalog\Downloaded Clips\cl5d\j0232769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953000"/>
            <a:ext cx="509588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t-EE" sz="3600" b="1" dirty="0">
                <a:solidFill>
                  <a:srgbClr val="C00000"/>
                </a:solidFill>
                <a:cs typeface="Arial" charset="0"/>
              </a:rPr>
              <a:t>Avaliku võtmega </a:t>
            </a:r>
            <a:r>
              <a:rPr lang="et-EE" sz="3600" b="1" dirty="0" smtClean="0">
                <a:solidFill>
                  <a:srgbClr val="C00000"/>
                </a:solidFill>
                <a:cs typeface="Arial" charset="0"/>
              </a:rPr>
              <a:t>krüpto</a:t>
            </a:r>
            <a:r>
              <a:rPr lang="et-EE" sz="3600" b="1" dirty="0" smtClean="0">
                <a:solidFill>
                  <a:srgbClr val="C00000"/>
                </a:solidFill>
              </a:rPr>
              <a:t>algoritmi kasutamine</a:t>
            </a:r>
            <a:endParaRPr lang="en-GB" sz="36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1560" y="720935"/>
            <a:ext cx="8352928" cy="613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0513" indent="-290513"/>
            <a:r>
              <a:rPr lang="et-EE" sz="1000" b="1" dirty="0">
                <a:latin typeface="Arial" charset="0"/>
                <a:cs typeface="Arial" charset="0"/>
              </a:rPr>
              <a:t> </a:t>
            </a:r>
            <a:endParaRPr lang="et-EE" sz="2800" b="1" dirty="0">
              <a:latin typeface="Arial" charset="0"/>
            </a:endParaRPr>
          </a:p>
          <a:p>
            <a:pPr marL="290513" indent="-290513" eaLnBrk="0" hangingPunct="0">
              <a:spcBef>
                <a:spcPct val="20000"/>
              </a:spcBef>
            </a:pPr>
            <a:r>
              <a:rPr lang="et-EE" sz="2600" dirty="0" smtClean="0">
                <a:latin typeface="Arial" charset="0"/>
              </a:rPr>
              <a:t>Kolm kasutusala: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Avaliku 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võtmega krüptoalgoritme saab kasutada salajaste võtmete turvalisel edastamisel üle liinide ilma füüsilise kokkusaamiseta. </a:t>
            </a:r>
            <a:r>
              <a:rPr lang="et-EE" sz="2600" dirty="0">
                <a:latin typeface="Arial" charset="0"/>
              </a:rPr>
              <a:t>Ainus tingimus on siin avaliku võtme avalikkus</a:t>
            </a:r>
          </a:p>
          <a:p>
            <a:pPr marL="290513" indent="-290513" eaLnBrk="0" hangingPunct="0">
              <a:spcBef>
                <a:spcPct val="20000"/>
              </a:spcBef>
              <a:buFont typeface="+mj-lt"/>
              <a:buAutoNum type="arabicPeriod"/>
            </a:pPr>
            <a:endParaRPr lang="et-EE" sz="1000" b="1" dirty="0">
              <a:solidFill>
                <a:schemeClr val="folHlink"/>
              </a:solidFill>
              <a:latin typeface="Arial" charset="0"/>
            </a:endParaRP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Avaliku võtmega krüptoalgoritme saab lisaks andmete konfidentsiaalsuse tagamisele kasutada ka nende </a:t>
            </a:r>
            <a:r>
              <a:rPr lang="et-EE" sz="2600" b="1" u="sng" dirty="0">
                <a:solidFill>
                  <a:srgbClr val="0070C0"/>
                </a:solidFill>
                <a:latin typeface="Arial" charset="0"/>
              </a:rPr>
              <a:t>tervikluse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tagamisel ehk andmee </a:t>
            </a:r>
            <a:r>
              <a:rPr lang="et-EE" sz="2600" b="1" u="sng" dirty="0" smtClean="0">
                <a:solidFill>
                  <a:srgbClr val="0070C0"/>
                </a:solidFill>
                <a:latin typeface="Arial" charset="0"/>
              </a:rPr>
              <a:t>signeerimisel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. </a:t>
            </a:r>
            <a:r>
              <a:rPr lang="et-EE" sz="2600" dirty="0">
                <a:latin typeface="Arial" charset="0"/>
              </a:rPr>
              <a:t>See ongi nende peamine </a:t>
            </a:r>
            <a:r>
              <a:rPr lang="et-EE" sz="2600" dirty="0" smtClean="0">
                <a:latin typeface="Arial" charset="0"/>
              </a:rPr>
              <a:t>kasutusvaldkond (umbes 80% kasutust)</a:t>
            </a:r>
            <a:endParaRPr lang="et-EE" sz="2600" dirty="0">
              <a:latin typeface="Arial" charset="0"/>
            </a:endParaRPr>
          </a:p>
          <a:p>
            <a:pPr marL="290513" indent="-290513" eaLnBrk="0" hangingPunct="0">
              <a:spcBef>
                <a:spcPct val="20000"/>
              </a:spcBef>
              <a:buFont typeface="+mj-lt"/>
              <a:buAutoNum type="arabicPeriod"/>
            </a:pPr>
            <a:endParaRPr lang="et-EE" sz="1000" b="1" dirty="0">
              <a:latin typeface="Arial" charset="0"/>
            </a:endParaRP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</a:pPr>
            <a:r>
              <a:rPr lang="et-EE" sz="2600" dirty="0">
                <a:latin typeface="Arial" charset="0"/>
              </a:rPr>
              <a:t>Avaliku võtmega krüptoalgoritmidel </a:t>
            </a:r>
            <a:r>
              <a:rPr lang="et-EE" sz="2600" dirty="0" smtClean="0">
                <a:latin typeface="Arial" charset="0"/>
              </a:rPr>
              <a:t>(signeerimisel)põhineb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digiallkirja</a:t>
            </a:r>
            <a:r>
              <a:rPr lang="et-EE" sz="2600" dirty="0" smtClean="0">
                <a:latin typeface="Arial" charset="0"/>
              </a:rPr>
              <a:t> idee, kus krüptotehnilisele poolele liidetakse õiguslik pool</a:t>
            </a:r>
            <a:endParaRPr lang="et-EE" sz="260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143000"/>
            <a:ext cx="8534400" cy="4343400"/>
          </a:xfrm>
        </p:spPr>
        <p:txBody>
          <a:bodyPr lIns="92075" tIns="46038" rIns="92075" bIns="46038" anchor="ctr"/>
          <a:lstStyle/>
          <a:p>
            <a:pPr marL="0" indent="0" algn="just">
              <a:buFont typeface="Wingdings" pitchFamily="2" charset="2"/>
              <a:buNone/>
            </a:pPr>
            <a:endParaRPr lang="et-EE" sz="1000" b="1" smtClean="0">
              <a:latin typeface="Arial" charset="0"/>
            </a:endParaRPr>
          </a:p>
          <a:p>
            <a:pPr marL="0" indent="0" algn="just">
              <a:buFont typeface="Wingdings" pitchFamily="2" charset="2"/>
              <a:buNone/>
            </a:pPr>
            <a:endParaRPr lang="et-EE" smtClean="0">
              <a:latin typeface="Arial" charset="0"/>
            </a:endParaRPr>
          </a:p>
        </p:txBody>
      </p:sp>
      <p:sp>
        <p:nvSpPr>
          <p:cNvPr id="902147" name="Rectangle 3"/>
          <p:cNvSpPr>
            <a:spLocks noChangeArrowheads="1"/>
          </p:cNvSpPr>
          <p:nvPr/>
        </p:nvSpPr>
        <p:spPr bwMode="auto">
          <a:xfrm>
            <a:off x="683568" y="332656"/>
            <a:ext cx="84604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sv-S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ekke- ja kasutuslugu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1520" y="1371600"/>
            <a:ext cx="8892480" cy="608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sv-SE" sz="2800" dirty="0" smtClean="0">
                <a:latin typeface="Arial" charset="0"/>
              </a:rPr>
              <a:t>A</a:t>
            </a:r>
            <a:r>
              <a:rPr lang="et-EE" sz="2800" dirty="0" smtClean="0">
                <a:latin typeface="Arial" charset="0"/>
              </a:rPr>
              <a:t>sümmeetrilised </a:t>
            </a:r>
            <a:r>
              <a:rPr lang="sv-SE" sz="2800" dirty="0" smtClean="0">
                <a:latin typeface="Arial" charset="0"/>
              </a:rPr>
              <a:t>algoritmid </a:t>
            </a:r>
            <a:r>
              <a:rPr lang="sv-SE" sz="2800" dirty="0">
                <a:latin typeface="Arial" charset="0"/>
              </a:rPr>
              <a:t>i</a:t>
            </a:r>
            <a:r>
              <a:rPr lang="et-EE" sz="2800" dirty="0">
                <a:latin typeface="Arial" charset="0"/>
              </a:rPr>
              <a:t>lmusid krüptograafiasse 1970tel aastatel, varem neid ei teatud/tuntud</a:t>
            </a: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400" b="1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Peamised nimed, </a:t>
            </a:r>
            <a:r>
              <a:rPr lang="et-EE" sz="2800" dirty="0" smtClean="0">
                <a:latin typeface="Arial" charset="0"/>
              </a:rPr>
              <a:t>kes olid </a:t>
            </a:r>
            <a:r>
              <a:rPr lang="et-EE" sz="2800" dirty="0">
                <a:latin typeface="Arial" charset="0"/>
              </a:rPr>
              <a:t>loomisega seotud: Diffie, Hellmann, Shamir, Adleman, Rivest</a:t>
            </a: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400" b="1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 smtClean="0">
                <a:latin typeface="Arial" charset="0"/>
              </a:rPr>
              <a:t>Praktilise kasutuse leidsid asümmeetrilised krüptoalgoritmid 1980. aastatel, masskasutama hakati alates 1990. aastatest</a:t>
            </a:r>
            <a:endParaRPr lang="sv-SE" sz="2800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</a:pPr>
            <a:r>
              <a:rPr lang="et-EE" sz="1400" dirty="0">
                <a:latin typeface="Arial" charset="0"/>
              </a:rPr>
              <a:t> </a:t>
            </a:r>
            <a:endParaRPr lang="sv-SE" sz="1400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 smtClean="0">
                <a:latin typeface="Arial" charset="0"/>
              </a:rPr>
              <a:t>Kaasajal on asümmeetriline krüptograafia </a:t>
            </a:r>
            <a:r>
              <a:rPr lang="sv-SE" sz="2800" b="1" dirty="0">
                <a:solidFill>
                  <a:srgbClr val="0070C0"/>
                </a:solidFill>
                <a:latin typeface="Arial" charset="0"/>
              </a:rPr>
              <a:t>pea ainus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digiteabe tervikluse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tagamise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võimalus</a:t>
            </a:r>
            <a:r>
              <a:rPr lang="sv-SE" sz="2800" dirty="0" smtClean="0">
                <a:latin typeface="Arial" charset="0"/>
              </a:rPr>
              <a:t>, </a:t>
            </a:r>
            <a:r>
              <a:rPr lang="sv-SE" sz="2800" dirty="0">
                <a:latin typeface="Arial" charset="0"/>
              </a:rPr>
              <a:t>sh</a:t>
            </a:r>
            <a:r>
              <a:rPr lang="et-EE" sz="2800" dirty="0">
                <a:latin typeface="Arial" charset="0"/>
              </a:rPr>
              <a:t>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digiallkirja teoreetiline alus</a:t>
            </a:r>
          </a:p>
          <a:p>
            <a:pPr marL="377825" indent="-377825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endParaRPr lang="en-GB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0"/>
            <a:ext cx="8604448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et-EE" sz="3600" b="1" dirty="0" smtClean="0">
                <a:solidFill>
                  <a:srgbClr val="C00000"/>
                </a:solidFill>
                <a:cs typeface="Arial" charset="0"/>
              </a:rPr>
              <a:t>RSA kui tuntuim avaliku </a:t>
            </a:r>
            <a:r>
              <a:rPr lang="et-EE" sz="3600" b="1" dirty="0">
                <a:solidFill>
                  <a:srgbClr val="C00000"/>
                </a:solidFill>
                <a:cs typeface="Arial" charset="0"/>
              </a:rPr>
              <a:t>võtmega </a:t>
            </a:r>
            <a:r>
              <a:rPr lang="et-EE" sz="3600" b="1" dirty="0">
                <a:solidFill>
                  <a:srgbClr val="C00000"/>
                </a:solidFill>
              </a:rPr>
              <a:t/>
            </a:r>
            <a:br>
              <a:rPr lang="et-EE" sz="3600" b="1" dirty="0">
                <a:solidFill>
                  <a:srgbClr val="C00000"/>
                </a:solidFill>
              </a:rPr>
            </a:br>
            <a:r>
              <a:rPr lang="et-EE" sz="3600" b="1" dirty="0" smtClean="0">
                <a:solidFill>
                  <a:srgbClr val="C00000"/>
                </a:solidFill>
                <a:cs typeface="Arial" charset="0"/>
              </a:rPr>
              <a:t>krüpto</a:t>
            </a:r>
            <a:r>
              <a:rPr lang="et-EE" sz="3600" b="1" dirty="0" smtClean="0">
                <a:solidFill>
                  <a:srgbClr val="C00000"/>
                </a:solidFill>
              </a:rPr>
              <a:t>algoritm</a:t>
            </a:r>
            <a:endParaRPr lang="en-GB" sz="36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7544" y="3645024"/>
            <a:ext cx="86764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</a:pPr>
            <a:r>
              <a:rPr lang="et-EE" sz="2600" dirty="0" smtClean="0">
                <a:latin typeface="Arial" charset="0"/>
              </a:rPr>
              <a:t>RSA </a:t>
            </a:r>
            <a:r>
              <a:rPr lang="et-EE" sz="2600" dirty="0">
                <a:latin typeface="Arial" charset="0"/>
              </a:rPr>
              <a:t>korral </a:t>
            </a:r>
            <a:r>
              <a:rPr lang="et-EE" sz="2600" dirty="0" smtClean="0">
                <a:latin typeface="Arial" charset="0"/>
              </a:rPr>
              <a:t> saab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privaatvõtmest 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avalikku võtit saab leida, kuid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vastupidine  - avalikust 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võtmest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privaatvõtme leidmine - pole praktikas võimalik</a:t>
            </a:r>
          </a:p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</a:pPr>
            <a:r>
              <a:rPr lang="et-EE" sz="2600" dirty="0" smtClean="0">
                <a:latin typeface="Arial" charset="0"/>
              </a:rPr>
              <a:t>Avalik ja privaatvõti on omavahel </a:t>
            </a:r>
            <a:r>
              <a:rPr lang="et-EE" sz="2600" dirty="0">
                <a:latin typeface="Arial" charset="0"/>
              </a:rPr>
              <a:t>matemaatiliselt </a:t>
            </a:r>
            <a:r>
              <a:rPr lang="et-EE" sz="2600" dirty="0" smtClean="0">
                <a:latin typeface="Arial" charset="0"/>
              </a:rPr>
              <a:t>üksüheselt seotud</a:t>
            </a:r>
            <a:r>
              <a:rPr lang="et-EE" sz="2600" dirty="0">
                <a:latin typeface="Arial" charset="0"/>
              </a:rPr>
              <a:t>, kuid</a:t>
            </a:r>
            <a:r>
              <a:rPr lang="sv-SE" sz="2600" dirty="0">
                <a:latin typeface="Arial" charset="0"/>
              </a:rPr>
              <a:t> see </a:t>
            </a:r>
            <a:r>
              <a:rPr lang="sv-SE" sz="2600" dirty="0" smtClean="0">
                <a:latin typeface="Arial" charset="0"/>
              </a:rPr>
              <a:t>on </a:t>
            </a:r>
            <a:r>
              <a:rPr lang="sv-SE" sz="2600" dirty="0">
                <a:latin typeface="Arial" charset="0"/>
              </a:rPr>
              <a:t>nn </a:t>
            </a:r>
            <a:r>
              <a:rPr lang="sv-SE" sz="2600" b="1" dirty="0" smtClean="0">
                <a:solidFill>
                  <a:srgbClr val="0070C0"/>
                </a:solidFill>
                <a:latin typeface="Arial" charset="0"/>
              </a:rPr>
              <a:t>ühesuunaline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 seos</a:t>
            </a:r>
            <a:r>
              <a:rPr lang="sv-SE" sz="26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600" dirty="0" smtClean="0">
                <a:latin typeface="Arial" charset="0"/>
              </a:rPr>
              <a:t>(</a:t>
            </a:r>
            <a:r>
              <a:rPr lang="et-EE" sz="2600" i="1" dirty="0" smtClean="0">
                <a:latin typeface="Arial" charset="0"/>
              </a:rPr>
              <a:t>one-way relation</a:t>
            </a:r>
            <a:r>
              <a:rPr lang="et-EE" sz="2600" dirty="0" smtClean="0">
                <a:latin typeface="Arial" charset="0"/>
              </a:rPr>
              <a:t>), mis on</a:t>
            </a:r>
            <a:r>
              <a:rPr lang="sv-SE" sz="2600" dirty="0" smtClean="0">
                <a:latin typeface="Arial" charset="0"/>
              </a:rPr>
              <a:t> </a:t>
            </a:r>
            <a:r>
              <a:rPr lang="sv-SE" sz="2600" dirty="0">
                <a:latin typeface="Arial" charset="0"/>
              </a:rPr>
              <a:t>praktikas arvutatav ainult ühtpidi</a:t>
            </a:r>
            <a:endParaRPr lang="et-EE" sz="2600" dirty="0">
              <a:latin typeface="Arial" charset="0"/>
              <a:cs typeface="Arial" charset="0"/>
            </a:endParaRPr>
          </a:p>
        </p:txBody>
      </p:sp>
      <p:sp>
        <p:nvSpPr>
          <p:cNvPr id="904196" name="Text Box 4"/>
          <p:cNvSpPr txBox="1">
            <a:spLocks noChangeArrowheads="1"/>
          </p:cNvSpPr>
          <p:nvPr/>
        </p:nvSpPr>
        <p:spPr bwMode="auto">
          <a:xfrm>
            <a:off x="533400" y="1341439"/>
            <a:ext cx="8287072" cy="190821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Tuntuim a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  <a:cs typeface="Arial" charset="0"/>
              </a:rPr>
              <a:t>valiku võtmega krüpto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algoritm on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RSA</a:t>
            </a:r>
            <a:r>
              <a:rPr lang="et-EE" sz="2600" b="1" dirty="0" smtClean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et-EE" sz="2600" dirty="0" smtClean="0">
                <a:latin typeface="Arial" charset="0"/>
              </a:rPr>
              <a:t>mis on ühtlasi ka maailma esimene avaliku võtmega krüptoalgoritm. Selle töötasid välja Ron Rivest, Adi Shamir ja Leonard Adleman 1978. aastal</a:t>
            </a:r>
            <a:endParaRPr lang="sv-SE" sz="2600" b="1" dirty="0">
              <a:solidFill>
                <a:schemeClr val="folHlink"/>
              </a:solidFill>
              <a:latin typeface="Arial" charset="0"/>
            </a:endParaRPr>
          </a:p>
          <a:p>
            <a:pPr>
              <a:defRPr/>
            </a:pPr>
            <a:endParaRPr lang="et-EE" sz="14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447800"/>
            <a:ext cx="8534400" cy="5410200"/>
          </a:xfrm>
        </p:spPr>
        <p:txBody>
          <a:bodyPr lIns="92075" tIns="46038" rIns="92075" bIns="46038" anchor="ctr"/>
          <a:lstStyle/>
          <a:p>
            <a:pPr marL="0" indent="0" algn="just">
              <a:buFont typeface="Wingdings" pitchFamily="2" charset="2"/>
              <a:buNone/>
            </a:pPr>
            <a:endParaRPr lang="et-EE" sz="1000" b="1" smtClean="0">
              <a:latin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lang="et-EE" sz="2800" smtClean="0">
              <a:latin typeface="Arial" charset="0"/>
            </a:endParaRPr>
          </a:p>
        </p:txBody>
      </p:sp>
      <p:sp>
        <p:nvSpPr>
          <p:cNvPr id="905219" name="Rectangle 3"/>
          <p:cNvSpPr>
            <a:spLocks noChangeArrowheads="1"/>
          </p:cNvSpPr>
          <p:nvPr/>
        </p:nvSpPr>
        <p:spPr bwMode="auto">
          <a:xfrm>
            <a:off x="539552" y="0"/>
            <a:ext cx="860444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RSA eripärad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" y="476672"/>
            <a:ext cx="86106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200" b="1" dirty="0">
              <a:solidFill>
                <a:schemeClr val="folHlink"/>
              </a:solidFill>
              <a:latin typeface="Arial" charset="0"/>
            </a:endParaRPr>
          </a:p>
          <a:p>
            <a:pPr marL="377825" indent="-377825"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t-EE" sz="2800" dirty="0" smtClean="0">
                <a:latin typeface="Arial" charset="0"/>
              </a:rPr>
              <a:t>RSA turvalisus põhineb matemaatilisel faktil, et suure kordarvu teguriteks lahutamine (kui ka tegurid ise on suured) on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praktikas võimatu ülesanne</a:t>
            </a:r>
          </a:p>
          <a:p>
            <a:pPr marL="377825" indent="-377825"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t-EE" sz="2800" dirty="0" smtClean="0">
                <a:latin typeface="Arial" charset="0"/>
              </a:rPr>
              <a:t>RSA toetab suvalist võtmepikkust, mida pikem võti, seda turvalisem. Praktikas eelistatakse mugavuse tõttu võtmepikkusi, mis on arvu 2 täisastmed, teised pikkused pole levinud</a:t>
            </a:r>
          </a:p>
          <a:p>
            <a:pPr marL="377825" indent="-377825"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Kaasajal loetakse RSAd turvaliseks alates 2048 bitisest võtmest. </a:t>
            </a:r>
            <a:r>
              <a:rPr lang="et-EE" sz="2800" dirty="0" smtClean="0">
                <a:latin typeface="Arial" charset="0"/>
              </a:rPr>
              <a:t>Lühiajalise turve korral võib hädapäraselt kasutada ka 1024-bitise võtmega RSAd</a:t>
            </a:r>
          </a:p>
          <a:p>
            <a:pPr marL="377825" indent="-377825"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t-EE" sz="2800" dirty="0" smtClean="0">
                <a:latin typeface="Arial" charset="0"/>
              </a:rPr>
              <a:t>Siin-seal on levinud juba 4096-bitine võti</a:t>
            </a: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1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ChangeArrowheads="1"/>
          </p:cNvSpPr>
          <p:nvPr/>
        </p:nvSpPr>
        <p:spPr bwMode="auto">
          <a:xfrm>
            <a:off x="762000" y="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Kaasaja krüptograafia</a:t>
            </a:r>
            <a:r>
              <a:rPr lang="sv-SE" sz="3600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sv-SE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—</a:t>
            </a:r>
            <a:r>
              <a:rPr lang="sv-SE" sz="3600" b="1" dirty="0">
                <a:solidFill>
                  <a:srgbClr val="C00000"/>
                </a:solidFill>
                <a:latin typeface="Arial" charset="0"/>
              </a:rPr>
              <a:t> ametlik definitsioon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755576" y="1844824"/>
            <a:ext cx="7478216" cy="403187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3200" b="1" u="sng" dirty="0" smtClean="0">
                <a:solidFill>
                  <a:srgbClr val="0070C0"/>
                </a:solidFill>
                <a:latin typeface="Arial" charset="0"/>
              </a:rPr>
              <a:t>(Kaasaja</a:t>
            </a:r>
            <a:r>
              <a:rPr lang="et-EE" sz="3200" b="1" u="sng" dirty="0">
                <a:solidFill>
                  <a:srgbClr val="0070C0"/>
                </a:solidFill>
                <a:latin typeface="Arial" charset="0"/>
              </a:rPr>
              <a:t>) k</a:t>
            </a:r>
            <a:r>
              <a:rPr lang="en-US" sz="3200" b="1" u="sng" dirty="0" err="1">
                <a:solidFill>
                  <a:srgbClr val="0070C0"/>
                </a:solidFill>
                <a:latin typeface="Arial" charset="0"/>
              </a:rPr>
              <a:t>rüptograafia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Arial" charset="0"/>
              </a:rPr>
              <a:t>(cryptography)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3200" b="1" dirty="0">
                <a:solidFill>
                  <a:srgbClr val="0070C0"/>
                </a:solidFill>
                <a:latin typeface="Arial" charset="0"/>
              </a:rPr>
              <a:t>on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distsipliin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mis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hõlmab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põhimõtteid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vahendeid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ja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meetodeid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andmete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teisendamiseks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nende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semantilise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sisu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peitmise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nende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volitamata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kasutamise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või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nende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märkamata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muutumise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vältimise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charset="0"/>
              </a:rPr>
              <a:t>eesmärgil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   </a:t>
            </a:r>
            <a:r>
              <a:rPr lang="en-US" sz="3200" dirty="0">
                <a:latin typeface="Arial" charset="0"/>
              </a:rPr>
              <a:t>(ISO 7498-2)</a:t>
            </a:r>
            <a:endParaRPr lang="en-GB" sz="3200" dirty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09600" y="60198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t-EE" sz="2800" b="1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447800"/>
            <a:ext cx="8534400" cy="5410200"/>
          </a:xfrm>
        </p:spPr>
        <p:txBody>
          <a:bodyPr lIns="92075" tIns="46038" rIns="92075" bIns="46038" anchor="ctr"/>
          <a:lstStyle/>
          <a:p>
            <a:pPr marL="0" indent="0" algn="just">
              <a:buFont typeface="Wingdings" pitchFamily="2" charset="2"/>
              <a:buNone/>
            </a:pPr>
            <a:endParaRPr lang="et-EE" sz="1000" b="1" smtClean="0">
              <a:latin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lang="et-EE" sz="2800" smtClean="0">
              <a:latin typeface="Arial" charset="0"/>
            </a:endParaRPr>
          </a:p>
        </p:txBody>
      </p:sp>
      <p:sp>
        <p:nvSpPr>
          <p:cNvPr id="907267" name="Rectangle 3"/>
          <p:cNvSpPr>
            <a:spLocks noChangeArrowheads="1"/>
          </p:cNvSpPr>
          <p:nvPr/>
        </p:nvSpPr>
        <p:spPr bwMode="auto">
          <a:xfrm>
            <a:off x="683568" y="332656"/>
            <a:ext cx="84604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RSA </a:t>
            </a:r>
            <a:r>
              <a:rPr lang="sv-S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võtmete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eripärad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3528" y="1556792"/>
            <a:ext cx="8305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450850"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sv-SE" sz="2600" b="1" dirty="0">
                <a:latin typeface="Arial" charset="0"/>
              </a:rPr>
              <a:t>Erinevalt sümmeetrilistest krüptoalgoritmidest ei sobi </a:t>
            </a:r>
            <a:r>
              <a:rPr lang="et-EE" sz="2600" b="1" dirty="0" smtClean="0">
                <a:latin typeface="Arial" charset="0"/>
              </a:rPr>
              <a:t>võtmeks väline etteantud </a:t>
            </a:r>
            <a:r>
              <a:rPr lang="sv-SE" sz="2600" b="1" dirty="0" smtClean="0">
                <a:latin typeface="Arial" charset="0"/>
              </a:rPr>
              <a:t>bitijada, </a:t>
            </a:r>
            <a:r>
              <a:rPr lang="sv-SE" sz="2600" b="1" dirty="0">
                <a:latin typeface="Arial" charset="0"/>
              </a:rPr>
              <a:t>vaid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RSA võtmepaar</a:t>
            </a:r>
            <a:r>
              <a:rPr lang="sv-SE" sz="2600" b="1" dirty="0" smtClean="0">
                <a:solidFill>
                  <a:srgbClr val="0070C0"/>
                </a:solidFill>
                <a:latin typeface="Arial" charset="0"/>
              </a:rPr>
              <a:t> tuleb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krüptoalgoritmi koosseisu kuuluva spetsiaalse võtmegenereerimis</a:t>
            </a:r>
            <a:r>
              <a:rPr lang="sv-SE" sz="2600" b="1" dirty="0" smtClean="0">
                <a:solidFill>
                  <a:srgbClr val="0070C0"/>
                </a:solidFill>
                <a:latin typeface="Arial" charset="0"/>
              </a:rPr>
              <a:t>algoritmiga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luua</a:t>
            </a:r>
            <a:endParaRPr lang="sv-SE" sz="1400" b="1" dirty="0">
              <a:solidFill>
                <a:srgbClr val="0070C0"/>
              </a:solidFill>
              <a:latin typeface="Arial" charset="0"/>
            </a:endParaRPr>
          </a:p>
          <a:p>
            <a:pPr marL="450850" indent="-450850"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t-EE" sz="2600" dirty="0" smtClean="0">
                <a:latin typeface="Arial" charset="0"/>
              </a:rPr>
              <a:t>Võtme genereerimine tekitab võtmepaaris teatud</a:t>
            </a:r>
            <a:r>
              <a:rPr lang="sv-SE" sz="2600" dirty="0" smtClean="0">
                <a:latin typeface="Arial" charset="0"/>
              </a:rPr>
              <a:t> </a:t>
            </a:r>
            <a:r>
              <a:rPr lang="sv-SE" sz="2600" dirty="0">
                <a:latin typeface="Arial" charset="0"/>
              </a:rPr>
              <a:t>”infoliiasuse</a:t>
            </a:r>
            <a:r>
              <a:rPr lang="sv-SE" sz="2600" dirty="0" smtClean="0">
                <a:latin typeface="Arial" charset="0"/>
              </a:rPr>
              <a:t>”</a:t>
            </a:r>
            <a:r>
              <a:rPr lang="et-EE" sz="2600" dirty="0" smtClean="0">
                <a:latin typeface="Arial" charset="0"/>
              </a:rPr>
              <a:t>, mille tõttu on võtmed</a:t>
            </a:r>
            <a:r>
              <a:rPr lang="sv-SE" sz="2600" dirty="0" smtClean="0">
                <a:latin typeface="Arial" charset="0"/>
              </a:rPr>
              <a:t> </a:t>
            </a:r>
            <a:r>
              <a:rPr lang="sv-SE" sz="2600" dirty="0">
                <a:latin typeface="Arial" charset="0"/>
              </a:rPr>
              <a:t>sümmetriliste krüptoalgoritmi võtmetest </a:t>
            </a:r>
            <a:r>
              <a:rPr lang="et-EE" sz="2600" dirty="0" smtClean="0">
                <a:latin typeface="Arial" charset="0"/>
              </a:rPr>
              <a:t>tunduvalt </a:t>
            </a:r>
            <a:r>
              <a:rPr lang="sv-SE" sz="2600" dirty="0" smtClean="0">
                <a:latin typeface="Arial" charset="0"/>
              </a:rPr>
              <a:t>pikemad (1024</a:t>
            </a:r>
            <a:r>
              <a:rPr lang="et-EE" sz="2600" dirty="0" smtClean="0">
                <a:latin typeface="Arial" charset="0"/>
              </a:rPr>
              <a:t> või 2048</a:t>
            </a:r>
            <a:r>
              <a:rPr lang="sv-SE" sz="2600" dirty="0" smtClean="0">
                <a:latin typeface="Arial" charset="0"/>
              </a:rPr>
              <a:t> bit</a:t>
            </a:r>
            <a:r>
              <a:rPr lang="et-EE" sz="2600" dirty="0" smtClean="0">
                <a:latin typeface="Arial" charset="0"/>
              </a:rPr>
              <a:t>ti versus 80 või 128 bitti</a:t>
            </a:r>
            <a:r>
              <a:rPr lang="sv-SE" sz="2600" dirty="0" smtClean="0">
                <a:latin typeface="Arial" charset="0"/>
              </a:rPr>
              <a:t>)</a:t>
            </a:r>
            <a:endParaRPr lang="et-EE" sz="2600" dirty="0">
              <a:latin typeface="Arial" charset="0"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endParaRPr lang="en-GB" sz="26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7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7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6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ChangeArrowheads="1"/>
          </p:cNvSpPr>
          <p:nvPr/>
        </p:nvSpPr>
        <p:spPr bwMode="auto">
          <a:xfrm>
            <a:off x="395536" y="0"/>
            <a:ext cx="874846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RSA 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teoreetilised 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alused</a:t>
            </a:r>
            <a:r>
              <a:rPr lang="sv-S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I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88392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</a:pP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Algoritm on </a:t>
            </a:r>
            <a:r>
              <a:rPr lang="et-EE" sz="2600" b="1" u="sng" dirty="0">
                <a:solidFill>
                  <a:srgbClr val="0070C0"/>
                </a:solidFill>
                <a:latin typeface="Arial" charset="0"/>
              </a:rPr>
              <a:t>polünomiaalne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600" dirty="0">
                <a:latin typeface="Arial" charset="0"/>
              </a:rPr>
              <a:t>(polünomiaalse keerukusega), kui pikkusega </a:t>
            </a:r>
            <a:r>
              <a:rPr lang="et-EE" sz="2600" i="1" dirty="0">
                <a:latin typeface="Arial" charset="0"/>
              </a:rPr>
              <a:t>N</a:t>
            </a:r>
            <a:r>
              <a:rPr lang="et-EE" sz="2600" dirty="0">
                <a:latin typeface="Arial" charset="0"/>
              </a:rPr>
              <a:t> ülesande lahendusaeg on võrdeline suurusega </a:t>
            </a:r>
            <a:r>
              <a:rPr lang="et-EE" sz="2600" i="1" dirty="0">
                <a:latin typeface="Arial" charset="0"/>
              </a:rPr>
              <a:t>N</a:t>
            </a:r>
            <a:r>
              <a:rPr lang="et-EE" sz="2600" i="1" baseline="30000" dirty="0">
                <a:latin typeface="Arial" charset="0"/>
              </a:rPr>
              <a:t>k</a:t>
            </a:r>
            <a:r>
              <a:rPr lang="et-EE" sz="2600" dirty="0">
                <a:latin typeface="Arial" charset="0"/>
              </a:rPr>
              <a:t> mingi fikseeritud </a:t>
            </a:r>
            <a:r>
              <a:rPr lang="et-EE" sz="2600" i="1" dirty="0">
                <a:latin typeface="Arial" charset="0"/>
              </a:rPr>
              <a:t>k</a:t>
            </a:r>
            <a:r>
              <a:rPr lang="et-EE" sz="2600" dirty="0">
                <a:latin typeface="Arial" charset="0"/>
              </a:rPr>
              <a:t> korral</a:t>
            </a:r>
          </a:p>
          <a:p>
            <a:pPr marL="358775" indent="-358775"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</a:pPr>
            <a:endParaRPr lang="et-EE" sz="1200" dirty="0">
              <a:latin typeface="Arial" charset="0"/>
            </a:endParaRPr>
          </a:p>
          <a:p>
            <a:pPr marL="358775" indent="-358775"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</a:pP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Polünomiaalset algoritmi peetakse praktiliseks lahendamiseks heaks algoritmiks</a:t>
            </a:r>
            <a:r>
              <a:rPr lang="et-EE" sz="2600" dirty="0">
                <a:latin typeface="Arial" charset="0"/>
              </a:rPr>
              <a:t>: </a:t>
            </a:r>
            <a:r>
              <a:rPr lang="et-EE" sz="2600" i="1" dirty="0">
                <a:latin typeface="Arial" charset="0"/>
              </a:rPr>
              <a:t>N</a:t>
            </a:r>
            <a:r>
              <a:rPr lang="et-EE" sz="2600" dirty="0">
                <a:latin typeface="Arial" charset="0"/>
              </a:rPr>
              <a:t> kasvades ei kasva lahendusaeg eriti kiiresti väga suurte arvudeni</a:t>
            </a:r>
          </a:p>
          <a:p>
            <a:pPr marL="358775" indent="-358775"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</a:pPr>
            <a:endParaRPr lang="et-EE" sz="1200" dirty="0">
              <a:latin typeface="Arial" charset="0"/>
            </a:endParaRPr>
          </a:p>
          <a:p>
            <a:pPr marL="358775" indent="-358775"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</a:pP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Palju halvemate omadustega on </a:t>
            </a:r>
            <a:r>
              <a:rPr lang="et-EE" sz="2600" b="1" u="sng" dirty="0">
                <a:solidFill>
                  <a:srgbClr val="0070C0"/>
                </a:solidFill>
                <a:latin typeface="Arial" charset="0"/>
              </a:rPr>
              <a:t>eksponentsiaalse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 keerukusega algoritmid: </a:t>
            </a:r>
            <a:r>
              <a:rPr lang="et-EE" sz="2600" dirty="0">
                <a:latin typeface="Arial" charset="0"/>
              </a:rPr>
              <a:t>pikkusega </a:t>
            </a:r>
            <a:r>
              <a:rPr lang="et-EE" sz="2600" i="1" dirty="0">
                <a:latin typeface="Arial" charset="0"/>
              </a:rPr>
              <a:t>N</a:t>
            </a:r>
            <a:r>
              <a:rPr lang="et-EE" sz="2600" dirty="0">
                <a:latin typeface="Arial" charset="0"/>
              </a:rPr>
              <a:t> ülesande lahendusaeg on võrdeline suurusega </a:t>
            </a:r>
            <a:r>
              <a:rPr lang="et-EE" sz="2600" i="1" dirty="0">
                <a:latin typeface="Arial" charset="0"/>
              </a:rPr>
              <a:t>2</a:t>
            </a:r>
            <a:r>
              <a:rPr lang="et-EE" sz="2600" i="1" baseline="30000" dirty="0">
                <a:latin typeface="Arial" charset="0"/>
              </a:rPr>
              <a:t>N</a:t>
            </a:r>
            <a:r>
              <a:rPr lang="et-EE" sz="2600" dirty="0">
                <a:latin typeface="Arial" charset="0"/>
              </a:rPr>
              <a:t> </a:t>
            </a:r>
          </a:p>
        </p:txBody>
      </p:sp>
      <p:sp>
        <p:nvSpPr>
          <p:cNvPr id="909316" name="Text Box 4"/>
          <p:cNvSpPr txBox="1">
            <a:spLocks noChangeArrowheads="1"/>
          </p:cNvSpPr>
          <p:nvPr/>
        </p:nvSpPr>
        <p:spPr bwMode="auto">
          <a:xfrm>
            <a:off x="899592" y="5638800"/>
            <a:ext cx="7101408" cy="9842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Eksponentsiaalse keerukusega algoritmid on praktikas mittelahenduvad</a:t>
            </a:r>
            <a:endParaRPr lang="en-GB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ChangeArrowheads="1"/>
          </p:cNvSpPr>
          <p:nvPr/>
        </p:nvSpPr>
        <p:spPr bwMode="auto">
          <a:xfrm>
            <a:off x="251520" y="0"/>
            <a:ext cx="889248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RSA 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teoreerilised 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alused</a:t>
            </a:r>
            <a:r>
              <a:rPr lang="sv-S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II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51567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400" b="1" dirty="0">
                <a:solidFill>
                  <a:srgbClr val="0070C0"/>
                </a:solidFill>
                <a:latin typeface="Arial" charset="0"/>
              </a:rPr>
              <a:t>Paljud praktikas </a:t>
            </a:r>
            <a:r>
              <a:rPr lang="et-EE" sz="2400" b="1" dirty="0" smtClean="0">
                <a:solidFill>
                  <a:srgbClr val="0070C0"/>
                </a:solidFill>
                <a:latin typeface="Arial" charset="0"/>
              </a:rPr>
              <a:t>üleskerkivad ülesanded </a:t>
            </a:r>
            <a:r>
              <a:rPr lang="et-EE" sz="2400" b="1" dirty="0">
                <a:solidFill>
                  <a:srgbClr val="0070C0"/>
                </a:solidFill>
                <a:latin typeface="Arial" charset="0"/>
              </a:rPr>
              <a:t>on </a:t>
            </a:r>
            <a:r>
              <a:rPr lang="et-EE" sz="2400" b="1" dirty="0" smtClean="0">
                <a:solidFill>
                  <a:srgbClr val="0070C0"/>
                </a:solidFill>
                <a:latin typeface="Arial" charset="0"/>
              </a:rPr>
              <a:t>nn “</a:t>
            </a:r>
            <a:r>
              <a:rPr lang="sv-SE" sz="2400" b="1" dirty="0" smtClean="0">
                <a:solidFill>
                  <a:srgbClr val="0070C0"/>
                </a:solidFill>
                <a:latin typeface="Arial" charset="0"/>
              </a:rPr>
              <a:t>head</a:t>
            </a:r>
            <a:r>
              <a:rPr lang="et-EE" sz="2400" b="1" dirty="0" smtClean="0">
                <a:solidFill>
                  <a:srgbClr val="0070C0"/>
                </a:solidFill>
                <a:latin typeface="Arial" charset="0"/>
              </a:rPr>
              <a:t>”</a:t>
            </a:r>
            <a:r>
              <a:rPr lang="sv-SE" sz="2400" b="1" dirty="0" smtClean="0">
                <a:solidFill>
                  <a:srgbClr val="0070C0"/>
                </a:solidFill>
                <a:latin typeface="Arial" charset="0"/>
              </a:rPr>
              <a:t>:</a:t>
            </a:r>
            <a:r>
              <a:rPr lang="et-EE" sz="24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400" dirty="0">
                <a:latin typeface="Arial" charset="0"/>
              </a:rPr>
              <a:t>st nende kohta on teada </a:t>
            </a:r>
            <a:r>
              <a:rPr lang="et-EE" sz="2400" dirty="0" smtClean="0">
                <a:latin typeface="Arial" charset="0"/>
              </a:rPr>
              <a:t>hea ehk polünomiaalne lahendusalgoritm</a:t>
            </a:r>
            <a:endParaRPr lang="et-EE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400" dirty="0">
                <a:latin typeface="Arial" charset="0"/>
              </a:rPr>
              <a:t>Paljude </a:t>
            </a:r>
            <a:r>
              <a:rPr lang="et-EE" sz="2400" dirty="0" smtClean="0">
                <a:latin typeface="Arial" charset="0"/>
              </a:rPr>
              <a:t>ülesannete kohta polünomiaalset lahendusalgoritmi  teada </a:t>
            </a:r>
            <a:r>
              <a:rPr lang="et-EE" sz="2400" dirty="0">
                <a:latin typeface="Arial" charset="0"/>
              </a:rPr>
              <a:t>ei ole </a:t>
            </a:r>
            <a:r>
              <a:rPr lang="et-EE" sz="2400" dirty="0" smtClean="0">
                <a:latin typeface="Arial" charset="0"/>
              </a:rPr>
              <a:t>– neid tuleb pidada teoreetiliselt lahenduvateks, kuid </a:t>
            </a:r>
            <a:r>
              <a:rPr lang="et-EE" sz="2400" dirty="0">
                <a:latin typeface="Arial" charset="0"/>
              </a:rPr>
              <a:t>praktikas </a:t>
            </a:r>
            <a:r>
              <a:rPr lang="et-EE" sz="2400" dirty="0" smtClean="0">
                <a:latin typeface="Arial" charset="0"/>
              </a:rPr>
              <a:t>lahendumatuteks ülesanneteks</a:t>
            </a:r>
            <a:endParaRPr lang="et-EE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400" b="1" dirty="0">
                <a:solidFill>
                  <a:srgbClr val="0070C0"/>
                </a:solidFill>
                <a:latin typeface="Arial" charset="0"/>
              </a:rPr>
              <a:t>Näide 1: suuri algtegureid omavate kordarvude teguriteks lahutamine </a:t>
            </a:r>
            <a:r>
              <a:rPr lang="et-EE" sz="2400" dirty="0">
                <a:latin typeface="Arial" charset="0"/>
              </a:rPr>
              <a:t>(Arvu </a:t>
            </a:r>
            <a:r>
              <a:rPr lang="et-EE" sz="2400" i="1" dirty="0" smtClean="0">
                <a:latin typeface="Arial" charset="0"/>
              </a:rPr>
              <a:t>N  </a:t>
            </a:r>
            <a:r>
              <a:rPr lang="et-EE" sz="2400" dirty="0" smtClean="0">
                <a:latin typeface="Arial" charset="0"/>
              </a:rPr>
              <a:t>pikkus </a:t>
            </a:r>
            <a:r>
              <a:rPr lang="et-EE" sz="2400" dirty="0">
                <a:latin typeface="Arial" charset="0"/>
              </a:rPr>
              <a:t>on </a:t>
            </a:r>
            <a:r>
              <a:rPr lang="et-EE" sz="2400" i="1" dirty="0" smtClean="0">
                <a:latin typeface="Arial" charset="0"/>
              </a:rPr>
              <a:t>log </a:t>
            </a:r>
            <a:r>
              <a:rPr lang="et-EE" sz="2400" i="1" dirty="0">
                <a:latin typeface="Arial" charset="0"/>
              </a:rPr>
              <a:t>N</a:t>
            </a:r>
            <a:r>
              <a:rPr lang="et-EE" sz="2400" dirty="0">
                <a:latin typeface="Arial" charset="0"/>
              </a:rPr>
              <a:t>, vaja </a:t>
            </a:r>
            <a:r>
              <a:rPr lang="et-EE" sz="2400" dirty="0" smtClean="0">
                <a:latin typeface="Arial" charset="0"/>
              </a:rPr>
              <a:t>on läbi </a:t>
            </a:r>
            <a:r>
              <a:rPr lang="et-EE" sz="2400" dirty="0">
                <a:latin typeface="Arial" charset="0"/>
              </a:rPr>
              <a:t>vaadata </a:t>
            </a:r>
            <a:r>
              <a:rPr lang="et-EE" sz="2400" i="1" dirty="0">
                <a:latin typeface="Arial" charset="0"/>
              </a:rPr>
              <a:t>N</a:t>
            </a:r>
            <a:r>
              <a:rPr lang="et-EE" sz="2400" i="1" baseline="30000" dirty="0">
                <a:latin typeface="Arial" charset="0"/>
              </a:rPr>
              <a:t>1/2</a:t>
            </a:r>
            <a:r>
              <a:rPr lang="et-EE" sz="2400" dirty="0">
                <a:latin typeface="Arial" charset="0"/>
              </a:rPr>
              <a:t> varianti</a:t>
            </a:r>
            <a:r>
              <a:rPr lang="et-EE" sz="2400" dirty="0" smtClean="0">
                <a:latin typeface="Arial" charset="0"/>
              </a:rPr>
              <a:t>)</a:t>
            </a:r>
            <a:endParaRPr lang="et-EE" sz="2400" dirty="0"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400" b="1" dirty="0">
                <a:solidFill>
                  <a:srgbClr val="0070C0"/>
                </a:solidFill>
                <a:latin typeface="Arial" charset="0"/>
              </a:rPr>
              <a:t>Näide 2:  diskreetse logaritmi leidmine:</a:t>
            </a:r>
          </a:p>
          <a:p>
            <a:pPr>
              <a:spcBef>
                <a:spcPts val="12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400" i="1" dirty="0">
                <a:latin typeface="Arial" charset="0"/>
              </a:rPr>
              <a:t>a = g</a:t>
            </a:r>
            <a:r>
              <a:rPr lang="et-EE" sz="2400" i="1" baseline="30000" dirty="0">
                <a:latin typeface="Arial" charset="0"/>
              </a:rPr>
              <a:t>n</a:t>
            </a:r>
            <a:r>
              <a:rPr lang="et-EE" sz="2400" i="1" dirty="0">
                <a:latin typeface="Arial" charset="0"/>
              </a:rPr>
              <a:t> (mod p)</a:t>
            </a:r>
            <a:r>
              <a:rPr lang="et-EE" sz="2400" dirty="0">
                <a:latin typeface="Arial" charset="0"/>
              </a:rPr>
              <a:t>, leida </a:t>
            </a:r>
            <a:r>
              <a:rPr lang="et-EE" sz="2400" i="1" dirty="0">
                <a:latin typeface="Arial" charset="0"/>
              </a:rPr>
              <a:t>a, n</a:t>
            </a:r>
            <a:r>
              <a:rPr lang="et-EE" sz="2400" dirty="0">
                <a:latin typeface="Arial" charset="0"/>
              </a:rPr>
              <a:t> ja </a:t>
            </a:r>
            <a:r>
              <a:rPr lang="et-EE" sz="2400" i="1" dirty="0">
                <a:latin typeface="Arial" charset="0"/>
              </a:rPr>
              <a:t>p</a:t>
            </a:r>
            <a:r>
              <a:rPr lang="et-EE" sz="2400" dirty="0">
                <a:latin typeface="Arial" charset="0"/>
              </a:rPr>
              <a:t> (algarv) põhjal </a:t>
            </a:r>
            <a:r>
              <a:rPr lang="et-EE" sz="2400" i="1" dirty="0">
                <a:latin typeface="Arial" charset="0"/>
              </a:rPr>
              <a:t>g</a:t>
            </a:r>
            <a:endParaRPr lang="en-GB" sz="2400" dirty="0"/>
          </a:p>
        </p:txBody>
      </p:sp>
      <p:sp>
        <p:nvSpPr>
          <p:cNvPr id="911364" name="Text Box 4"/>
          <p:cNvSpPr txBox="1">
            <a:spLocks noChangeArrowheads="1"/>
          </p:cNvSpPr>
          <p:nvPr/>
        </p:nvSpPr>
        <p:spPr bwMode="auto">
          <a:xfrm>
            <a:off x="755576" y="5661248"/>
            <a:ext cx="5328592" cy="95410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Nendel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kahel raskel ülesandel põhineb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RSA turvalisus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914400"/>
            <a:ext cx="8371656" cy="3882752"/>
          </a:xfrm>
        </p:spPr>
        <p:txBody>
          <a:bodyPr lIns="92075" tIns="46038" rIns="92075" bIns="46038" anchor="ctr">
            <a:normAutofit lnSpcReduction="10000"/>
          </a:bodyPr>
          <a:lstStyle/>
          <a:p>
            <a:pPr marL="377825" indent="-377825" algn="just">
              <a:buFont typeface="Wingdings" pitchFamily="2" charset="2"/>
              <a:buNone/>
            </a:pPr>
            <a:endParaRPr lang="et-EE" sz="1000" b="1" dirty="0" smtClean="0">
              <a:latin typeface="Arial" charset="0"/>
            </a:endParaRPr>
          </a:p>
          <a:p>
            <a:pPr marL="377825" indent="-377825">
              <a:spcBef>
                <a:spcPts val="12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Valitakse kaks suurt algarvu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p</a:t>
            </a:r>
            <a:r>
              <a:rPr lang="et-EE" sz="2800" dirty="0" smtClean="0">
                <a:latin typeface="Arial" charset="0"/>
              </a:rPr>
              <a:t> ja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q</a:t>
            </a:r>
            <a:r>
              <a:rPr lang="et-EE" sz="2800" dirty="0" smtClean="0">
                <a:latin typeface="Arial" charset="0"/>
              </a:rPr>
              <a:t> (nt 512-bitised)</a:t>
            </a:r>
          </a:p>
          <a:p>
            <a:pPr marL="377825" indent="-377825">
              <a:spcBef>
                <a:spcPts val="12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Arvutatakse kahe suure algarvu korrutis          </a:t>
            </a:r>
            <a:br>
              <a:rPr lang="et-EE" sz="2800" dirty="0" smtClean="0">
                <a:latin typeface="Arial" charset="0"/>
              </a:rPr>
            </a:br>
            <a:r>
              <a:rPr lang="et-EE" sz="2800" dirty="0" smtClean="0">
                <a:latin typeface="Arial" charset="0"/>
              </a:rPr>
              <a:t>                                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n = p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•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 q</a:t>
            </a: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endParaRPr lang="et-EE" sz="1000" dirty="0" smtClean="0">
              <a:latin typeface="Arial" charset="0"/>
            </a:endParaRP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Valitakse arv </a:t>
            </a:r>
            <a:r>
              <a:rPr lang="et-EE" sz="2800" i="1" dirty="0" smtClean="0">
                <a:latin typeface="Arial" charset="0"/>
              </a:rPr>
              <a:t>e</a:t>
            </a:r>
            <a:r>
              <a:rPr lang="et-EE" sz="2800" dirty="0" smtClean="0">
                <a:latin typeface="Arial" charset="0"/>
              </a:rPr>
              <a:t> nii, et tal ei oleks ühistegureid arvuga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(p-1)(q-1)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endParaRPr lang="et-EE" sz="1000" dirty="0" smtClean="0">
              <a:latin typeface="Arial" charset="0"/>
            </a:endParaRP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Leitakse arv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d</a:t>
            </a:r>
            <a:r>
              <a:rPr lang="et-EE" sz="2800" dirty="0" smtClean="0">
                <a:latin typeface="Arial" charset="0"/>
              </a:rPr>
              <a:t> nii, et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d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•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 e = 1 mod (p-1)(q-1)</a:t>
            </a: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endParaRPr lang="et-EE" sz="1000" i="1" dirty="0" smtClean="0">
              <a:latin typeface="Arial" charset="0"/>
            </a:endParaRPr>
          </a:p>
        </p:txBody>
      </p:sp>
      <p:sp>
        <p:nvSpPr>
          <p:cNvPr id="919555" name="Rectangle 3"/>
          <p:cNvSpPr>
            <a:spLocks noChangeArrowheads="1"/>
          </p:cNvSpPr>
          <p:nvPr/>
        </p:nvSpPr>
        <p:spPr bwMode="auto">
          <a:xfrm>
            <a:off x="539552" y="0"/>
            <a:ext cx="860444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RSA 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võtmepaari 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genereerimine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27584" y="5229200"/>
            <a:ext cx="7101408" cy="95410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377825" indent="-377825">
              <a:buClr>
                <a:schemeClr val="tx1"/>
              </a:buClr>
              <a:buSzTx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RSA avalik võti on paar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 (n, e)</a:t>
            </a:r>
          </a:p>
          <a:p>
            <a:pPr marL="377825" indent="-377825">
              <a:buClr>
                <a:schemeClr val="tx1"/>
              </a:buClr>
              <a:buSzTx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RSA privaatvõti on kolmik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 (p, q, d)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836712"/>
            <a:ext cx="8686800" cy="6172200"/>
          </a:xfrm>
        </p:spPr>
        <p:txBody>
          <a:bodyPr lIns="92075" tIns="46038" rIns="92075" bIns="46038" anchor="ctr">
            <a:normAutofit/>
          </a:bodyPr>
          <a:lstStyle/>
          <a:p>
            <a:pPr marL="377825" indent="-377825" algn="just">
              <a:buFont typeface="Wingdings" pitchFamily="2" charset="2"/>
              <a:buNone/>
            </a:pPr>
            <a:endParaRPr lang="et-EE" sz="1000" b="1" dirty="0" smtClean="0">
              <a:latin typeface="Arial" charset="0"/>
            </a:endParaRP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  <a:cs typeface="Arial" charset="0"/>
              </a:rPr>
              <a:t>RSAga saab š</a:t>
            </a:r>
            <a:r>
              <a:rPr lang="et-EE" sz="2800" dirty="0" smtClean="0">
                <a:latin typeface="Arial" charset="0"/>
              </a:rPr>
              <a:t>ifreerida saab tekste (arve) mis on väiksemad kui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pq</a:t>
            </a:r>
            <a:r>
              <a:rPr lang="et-EE" sz="2800" dirty="0" smtClean="0">
                <a:latin typeface="Arial" charset="0"/>
              </a:rPr>
              <a:t> bitti (1024 bitiste </a:t>
            </a:r>
            <a:r>
              <a:rPr lang="et-EE" sz="2800" i="1" dirty="0" smtClean="0">
                <a:latin typeface="Arial" charset="0"/>
              </a:rPr>
              <a:t>p</a:t>
            </a:r>
            <a:r>
              <a:rPr lang="et-EE" sz="2800" dirty="0" smtClean="0">
                <a:latin typeface="Arial" charset="0"/>
              </a:rPr>
              <a:t> ja </a:t>
            </a:r>
            <a:r>
              <a:rPr lang="et-EE" sz="2800" i="1" dirty="0" smtClean="0">
                <a:latin typeface="Arial" charset="0"/>
              </a:rPr>
              <a:t>q</a:t>
            </a:r>
            <a:r>
              <a:rPr lang="et-EE" sz="2800" dirty="0" smtClean="0">
                <a:latin typeface="Arial" charset="0"/>
              </a:rPr>
              <a:t> korral 2048 bitti, ca 620 kümnendkohta) </a:t>
            </a: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endParaRPr lang="et-EE" sz="1000" dirty="0" smtClean="0">
              <a:latin typeface="Arial" charset="0"/>
            </a:endParaRP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  <a:cs typeface="Arial" charset="0"/>
              </a:rPr>
              <a:t>Š</a:t>
            </a:r>
            <a:r>
              <a:rPr lang="et-EE" sz="2800" dirty="0" smtClean="0">
                <a:latin typeface="Arial" charset="0"/>
              </a:rPr>
              <a:t>ifreerimisel leitakse </a:t>
            </a:r>
          </a:p>
          <a:p>
            <a:pPr marL="377825" indent="-377825">
              <a:buClr>
                <a:schemeClr val="tx1"/>
              </a:buClr>
              <a:buSzTx/>
              <a:buFontTx/>
              <a:buNone/>
            </a:pPr>
            <a:r>
              <a:rPr lang="et-EE" sz="2800" i="1" dirty="0" smtClean="0">
                <a:latin typeface="Arial" charset="0"/>
              </a:rPr>
              <a:t>              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Y = Cip(X) = X</a:t>
            </a:r>
            <a:r>
              <a:rPr lang="et-EE" sz="2800" b="1" i="1" baseline="30000" dirty="0" smtClean="0">
                <a:solidFill>
                  <a:srgbClr val="0070C0"/>
                </a:solidFill>
                <a:latin typeface="Arial" charset="0"/>
              </a:rPr>
              <a:t>d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 (mod n)</a:t>
            </a: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endParaRPr lang="et-EE" sz="800" i="1" dirty="0" smtClean="0">
              <a:latin typeface="Arial" charset="0"/>
            </a:endParaRP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De</a:t>
            </a:r>
            <a:r>
              <a:rPr lang="et-EE" sz="2800" dirty="0" smtClean="0">
                <a:latin typeface="Arial" charset="0"/>
                <a:cs typeface="Arial" charset="0"/>
              </a:rPr>
              <a:t>š</a:t>
            </a:r>
            <a:r>
              <a:rPr lang="et-EE" sz="2800" dirty="0" smtClean="0">
                <a:latin typeface="Arial" charset="0"/>
              </a:rPr>
              <a:t>ifreerimisel leitakse </a:t>
            </a:r>
          </a:p>
          <a:p>
            <a:pPr marL="377825" indent="-377825">
              <a:buClr>
                <a:schemeClr val="tx1"/>
              </a:buClr>
              <a:buSzTx/>
              <a:buFontTx/>
              <a:buNone/>
            </a:pPr>
            <a:r>
              <a:rPr lang="et-EE" sz="2800" i="1" dirty="0" smtClean="0">
                <a:latin typeface="Arial" charset="0"/>
              </a:rPr>
              <a:t>              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X = Decip(Y) = Y</a:t>
            </a:r>
            <a:r>
              <a:rPr lang="et-EE" sz="2800" b="1" i="1" baseline="30000" dirty="0" smtClean="0">
                <a:solidFill>
                  <a:srgbClr val="0070C0"/>
                </a:solidFill>
                <a:latin typeface="Arial" charset="0"/>
              </a:rPr>
              <a:t>e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 (mod n)</a:t>
            </a:r>
            <a:r>
              <a:rPr lang="sv-SE" sz="2800" b="1" i="1" dirty="0" smtClean="0">
                <a:solidFill>
                  <a:srgbClr val="0070C0"/>
                </a:solidFill>
                <a:latin typeface="Arial" charset="0"/>
              </a:rPr>
              <a:t> </a:t>
            </a:r>
            <a:endParaRPr lang="et-EE" sz="2800" b="1" i="1" dirty="0" smtClean="0">
              <a:solidFill>
                <a:srgbClr val="0070C0"/>
              </a:solidFill>
              <a:latin typeface="Arial" charset="0"/>
            </a:endParaRPr>
          </a:p>
          <a:p>
            <a:pPr marL="377825" indent="-377825">
              <a:buFont typeface="Wingdings" pitchFamily="2" charset="2"/>
              <a:buNone/>
            </a:pPr>
            <a:r>
              <a:rPr lang="sv-SE" sz="2800" dirty="0" smtClean="0">
                <a:latin typeface="Arial" charset="0"/>
              </a:rPr>
              <a:t>    </a:t>
            </a:r>
            <a:r>
              <a:rPr lang="et-EE" sz="2800" dirty="0" smtClean="0">
                <a:latin typeface="Arial" charset="0"/>
              </a:rPr>
              <a:t>Avatekst saadakse seepärast, et</a:t>
            </a:r>
          </a:p>
          <a:p>
            <a:pPr marL="377825" indent="-377825">
              <a:buFont typeface="Wingdings" pitchFamily="2" charset="2"/>
              <a:buNone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              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 (X</a:t>
            </a:r>
            <a:r>
              <a:rPr lang="et-EE" sz="2800" b="1" i="1" baseline="30000" dirty="0" smtClean="0">
                <a:solidFill>
                  <a:srgbClr val="0070C0"/>
                </a:solidFill>
                <a:latin typeface="Arial" charset="0"/>
              </a:rPr>
              <a:t>d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)</a:t>
            </a:r>
            <a:r>
              <a:rPr lang="et-EE" sz="2800" b="1" i="1" baseline="30000" dirty="0" smtClean="0">
                <a:solidFill>
                  <a:srgbClr val="0070C0"/>
                </a:solidFill>
                <a:latin typeface="Arial" charset="0"/>
              </a:rPr>
              <a:t>e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 = X (mod n) </a:t>
            </a:r>
          </a:p>
          <a:p>
            <a:pPr marL="377825" indent="-377825">
              <a:buFont typeface="Wingdings" pitchFamily="2" charset="2"/>
              <a:buNone/>
            </a:pPr>
            <a:r>
              <a:rPr lang="sv-SE" sz="2800" dirty="0" smtClean="0">
                <a:latin typeface="Arial" charset="0"/>
              </a:rPr>
              <a:t>    </a:t>
            </a:r>
            <a:r>
              <a:rPr lang="et-EE" sz="2800" dirty="0" smtClean="0">
                <a:latin typeface="Arial" charset="0"/>
              </a:rPr>
              <a:t>põhjusel et</a:t>
            </a:r>
          </a:p>
          <a:p>
            <a:pPr marL="377825" indent="-377825">
              <a:buFont typeface="Wingdings" pitchFamily="2" charset="2"/>
              <a:buNone/>
            </a:pPr>
            <a:r>
              <a:rPr lang="et-EE" sz="2800" i="1" dirty="0" smtClean="0">
                <a:latin typeface="Arial" charset="0"/>
              </a:rPr>
              <a:t>              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d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•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 e = 1 mod (p-1)(q-1)</a:t>
            </a:r>
            <a:endParaRPr lang="et-EE" sz="2800" b="1" dirty="0" smtClean="0">
              <a:solidFill>
                <a:srgbClr val="0070C0"/>
              </a:solidFill>
              <a:latin typeface="Arial" charset="0"/>
            </a:endParaRPr>
          </a:p>
          <a:p>
            <a:pPr marL="377825" indent="-377825">
              <a:buFont typeface="Wingdings" pitchFamily="2" charset="2"/>
              <a:buNone/>
            </a:pPr>
            <a:endParaRPr lang="et-EE" sz="2800" dirty="0" smtClean="0">
              <a:latin typeface="Arial" charset="0"/>
            </a:endParaRPr>
          </a:p>
        </p:txBody>
      </p:sp>
      <p:sp>
        <p:nvSpPr>
          <p:cNvPr id="921603" name="Rectangle 3"/>
          <p:cNvSpPr>
            <a:spLocks noChangeArrowheads="1"/>
          </p:cNvSpPr>
          <p:nvPr/>
        </p:nvSpPr>
        <p:spPr bwMode="auto">
          <a:xfrm>
            <a:off x="179512" y="0"/>
            <a:ext cx="8964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RSA 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š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ifreerimine/de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š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ifreerimine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5638800"/>
            <a:ext cx="8534400" cy="5410200"/>
          </a:xfrm>
        </p:spPr>
        <p:txBody>
          <a:bodyPr lIns="92075" tIns="46038" rIns="92075" bIns="46038" anchor="ctr"/>
          <a:lstStyle/>
          <a:p>
            <a:pPr marL="533400" indent="-533400" algn="just">
              <a:buFont typeface="Wingdings" pitchFamily="2" charset="2"/>
              <a:buNone/>
            </a:pPr>
            <a:endParaRPr lang="et-EE" sz="1000" b="1" smtClean="0">
              <a:latin typeface="Arial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et-EE" sz="2800" b="1" smtClean="0">
                <a:latin typeface="Arial" charset="0"/>
              </a:rPr>
              <a:t>     </a:t>
            </a:r>
            <a:r>
              <a:rPr lang="et-EE" sz="2800" b="1" u="sng" smtClean="0">
                <a:latin typeface="Arial" charset="0"/>
              </a:rPr>
              <a:t> </a:t>
            </a:r>
            <a:endParaRPr lang="et-EE" sz="800" b="1" smtClean="0">
              <a:latin typeface="Arial" charset="0"/>
            </a:endParaRPr>
          </a:p>
          <a:p>
            <a:pPr marL="533400" indent="-533400">
              <a:buFont typeface="Wingdings" pitchFamily="2" charset="2"/>
              <a:buNone/>
            </a:pPr>
            <a:endParaRPr lang="et-EE" sz="2800" b="1" smtClean="0">
              <a:latin typeface="Arial" charset="0"/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et-EE" sz="2800" b="1" smtClean="0">
                <a:latin typeface="Arial" charset="0"/>
              </a:rPr>
              <a:t> </a:t>
            </a:r>
          </a:p>
        </p:txBody>
      </p:sp>
      <p:sp>
        <p:nvSpPr>
          <p:cNvPr id="923651" name="Rectangle 3"/>
          <p:cNvSpPr>
            <a:spLocks noChangeArrowheads="1"/>
          </p:cNvSpPr>
          <p:nvPr/>
        </p:nvSpPr>
        <p:spPr bwMode="auto">
          <a:xfrm>
            <a:off x="539552" y="0"/>
            <a:ext cx="860444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RSA praktilise turbe alused, I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528" y="3717032"/>
            <a:ext cx="9144000" cy="400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7825" indent="-377825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t-EE" sz="2800" b="1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 smtClean="0">
                <a:latin typeface="Arial" charset="0"/>
              </a:rPr>
              <a:t>Toodud teisenduse tegemiseks </a:t>
            </a:r>
            <a:r>
              <a:rPr lang="et-EE" sz="2800" dirty="0">
                <a:latin typeface="Arial" charset="0"/>
              </a:rPr>
              <a:t>peab teadma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d</a:t>
            </a:r>
            <a:r>
              <a:rPr lang="et-EE" sz="2800" dirty="0">
                <a:latin typeface="Arial" charset="0"/>
              </a:rPr>
              <a:t>, mis sõltub definitsiooni põhjal aga suurustest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p</a:t>
            </a:r>
            <a:r>
              <a:rPr lang="et-EE" sz="2800" dirty="0">
                <a:latin typeface="Arial" charset="0"/>
              </a:rPr>
              <a:t> ja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q</a:t>
            </a:r>
            <a:endParaRPr lang="et-EE" sz="2800" b="1" i="1" dirty="0">
              <a:solidFill>
                <a:srgbClr val="0070C0"/>
              </a:solidFill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200" i="1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p</a:t>
            </a:r>
            <a:r>
              <a:rPr lang="et-EE" sz="2800" dirty="0">
                <a:latin typeface="Arial" charset="0"/>
              </a:rPr>
              <a:t> ja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q</a:t>
            </a:r>
            <a:r>
              <a:rPr lang="et-EE" sz="2800" dirty="0">
                <a:latin typeface="Arial" charset="0"/>
              </a:rPr>
              <a:t> ei saa </a:t>
            </a:r>
            <a:r>
              <a:rPr lang="et-EE" sz="2800" dirty="0" smtClean="0">
                <a:latin typeface="Arial" charset="0"/>
              </a:rPr>
              <a:t>ta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n</a:t>
            </a:r>
            <a:r>
              <a:rPr lang="et-EE" sz="2800" dirty="0" smtClean="0">
                <a:latin typeface="Arial" charset="0"/>
              </a:rPr>
              <a:t> põhjal  </a:t>
            </a:r>
            <a:r>
              <a:rPr lang="et-EE" sz="2800" dirty="0">
                <a:latin typeface="Arial" charset="0"/>
              </a:rPr>
              <a:t>teada: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teguriteks lahutamiseks ei ole teada polünomiaalset algoritmi</a:t>
            </a: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2800" b="1" dirty="0">
              <a:latin typeface="Arial" charset="0"/>
            </a:endParaRPr>
          </a:p>
          <a:p>
            <a:pPr marL="377825" indent="-377825">
              <a:spcBef>
                <a:spcPct val="50000"/>
              </a:spcBef>
            </a:pPr>
            <a:endParaRPr lang="en-GB" b="1" dirty="0"/>
          </a:p>
        </p:txBody>
      </p:sp>
      <p:sp>
        <p:nvSpPr>
          <p:cNvPr id="923653" name="Text Box 5"/>
          <p:cNvSpPr txBox="1">
            <a:spLocks noChangeArrowheads="1"/>
          </p:cNvSpPr>
          <p:nvPr/>
        </p:nvSpPr>
        <p:spPr bwMode="auto">
          <a:xfrm>
            <a:off x="395536" y="980728"/>
            <a:ext cx="8153400" cy="2850011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b="1" u="sng" dirty="0" smtClean="0">
                <a:solidFill>
                  <a:srgbClr val="0070C0"/>
                </a:solidFill>
                <a:latin typeface="Arial" charset="0"/>
              </a:rPr>
              <a:t>Väide: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800" dirty="0">
                <a:latin typeface="Arial" charset="0"/>
              </a:rPr>
              <a:t>kes teab avalikku võtit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(n, e)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 </a:t>
            </a:r>
            <a:r>
              <a:rPr lang="et-EE" sz="2800" dirty="0">
                <a:latin typeface="Arial" charset="0"/>
              </a:rPr>
              <a:t>ja avateksti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X</a:t>
            </a:r>
            <a:r>
              <a:rPr lang="et-EE" sz="2800" dirty="0">
                <a:latin typeface="Arial" charset="0"/>
              </a:rPr>
              <a:t>, kuid ei tea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d</a:t>
            </a:r>
            <a:r>
              <a:rPr lang="et-EE" sz="2800" i="1" dirty="0">
                <a:latin typeface="Arial" charset="0"/>
              </a:rPr>
              <a:t>,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 p</a:t>
            </a:r>
            <a:r>
              <a:rPr lang="et-EE" sz="2800" dirty="0">
                <a:latin typeface="Arial" charset="0"/>
              </a:rPr>
              <a:t> ega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q</a:t>
            </a:r>
            <a:r>
              <a:rPr lang="et-EE" sz="2800" dirty="0">
                <a:latin typeface="Arial" charset="0"/>
              </a:rPr>
              <a:t>, ei suuda sooritada teisendust 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dirty="0">
                <a:latin typeface="Arial" charset="0"/>
              </a:rPr>
              <a:t>               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Y = Cip(X) = X</a:t>
            </a:r>
            <a:r>
              <a:rPr lang="et-EE" sz="2800" b="1" i="1" baseline="30000" dirty="0">
                <a:solidFill>
                  <a:srgbClr val="0070C0"/>
                </a:solidFill>
                <a:latin typeface="Arial" charset="0"/>
              </a:rPr>
              <a:t>d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 (mod n)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dirty="0">
                <a:latin typeface="Arial" charset="0"/>
              </a:rPr>
              <a:t>ilma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p</a:t>
            </a:r>
            <a:r>
              <a:rPr lang="et-EE" sz="2800" dirty="0">
                <a:latin typeface="Arial" charset="0"/>
              </a:rPr>
              <a:t> ja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q</a:t>
            </a:r>
            <a:r>
              <a:rPr lang="et-EE" sz="2800" dirty="0">
                <a:latin typeface="Arial" charset="0"/>
              </a:rPr>
              <a:t> või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d</a:t>
            </a:r>
            <a:r>
              <a:rPr lang="et-EE" sz="2800" dirty="0">
                <a:latin typeface="Arial" charset="0"/>
              </a:rPr>
              <a:t> teadmata, st ei suuda </a:t>
            </a:r>
            <a:r>
              <a:rPr lang="et-EE" sz="2800" dirty="0" smtClean="0">
                <a:latin typeface="Arial" charset="0"/>
                <a:cs typeface="Arial" charset="0"/>
              </a:rPr>
              <a:t>š</a:t>
            </a:r>
            <a:r>
              <a:rPr lang="et-EE" sz="2800" dirty="0" smtClean="0">
                <a:latin typeface="Arial" charset="0"/>
              </a:rPr>
              <a:t>ifreerida nii, et krüpogramm dešifreeruks avaliku võtmega</a:t>
            </a:r>
            <a:endParaRPr lang="en-GB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4191000"/>
            <a:ext cx="8534400" cy="2478360"/>
          </a:xfrm>
        </p:spPr>
        <p:txBody>
          <a:bodyPr lIns="92075" tIns="46038" rIns="92075" bIns="46038" anchor="ctr">
            <a:normAutofit lnSpcReduction="10000"/>
          </a:bodyPr>
          <a:lstStyle/>
          <a:p>
            <a:pPr marL="533400" indent="-533400" algn="just">
              <a:buFont typeface="Wingdings" pitchFamily="2" charset="2"/>
              <a:buNone/>
            </a:pPr>
            <a:endParaRPr lang="et-EE" sz="2800" b="1" dirty="0" smtClean="0">
              <a:latin typeface="Arial" charset="0"/>
            </a:endParaRPr>
          </a:p>
          <a:p>
            <a:pPr marL="533400" indent="-533400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Kuna 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X = Y</a:t>
            </a:r>
            <a:r>
              <a:rPr lang="et-EE" sz="2800" b="1" i="1" baseline="30000" dirty="0" smtClean="0">
                <a:solidFill>
                  <a:srgbClr val="0070C0"/>
                </a:solidFill>
                <a:latin typeface="Arial" charset="0"/>
              </a:rPr>
              <a:t>d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 (mod n)</a:t>
            </a:r>
            <a:r>
              <a:rPr lang="et-EE" sz="2800" i="1" dirty="0" smtClean="0">
                <a:latin typeface="Arial" charset="0"/>
              </a:rPr>
              <a:t>, </a:t>
            </a:r>
            <a:r>
              <a:rPr lang="et-EE" sz="2800" dirty="0" smtClean="0">
                <a:latin typeface="Arial" charset="0"/>
              </a:rPr>
              <a:t>siis on tarvis leida</a:t>
            </a:r>
            <a:r>
              <a:rPr lang="et-EE" sz="2800" i="1" dirty="0" smtClean="0">
                <a:latin typeface="Arial" charset="0"/>
              </a:rPr>
              <a:t>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d</a:t>
            </a:r>
          </a:p>
          <a:p>
            <a:pPr marL="533400" indent="-533400">
              <a:buClr>
                <a:schemeClr val="tx1"/>
              </a:buClr>
              <a:buSzTx/>
              <a:buFontTx/>
              <a:buChar char="•"/>
            </a:pPr>
            <a:endParaRPr lang="et-EE" sz="1200" i="1" dirty="0" smtClean="0">
              <a:latin typeface="Arial" charset="0"/>
            </a:endParaRPr>
          </a:p>
          <a:p>
            <a:pPr marL="533400" indent="-533400">
              <a:buClr>
                <a:schemeClr val="tx1"/>
              </a:buClr>
              <a:buSzTx/>
              <a:buFontTx/>
              <a:buChar char="•"/>
            </a:pP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d</a:t>
            </a:r>
            <a:r>
              <a:rPr lang="et-EE" sz="2800" i="1" dirty="0" smtClean="0">
                <a:latin typeface="Arial" charset="0"/>
              </a:rPr>
              <a:t> </a:t>
            </a:r>
            <a:r>
              <a:rPr lang="et-EE" sz="2800" dirty="0" smtClean="0">
                <a:latin typeface="Arial" charset="0"/>
              </a:rPr>
              <a:t>leidmine</a:t>
            </a:r>
            <a:r>
              <a:rPr lang="et-EE" sz="2800" i="1" dirty="0" smtClean="0">
                <a:latin typeface="Arial" charset="0"/>
              </a:rPr>
              <a:t>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e</a:t>
            </a:r>
            <a:r>
              <a:rPr lang="et-EE" sz="2800" i="1" dirty="0" smtClean="0">
                <a:latin typeface="Arial" charset="0"/>
              </a:rPr>
              <a:t> </a:t>
            </a:r>
            <a:r>
              <a:rPr lang="et-EE" sz="2800" dirty="0" smtClean="0">
                <a:latin typeface="Arial" charset="0"/>
              </a:rPr>
              <a:t>põhjal eeldab aga, et on teada</a:t>
            </a:r>
            <a:r>
              <a:rPr lang="et-EE" sz="2800" i="1" dirty="0" smtClean="0">
                <a:latin typeface="Arial" charset="0"/>
              </a:rPr>
              <a:t>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p</a:t>
            </a:r>
            <a:r>
              <a:rPr lang="et-EE" sz="2800" i="1" dirty="0" smtClean="0">
                <a:latin typeface="Arial" charset="0"/>
              </a:rPr>
              <a:t> </a:t>
            </a:r>
            <a:r>
              <a:rPr lang="et-EE" sz="2800" dirty="0" smtClean="0">
                <a:latin typeface="Arial" charset="0"/>
              </a:rPr>
              <a:t>ja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q</a:t>
            </a:r>
            <a:r>
              <a:rPr lang="et-EE" sz="2800" i="1" dirty="0" smtClean="0">
                <a:latin typeface="Arial" charset="0"/>
              </a:rPr>
              <a:t> </a:t>
            </a:r>
            <a:r>
              <a:rPr lang="et-EE" sz="2800" dirty="0" smtClean="0">
                <a:latin typeface="Arial" charset="0"/>
              </a:rPr>
              <a:t>või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osatakse praktikas arvutada  diskreetset logaritmi</a:t>
            </a:r>
          </a:p>
        </p:txBody>
      </p:sp>
      <p:sp>
        <p:nvSpPr>
          <p:cNvPr id="925699" name="Rectangle 3"/>
          <p:cNvSpPr>
            <a:spLocks noChangeArrowheads="1"/>
          </p:cNvSpPr>
          <p:nvPr/>
        </p:nvSpPr>
        <p:spPr bwMode="auto">
          <a:xfrm>
            <a:off x="539552" y="304800"/>
            <a:ext cx="860444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RSA praktilise turbe alused, II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5700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305800" cy="2850011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b="1" u="sng" dirty="0" smtClean="0">
                <a:solidFill>
                  <a:srgbClr val="0070C0"/>
                </a:solidFill>
                <a:latin typeface="Arial" charset="0"/>
              </a:rPr>
              <a:t>Väide: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800" dirty="0">
                <a:latin typeface="Arial" charset="0"/>
              </a:rPr>
              <a:t>kes teab avalikku võtit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(n, e)</a:t>
            </a:r>
            <a:r>
              <a:rPr lang="et-EE" sz="2800" dirty="0">
                <a:latin typeface="Arial" charset="0"/>
              </a:rPr>
              <a:t>  ja krüptogrammi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dirty="0">
                <a:latin typeface="Arial" charset="0"/>
              </a:rPr>
              <a:t>                   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Y = Cip(X) = X</a:t>
            </a:r>
            <a:r>
              <a:rPr lang="et-EE" sz="2800" b="1" i="1" baseline="30000" dirty="0">
                <a:solidFill>
                  <a:srgbClr val="0070C0"/>
                </a:solidFill>
                <a:latin typeface="Arial" charset="0"/>
              </a:rPr>
              <a:t>e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 (mod n)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dirty="0">
                <a:latin typeface="Arial" charset="0"/>
              </a:rPr>
              <a:t>kuid ei tea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d</a:t>
            </a:r>
            <a:r>
              <a:rPr lang="et-EE" sz="2800" i="1" dirty="0">
                <a:latin typeface="Arial" charset="0"/>
              </a:rPr>
              <a:t>,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p</a:t>
            </a:r>
            <a:r>
              <a:rPr lang="et-EE" sz="2800" dirty="0">
                <a:latin typeface="Arial" charset="0"/>
              </a:rPr>
              <a:t> ,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q</a:t>
            </a:r>
            <a:r>
              <a:rPr lang="et-EE" sz="2800" i="1" dirty="0">
                <a:latin typeface="Arial" charset="0"/>
              </a:rPr>
              <a:t> </a:t>
            </a:r>
            <a:r>
              <a:rPr lang="et-EE" sz="2800" dirty="0">
                <a:latin typeface="Arial" charset="0"/>
              </a:rPr>
              <a:t>ega</a:t>
            </a:r>
            <a:r>
              <a:rPr lang="et-EE" sz="2800" i="1" dirty="0">
                <a:latin typeface="Arial" charset="0"/>
              </a:rPr>
              <a:t>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X</a:t>
            </a:r>
            <a:r>
              <a:rPr lang="et-EE" sz="2800" dirty="0">
                <a:latin typeface="Arial" charset="0"/>
              </a:rPr>
              <a:t>, ei suuda leida avateksti </a:t>
            </a:r>
            <a:r>
              <a:rPr lang="et-EE" sz="2800" i="1" dirty="0" smtClean="0">
                <a:latin typeface="Arial" charset="0"/>
              </a:rPr>
              <a:t>X. </a:t>
            </a:r>
            <a:r>
              <a:rPr lang="et-EE" sz="2800" dirty="0" smtClean="0">
                <a:latin typeface="Arial" charset="0"/>
              </a:rPr>
              <a:t>Ehk avalikuvõtmega šifreeritut ei saa dešifreerida sellesama avaliku võtmega</a:t>
            </a:r>
            <a:endParaRPr lang="en-GB" i="1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066800"/>
            <a:ext cx="8534400" cy="5410200"/>
          </a:xfrm>
        </p:spPr>
        <p:txBody>
          <a:bodyPr lIns="92075" tIns="46038" rIns="92075" bIns="46038" anchor="ctr">
            <a:normAutofit lnSpcReduction="10000"/>
          </a:bodyPr>
          <a:lstStyle/>
          <a:p>
            <a:pPr marL="277813" indent="-277813" algn="just">
              <a:buFont typeface="Wingdings" pitchFamily="2" charset="2"/>
              <a:buNone/>
            </a:pPr>
            <a:endParaRPr lang="et-EE" sz="1000" b="1" dirty="0" smtClean="0">
              <a:latin typeface="Arial" charset="0"/>
            </a:endParaRP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Turvalisus on praktiline</a:t>
            </a:r>
            <a:r>
              <a:rPr lang="et-EE" sz="2800" dirty="0" smtClean="0">
                <a:latin typeface="Arial" charset="0"/>
              </a:rPr>
              <a:t>, matemaatika mõttes on kõik võimatuks peetav leitav (vaja on teha eksponentsiaalne arv tehteid)</a:t>
            </a: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endParaRPr lang="et-EE" sz="1000" dirty="0" smtClean="0">
              <a:latin typeface="Arial" charset="0"/>
            </a:endParaRP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Privaatvõtmest saab avaliku võtme alati leida</a:t>
            </a: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endParaRPr lang="et-EE" sz="1000" dirty="0" smtClean="0">
              <a:latin typeface="Arial" charset="0"/>
            </a:endParaRP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Avalikust võtmest privaatvõtit leida on võimatu</a:t>
            </a: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endParaRPr lang="et-EE" sz="1000" dirty="0" smtClean="0">
              <a:latin typeface="Arial" charset="0"/>
            </a:endParaRP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Privaatvõtit omamata ei ole võimalik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š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ifreerida nii, et avaliku võtmega de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š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ifreerides asi lahti tuleks</a:t>
            </a: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endParaRPr lang="et-EE" sz="1000" b="1" dirty="0" smtClean="0">
              <a:solidFill>
                <a:srgbClr val="0070C0"/>
              </a:solidFill>
              <a:latin typeface="Arial" charset="0"/>
            </a:endParaRP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Kui teave on avaliku võtmega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š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ifreeritud, ei ole võimalik seda avaliku võtmega enam lahti teha</a:t>
            </a:r>
          </a:p>
        </p:txBody>
      </p:sp>
      <p:sp>
        <p:nvSpPr>
          <p:cNvPr id="927747" name="Rectangle 3"/>
          <p:cNvSpPr>
            <a:spLocks noChangeArrowheads="1"/>
          </p:cNvSpPr>
          <p:nvPr/>
        </p:nvSpPr>
        <p:spPr bwMode="auto">
          <a:xfrm>
            <a:off x="467544" y="0"/>
            <a:ext cx="86764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RSA turvalisus 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krüpto üldmõistetes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32656"/>
            <a:ext cx="9144000" cy="6248400"/>
          </a:xfrm>
        </p:spPr>
        <p:txBody>
          <a:bodyPr lIns="92075" tIns="46038" rIns="92075" bIns="46038" anchor="ctr">
            <a:normAutofit fontScale="92500" lnSpcReduction="10000"/>
          </a:bodyPr>
          <a:lstStyle/>
          <a:p>
            <a:pPr marL="277813" indent="-277813" algn="just">
              <a:buFont typeface="Wingdings" pitchFamily="2" charset="2"/>
              <a:buNone/>
            </a:pPr>
            <a:endParaRPr lang="et-EE" sz="1000" b="1" dirty="0" smtClean="0">
              <a:latin typeface="Arial" charset="0"/>
            </a:endParaRP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e</a:t>
            </a:r>
            <a:r>
              <a:rPr lang="et-EE" sz="28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t-EE" sz="2800" dirty="0" smtClean="0">
                <a:latin typeface="Arial" charset="0"/>
              </a:rPr>
              <a:t>on</a:t>
            </a:r>
            <a:r>
              <a:rPr lang="et-EE" sz="28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avalik eksponent </a:t>
            </a:r>
            <a:r>
              <a:rPr lang="et-EE" sz="2800" i="1" dirty="0" smtClean="0">
                <a:latin typeface="Arial" charset="0"/>
              </a:rPr>
              <a:t>(public exponent)</a:t>
            </a: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endParaRPr lang="et-EE" sz="1000" i="1" dirty="0" smtClean="0">
              <a:latin typeface="Arial" charset="0"/>
            </a:endParaRPr>
          </a:p>
          <a:p>
            <a:pPr marL="277813" indent="-277813">
              <a:buClr>
                <a:schemeClr val="tx1"/>
              </a:buClr>
              <a:buFontTx/>
              <a:buChar char="•"/>
            </a:pP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d</a:t>
            </a:r>
            <a:r>
              <a:rPr lang="et-EE" sz="2800" dirty="0" smtClean="0">
                <a:latin typeface="Arial" charset="0"/>
              </a:rPr>
              <a:t> on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salajane eksponent </a:t>
            </a:r>
            <a:r>
              <a:rPr lang="et-EE" sz="2800" i="1" dirty="0" smtClean="0">
                <a:latin typeface="Arial" charset="0"/>
              </a:rPr>
              <a:t>(secret exponent) ehk        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privaateksponent </a:t>
            </a:r>
            <a:r>
              <a:rPr lang="et-EE" sz="2800" i="1" dirty="0" smtClean="0">
                <a:latin typeface="Arial" charset="0"/>
              </a:rPr>
              <a:t>(private exponent)</a:t>
            </a: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endParaRPr lang="et-EE" sz="1000" i="1" dirty="0" smtClean="0">
              <a:latin typeface="Arial" charset="0"/>
            </a:endParaRP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Funktsiooni, mille väärtus on kergelt arvutatav, kuid selle pöördfunktsiooni ei ole praktikas arvutatav, nimetatakse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ühesuunaliseks funktsiooniks </a:t>
            </a:r>
            <a:r>
              <a:rPr lang="et-EE" sz="2800" dirty="0" smtClean="0">
                <a:latin typeface="Arial" charset="0"/>
              </a:rPr>
              <a:t>(</a:t>
            </a:r>
            <a:r>
              <a:rPr lang="et-EE" sz="2800" i="1" dirty="0" smtClean="0">
                <a:latin typeface="Arial" charset="0"/>
              </a:rPr>
              <a:t>one-way function</a:t>
            </a:r>
            <a:r>
              <a:rPr lang="et-EE" sz="2800" dirty="0" smtClean="0">
                <a:latin typeface="Arial" charset="0"/>
              </a:rPr>
              <a:t>) Näited: kahe algarvu korrutamine vs teguriteks lahutamine; diskreetne eksponent vs diskreetne logaritm</a:t>
            </a: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endParaRPr lang="et-EE" sz="1000" dirty="0" smtClean="0">
              <a:latin typeface="Arial" charset="0"/>
            </a:endParaRP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Sellist ühesuunalist funktsiooni, mis on pööratav mingi täiendava teabekogumi põhjal nimetatakse </a:t>
            </a:r>
            <a:r>
              <a:rPr lang="et-EE" sz="2800" b="1" u="sng" dirty="0" smtClean="0">
                <a:solidFill>
                  <a:srgbClr val="0070C0"/>
                </a:solidFill>
                <a:latin typeface="Arial" charset="0"/>
              </a:rPr>
              <a:t>salauksega ühesuunaliseks funktsiooniks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800" dirty="0" smtClean="0">
                <a:latin typeface="Arial" charset="0"/>
              </a:rPr>
              <a:t>(</a:t>
            </a:r>
            <a:r>
              <a:rPr lang="et-EE" sz="2800" i="1" dirty="0" smtClean="0">
                <a:latin typeface="Arial" charset="0"/>
              </a:rPr>
              <a:t>trapdoor one-way function</a:t>
            </a:r>
            <a:r>
              <a:rPr lang="et-EE" sz="2800" dirty="0" smtClean="0">
                <a:latin typeface="Arial" charset="0"/>
              </a:rPr>
              <a:t>). </a:t>
            </a: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RSA ongi salauksega ühesuunaline funktsioon</a:t>
            </a: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323528" y="0"/>
            <a:ext cx="882047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RSAs kasutatavad termined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3048000"/>
            <a:ext cx="8839200" cy="3352800"/>
          </a:xfrm>
        </p:spPr>
        <p:txBody>
          <a:bodyPr lIns="92075" tIns="46038" rIns="92075" bIns="46038" anchor="ctr">
            <a:normAutofit fontScale="92500" lnSpcReduction="20000"/>
          </a:bodyPr>
          <a:lstStyle/>
          <a:p>
            <a:pPr marL="0" indent="0" algn="just">
              <a:buFont typeface="Wingdings" pitchFamily="2" charset="2"/>
              <a:buNone/>
            </a:pPr>
            <a:endParaRPr lang="et-EE" sz="1000" b="1" dirty="0" smtClean="0">
              <a:latin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lang="et-EE" sz="1000" b="1" dirty="0" smtClean="0">
              <a:latin typeface="Arial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t-EE" sz="2800" dirty="0" smtClean="0">
                <a:latin typeface="Arial" charset="0"/>
              </a:rPr>
              <a:t>Mitmed neist põhinevad nt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Euler-Fermat’ teoreemil:</a:t>
            </a:r>
            <a:r>
              <a:rPr lang="et-EE" sz="2800" dirty="0" smtClean="0">
                <a:latin typeface="Arial" charset="0"/>
              </a:rPr>
              <a:t>  Kui</a:t>
            </a:r>
            <a:r>
              <a:rPr lang="et-EE" sz="2800" i="1" dirty="0" smtClean="0">
                <a:latin typeface="Arial" charset="0"/>
              </a:rPr>
              <a:t>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a</a:t>
            </a:r>
            <a:r>
              <a:rPr lang="et-EE" sz="2800" i="1" dirty="0" smtClean="0">
                <a:latin typeface="Arial" charset="0"/>
              </a:rPr>
              <a:t> ja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n</a:t>
            </a:r>
            <a:r>
              <a:rPr lang="et-EE" sz="2800" dirty="0" smtClean="0">
                <a:latin typeface="Arial" charset="0"/>
              </a:rPr>
              <a:t> on ühistegurita, siis</a:t>
            </a:r>
            <a:r>
              <a:rPr lang="et-EE" sz="2800" i="1" dirty="0" smtClean="0">
                <a:latin typeface="Arial" charset="0"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t-EE" sz="2800" i="1" dirty="0" smtClean="0">
                <a:latin typeface="Arial" charset="0"/>
              </a:rPr>
              <a:t>                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a</a:t>
            </a:r>
            <a:r>
              <a:rPr lang="et-EE" sz="2800" b="1" i="1" baseline="300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Φ</a:t>
            </a:r>
            <a:r>
              <a:rPr lang="et-EE" sz="2800" b="1" i="1" baseline="30000" dirty="0" smtClean="0">
                <a:solidFill>
                  <a:srgbClr val="0070C0"/>
                </a:solidFill>
                <a:latin typeface="Arial" charset="0"/>
              </a:rPr>
              <a:t>(n)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= 1 (mod n)</a:t>
            </a:r>
          </a:p>
          <a:p>
            <a:pPr marL="0" indent="0">
              <a:buFont typeface="Wingdings" pitchFamily="2" charset="2"/>
              <a:buNone/>
            </a:pPr>
            <a:endParaRPr lang="et-EE" sz="1200" b="1" i="1" dirty="0" smtClean="0">
              <a:solidFill>
                <a:srgbClr val="0070C0"/>
              </a:solidFill>
              <a:latin typeface="Arial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t-EE" sz="28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Φ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(n)</a:t>
            </a:r>
            <a:r>
              <a:rPr lang="et-EE" sz="2800" i="1" dirty="0" smtClean="0">
                <a:latin typeface="Arial" charset="0"/>
              </a:rPr>
              <a:t> </a:t>
            </a:r>
            <a:r>
              <a:rPr lang="et-EE" sz="2800" dirty="0" smtClean="0">
                <a:latin typeface="Arial" charset="0"/>
              </a:rPr>
              <a:t>on nende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n</a:t>
            </a:r>
            <a:r>
              <a:rPr lang="et-EE" sz="2800" dirty="0" smtClean="0">
                <a:latin typeface="Arial" charset="0"/>
              </a:rPr>
              <a:t>-ist</a:t>
            </a:r>
            <a:r>
              <a:rPr lang="et-EE" sz="2800" i="1" dirty="0" smtClean="0">
                <a:latin typeface="Arial" charset="0"/>
              </a:rPr>
              <a:t> </a:t>
            </a:r>
            <a:r>
              <a:rPr lang="et-EE" sz="2800" dirty="0" smtClean="0">
                <a:latin typeface="Arial" charset="0"/>
              </a:rPr>
              <a:t>väiksemate arvude arv, millega tal puudub ühistegur, kui</a:t>
            </a:r>
            <a:r>
              <a:rPr lang="et-EE" sz="2800" i="1" dirty="0" smtClean="0">
                <a:latin typeface="Arial" charset="0"/>
              </a:rPr>
              <a:t>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n</a:t>
            </a:r>
            <a:r>
              <a:rPr lang="et-EE" sz="2800" i="1" dirty="0" smtClean="0">
                <a:latin typeface="Arial" charset="0"/>
              </a:rPr>
              <a:t> </a:t>
            </a:r>
            <a:r>
              <a:rPr lang="et-EE" sz="2800" dirty="0" smtClean="0">
                <a:latin typeface="Arial" charset="0"/>
              </a:rPr>
              <a:t>on algarv, siis</a:t>
            </a:r>
            <a:r>
              <a:rPr lang="et-EE" sz="2800" i="1" dirty="0" smtClean="0">
                <a:latin typeface="Arial" charset="0"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t-EE" sz="2800" i="1" dirty="0" smtClean="0">
                <a:latin typeface="Arial" charset="0"/>
              </a:rPr>
              <a:t>                 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Φ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(n) = n-1</a:t>
            </a:r>
          </a:p>
          <a:p>
            <a:pPr marL="0" indent="0">
              <a:buFont typeface="Wingdings" pitchFamily="2" charset="2"/>
              <a:buNone/>
            </a:pPr>
            <a:endParaRPr lang="et-EE" sz="1000" i="1" dirty="0" smtClean="0">
              <a:latin typeface="Arial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Selle põhjal saab koostada praktilise testiseeria</a:t>
            </a:r>
          </a:p>
        </p:txBody>
      </p:sp>
      <p:sp>
        <p:nvSpPr>
          <p:cNvPr id="931843" name="Rectangle 3"/>
          <p:cNvSpPr>
            <a:spLocks noChangeArrowheads="1"/>
          </p:cNvSpPr>
          <p:nvPr/>
        </p:nvSpPr>
        <p:spPr bwMode="auto">
          <a:xfrm>
            <a:off x="539552" y="188640"/>
            <a:ext cx="860444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RSA matemaatiliste võtete realiseerimine praktikas, I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31844" name="Text Box 4"/>
          <p:cNvSpPr txBox="1">
            <a:spLocks noChangeArrowheads="1"/>
          </p:cNvSpPr>
          <p:nvPr/>
        </p:nvSpPr>
        <p:spPr bwMode="auto">
          <a:xfrm>
            <a:off x="251520" y="1268760"/>
            <a:ext cx="8458200" cy="18383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On olemas efektiivseid praktikas kasutatavaid algarvude generaatoreid. Reeglina genereeritakse juhuslikud arvud, mille algarvuks olemist siis testitakse</a:t>
            </a:r>
            <a:endParaRPr lang="en-GB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381000" y="3048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Krüptograafia </a:t>
            </a:r>
            <a:r>
              <a:rPr lang="et-EE" sz="3600" b="1" dirty="0" smtClean="0">
                <a:solidFill>
                  <a:srgbClr val="C00000"/>
                </a:solidFill>
                <a:latin typeface="Arial" charset="0"/>
              </a:rPr>
              <a:t>alusmõisted, I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686800" cy="554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Krüpteeritavat (loetamatule kujule teisendatavat) teksti nimetatakse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avatekstiks</a:t>
            </a:r>
            <a:r>
              <a:rPr lang="et-EE" sz="2800" dirty="0">
                <a:latin typeface="Arial" charset="0"/>
              </a:rPr>
              <a:t> (</a:t>
            </a:r>
            <a:r>
              <a:rPr lang="et-EE" sz="2800" i="1" dirty="0">
                <a:latin typeface="Arial" charset="0"/>
              </a:rPr>
              <a:t>plaintext</a:t>
            </a:r>
            <a:r>
              <a:rPr lang="et-EE" sz="2800" dirty="0">
                <a:latin typeface="Arial" charset="0"/>
              </a:rPr>
              <a:t>)</a:t>
            </a: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000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Krüpteeritud ehk loetamatule kujule viidud teksti nimetatakse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krüptogrammiks</a:t>
            </a:r>
            <a:r>
              <a:rPr lang="et-EE" sz="2800" dirty="0">
                <a:latin typeface="Arial" charset="0"/>
              </a:rPr>
              <a:t> (</a:t>
            </a:r>
            <a:r>
              <a:rPr lang="et-EE" sz="2800" i="1" dirty="0">
                <a:latin typeface="Arial" charset="0"/>
              </a:rPr>
              <a:t>ciphertext</a:t>
            </a:r>
            <a:r>
              <a:rPr lang="et-EE" sz="2800" dirty="0">
                <a:latin typeface="Arial" charset="0"/>
              </a:rPr>
              <a:t>)</a:t>
            </a: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000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Avateksti teisendamist loetamatul kujul olevaks krüptogrammiks nimetatakse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krüpteerimiseks</a:t>
            </a:r>
            <a:r>
              <a:rPr lang="et-EE" sz="28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t-EE" sz="2800" dirty="0">
                <a:latin typeface="Arial" charset="0"/>
              </a:rPr>
              <a:t>ehk</a:t>
            </a:r>
            <a:r>
              <a:rPr lang="et-EE" sz="28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šifreerimiseks</a:t>
            </a:r>
            <a:r>
              <a:rPr lang="et-EE" sz="28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t-EE" sz="2800" i="1" dirty="0">
                <a:latin typeface="Arial" charset="0"/>
              </a:rPr>
              <a:t>(encryption, enciphering)</a:t>
            </a: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000" i="1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Krüptogrammi teisendamist avatekstiks normaalolukorras nimetatakse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dešifreerimiseks</a:t>
            </a:r>
            <a:r>
              <a:rPr lang="et-EE" sz="2800" i="1" dirty="0">
                <a:latin typeface="Arial" charset="0"/>
              </a:rPr>
              <a:t> (deciphering, decryption)</a:t>
            </a: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dirty="0"/>
          </a:p>
        </p:txBody>
      </p:sp>
    </p:spTree>
  </p:cSld>
  <p:clrMapOvr>
    <a:masterClrMapping/>
  </p:clrMapOvr>
  <p:transition spd="med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576" y="1556792"/>
            <a:ext cx="7848872" cy="5140424"/>
          </a:xfrm>
        </p:spPr>
        <p:txBody>
          <a:bodyPr lIns="92075" tIns="46038" rIns="92075" bIns="46038" anchor="ctr">
            <a:normAutofit fontScale="92500" lnSpcReduction="10000"/>
          </a:bodyPr>
          <a:lstStyle/>
          <a:p>
            <a:pPr marL="377825" indent="-377825" algn="just">
              <a:buFont typeface="Wingdings" pitchFamily="2" charset="2"/>
              <a:buNone/>
            </a:pPr>
            <a:endParaRPr lang="et-EE" sz="1000" b="1" dirty="0" smtClean="0">
              <a:latin typeface="Arial" charset="0"/>
            </a:endParaRPr>
          </a:p>
          <a:p>
            <a:pPr marL="377825" indent="-377825">
              <a:buFont typeface="Wingdings" pitchFamily="2" charset="2"/>
              <a:buNone/>
            </a:pPr>
            <a:endParaRPr lang="et-EE" sz="2800" b="1" dirty="0" smtClean="0">
              <a:latin typeface="Arial" charset="0"/>
            </a:endParaRP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Ka sajajase eksponendi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e</a:t>
            </a:r>
            <a:r>
              <a:rPr lang="et-EE" sz="2800" dirty="0" smtClean="0">
                <a:latin typeface="Arial" charset="0"/>
              </a:rPr>
              <a:t> leidmiseks on testid olemas, mis tagavad, et tal ei oleks tegureid arvuga </a:t>
            </a:r>
            <a:r>
              <a:rPr lang="et-EE" sz="2800" i="1" dirty="0" smtClean="0">
                <a:solidFill>
                  <a:srgbClr val="0070C0"/>
                </a:solidFill>
                <a:latin typeface="Arial" charset="0"/>
              </a:rPr>
              <a:t>(p-1)(q-1)</a:t>
            </a:r>
          </a:p>
          <a:p>
            <a:pPr marL="377825" indent="-377825">
              <a:buClr>
                <a:schemeClr val="tx1"/>
              </a:buClr>
              <a:buSzTx/>
              <a:buNone/>
            </a:pPr>
            <a:endParaRPr lang="et-EE" sz="1000" dirty="0" smtClean="0">
              <a:latin typeface="Arial" charset="0"/>
            </a:endParaRP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Suurimat ühistegurit saab kontrollida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Eukleidese algoritmiga</a:t>
            </a:r>
            <a:r>
              <a:rPr lang="et-EE" sz="2800" dirty="0" smtClean="0">
                <a:latin typeface="Arial" charset="0"/>
              </a:rPr>
              <a:t>, mis kõlbab ka suurima ühistegurita arvu genereerimiseks testmeetodil</a:t>
            </a: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endParaRPr lang="et-EE" sz="1000" dirty="0" smtClean="0">
              <a:latin typeface="Arial" charset="0"/>
            </a:endParaRP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Kõik peale algarvude genereerimise ja salajase eksponendi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e</a:t>
            </a:r>
            <a:r>
              <a:rPr lang="et-EE" sz="2800" dirty="0" smtClean="0">
                <a:latin typeface="Arial" charset="0"/>
              </a:rPr>
              <a:t> leidmise on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pikkade  arvude araritmeetika realiseerimise küsimus </a:t>
            </a:r>
            <a:r>
              <a:rPr lang="et-EE" sz="2800" dirty="0" smtClean="0">
                <a:latin typeface="Arial" charset="0"/>
              </a:rPr>
              <a:t>mingite spetsiaalsete andmetüüpidega (on realiseeritav nii tark- kui ka riistvaras väga kiirelt)</a:t>
            </a:r>
          </a:p>
          <a:p>
            <a:pPr marL="377825" indent="-377825">
              <a:buFont typeface="Wingdings" pitchFamily="2" charset="2"/>
              <a:buNone/>
            </a:pPr>
            <a:endParaRPr lang="et-EE" sz="2800" b="1" dirty="0" smtClean="0">
              <a:latin typeface="Arial" charset="0"/>
            </a:endParaRPr>
          </a:p>
          <a:p>
            <a:pPr marL="377825" indent="-377825">
              <a:buFont typeface="Wingdings" pitchFamily="2" charset="2"/>
              <a:buNone/>
            </a:pPr>
            <a:endParaRPr lang="et-EE" sz="2800" b="1" dirty="0" smtClean="0">
              <a:latin typeface="Arial" charset="0"/>
            </a:endParaRPr>
          </a:p>
          <a:p>
            <a:pPr marL="377825" indent="-377825">
              <a:buFont typeface="Wingdings" pitchFamily="2" charset="2"/>
              <a:buNone/>
            </a:pPr>
            <a:endParaRPr lang="et-EE" sz="2800" b="1" dirty="0" smtClean="0">
              <a:latin typeface="Arial" charset="0"/>
            </a:endParaRPr>
          </a:p>
        </p:txBody>
      </p:sp>
      <p:sp>
        <p:nvSpPr>
          <p:cNvPr id="933891" name="Rectangle 3"/>
          <p:cNvSpPr>
            <a:spLocks noChangeArrowheads="1"/>
          </p:cNvSpPr>
          <p:nvPr/>
        </p:nvSpPr>
        <p:spPr bwMode="auto">
          <a:xfrm>
            <a:off x="683568" y="304800"/>
            <a:ext cx="84604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260648"/>
            <a:ext cx="860444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RSA matemaatiliste võtete realiseerimine praktikas, II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762000"/>
            <a:ext cx="8839200" cy="5410200"/>
          </a:xfrm>
        </p:spPr>
        <p:txBody>
          <a:bodyPr lIns="92075" tIns="46038" rIns="92075" bIns="46038" anchor="ctr">
            <a:normAutofit fontScale="92500" lnSpcReduction="20000"/>
          </a:bodyPr>
          <a:lstStyle/>
          <a:p>
            <a:pPr marL="377825" indent="-377825" algn="just">
              <a:buFont typeface="Wingdings" pitchFamily="2" charset="2"/>
              <a:buNone/>
            </a:pPr>
            <a:endParaRPr lang="et-EE" sz="1000" b="1" dirty="0" smtClean="0">
              <a:latin typeface="Arial" charset="0"/>
            </a:endParaRPr>
          </a:p>
          <a:p>
            <a:pPr marL="377825" indent="-377825">
              <a:buFont typeface="Wingdings" pitchFamily="2" charset="2"/>
              <a:buNone/>
            </a:pPr>
            <a:endParaRPr lang="et-EE" sz="2800" b="1" dirty="0" smtClean="0">
              <a:latin typeface="Arial" charset="0"/>
            </a:endParaRPr>
          </a:p>
          <a:p>
            <a:pPr marL="377825" indent="-377825">
              <a:spcBef>
                <a:spcPts val="18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  <a:cs typeface="Arial" charset="0"/>
              </a:rPr>
              <a:t>Š</a:t>
            </a:r>
            <a:r>
              <a:rPr lang="et-EE" sz="2800" dirty="0" smtClean="0">
                <a:latin typeface="Arial" charset="0"/>
              </a:rPr>
              <a:t>ifreerimine ja de</a:t>
            </a:r>
            <a:r>
              <a:rPr lang="et-EE" sz="2800" dirty="0" smtClean="0">
                <a:latin typeface="Arial" charset="0"/>
                <a:cs typeface="Arial" charset="0"/>
              </a:rPr>
              <a:t>š</a:t>
            </a:r>
            <a:r>
              <a:rPr lang="et-EE" sz="2800" dirty="0" smtClean="0">
                <a:latin typeface="Arial" charset="0"/>
              </a:rPr>
              <a:t>ifreerimine, kus kasutatakse modulaararitmeetikat, on küllalt kiired</a:t>
            </a:r>
            <a:endParaRPr lang="et-EE" sz="1200" dirty="0" smtClean="0">
              <a:latin typeface="Arial" charset="0"/>
            </a:endParaRPr>
          </a:p>
          <a:p>
            <a:pPr marL="377825" indent="-377825">
              <a:spcBef>
                <a:spcPts val="18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Siiski on </a:t>
            </a:r>
            <a:r>
              <a:rPr lang="sv-SE" sz="2800" b="1" dirty="0" smtClean="0">
                <a:solidFill>
                  <a:srgbClr val="0070C0"/>
                </a:solidFill>
                <a:latin typeface="Arial" charset="0"/>
              </a:rPr>
              <a:t>RSA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 sümmeetrilistest krüptoalgoritmidest (AES jt)  ca 2-3 suurusjärku (sadu kuni tuhandeid kordi) aeglasem</a:t>
            </a:r>
            <a:endParaRPr lang="et-EE" sz="1200" b="1" dirty="0" smtClean="0">
              <a:solidFill>
                <a:srgbClr val="0070C0"/>
              </a:solidFill>
              <a:latin typeface="Arial" charset="0"/>
            </a:endParaRPr>
          </a:p>
          <a:p>
            <a:pPr marL="377825" indent="-377825">
              <a:spcBef>
                <a:spcPts val="18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Võtmepaari genereerimine (sisaldab algarvude genereerimist) on </a:t>
            </a:r>
            <a:r>
              <a:rPr lang="et-EE" sz="2800" dirty="0" smtClean="0">
                <a:latin typeface="Arial" charset="0"/>
                <a:cs typeface="Arial" charset="0"/>
              </a:rPr>
              <a:t>š</a:t>
            </a:r>
            <a:r>
              <a:rPr lang="et-EE" sz="2800" dirty="0" smtClean="0">
                <a:latin typeface="Arial" charset="0"/>
              </a:rPr>
              <a:t>ifreerimisest  omakorda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mitu suurusjärku aeglasem</a:t>
            </a:r>
            <a:r>
              <a:rPr lang="et-EE" sz="2800" dirty="0" smtClean="0">
                <a:latin typeface="Arial" charset="0"/>
              </a:rPr>
              <a:t>: ja ollakse seisukohal, et võtmepaari genereerimine on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käsitletav sündmusena</a:t>
            </a:r>
          </a:p>
          <a:p>
            <a:pPr marL="377825" indent="-377825">
              <a:spcBef>
                <a:spcPts val="18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Siiski suudab kaasaja personaalarvuti leida 1024- või 2048-bitise võtmepaari siiski sekunditega või murdosadega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251520" y="304800"/>
            <a:ext cx="889248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RSA eripärad </a:t>
            </a:r>
            <a:r>
              <a:rPr lang="et-EE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praktikas (võrrelduna sümmeetriliste algoritmidega)</a:t>
            </a:r>
            <a:endParaRPr lang="en-GB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066800"/>
            <a:ext cx="8839200" cy="5410200"/>
          </a:xfrm>
        </p:spPr>
        <p:txBody>
          <a:bodyPr lIns="92075" tIns="46038" rIns="92075" bIns="46038" anchor="ctr">
            <a:normAutofit fontScale="92500" lnSpcReduction="10000"/>
          </a:bodyPr>
          <a:lstStyle/>
          <a:p>
            <a:pPr marL="277813" indent="-277813" algn="just">
              <a:buFont typeface="Wingdings" pitchFamily="2" charset="2"/>
              <a:buNone/>
            </a:pPr>
            <a:endParaRPr lang="et-EE" sz="1000" b="1" dirty="0" smtClean="0">
              <a:latin typeface="Arial" charset="0"/>
            </a:endParaRP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p = 61, q = 53 </a:t>
            </a:r>
            <a:r>
              <a:rPr lang="et-EE" sz="2800" dirty="0" smtClean="0">
                <a:latin typeface="Arial" charset="0"/>
              </a:rPr>
              <a:t>(algarvud)</a:t>
            </a: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n = pq = 3233</a:t>
            </a: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(p-1)(q-1) = 60 x 52 = 3120</a:t>
            </a: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Valime</a:t>
            </a:r>
            <a:r>
              <a:rPr lang="et-EE" sz="2800" b="1" i="1" dirty="0" smtClean="0">
                <a:latin typeface="Arial" charset="0"/>
              </a:rPr>
              <a:t>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e = 17</a:t>
            </a:r>
            <a:r>
              <a:rPr lang="et-EE" sz="2800" b="1" i="1" dirty="0" smtClean="0">
                <a:latin typeface="Arial" charset="0"/>
              </a:rPr>
              <a:t>, </a:t>
            </a:r>
            <a:r>
              <a:rPr lang="et-EE" sz="2800" dirty="0" smtClean="0">
                <a:latin typeface="Arial" charset="0"/>
              </a:rPr>
              <a:t>arvuga</a:t>
            </a:r>
            <a:r>
              <a:rPr lang="et-EE" sz="2800" i="1" dirty="0" smtClean="0">
                <a:latin typeface="Arial" charset="0"/>
              </a:rPr>
              <a:t> 3120 </a:t>
            </a:r>
            <a:r>
              <a:rPr lang="et-EE" sz="2800" dirty="0" smtClean="0">
                <a:latin typeface="Arial" charset="0"/>
              </a:rPr>
              <a:t>ei ole tal ühistegureid</a:t>
            </a: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Leiame</a:t>
            </a:r>
            <a:r>
              <a:rPr lang="et-EE" sz="2800" b="1" dirty="0" smtClean="0">
                <a:latin typeface="Arial" charset="0"/>
              </a:rPr>
              <a:t>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d = e</a:t>
            </a:r>
            <a:r>
              <a:rPr lang="et-EE" sz="2800" b="1" i="1" baseline="30000" dirty="0" smtClean="0">
                <a:solidFill>
                  <a:srgbClr val="0070C0"/>
                </a:solidFill>
                <a:latin typeface="Arial" charset="0"/>
              </a:rPr>
              <a:t>-1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 (mod (p-1)(q-1)) = 17</a:t>
            </a:r>
            <a:r>
              <a:rPr lang="et-EE" sz="2800" b="1" i="1" baseline="30000" dirty="0" smtClean="0">
                <a:solidFill>
                  <a:srgbClr val="0070C0"/>
                </a:solidFill>
                <a:latin typeface="Arial" charset="0"/>
              </a:rPr>
              <a:t>–1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 (mod 3120)  = 2753</a:t>
            </a: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Avalik  võti on</a:t>
            </a:r>
            <a:r>
              <a:rPr lang="et-EE" sz="2800" i="1" dirty="0" smtClean="0">
                <a:latin typeface="Arial" charset="0"/>
              </a:rPr>
              <a:t>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(3233, 17)</a:t>
            </a: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Privaatvõti on</a:t>
            </a:r>
            <a:r>
              <a:rPr lang="et-EE" sz="2800" i="1" dirty="0" smtClean="0">
                <a:latin typeface="Arial" charset="0"/>
              </a:rPr>
              <a:t>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(61, 53, 2753)</a:t>
            </a: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r>
              <a:rPr lang="et-EE" sz="2800" i="1" dirty="0" smtClean="0">
                <a:latin typeface="Arial" charset="0"/>
                <a:cs typeface="Arial" charset="0"/>
              </a:rPr>
              <a:t>Š</a:t>
            </a:r>
            <a:r>
              <a:rPr lang="et-EE" sz="2800" i="1" dirty="0" smtClean="0">
                <a:latin typeface="Arial" charset="0"/>
              </a:rPr>
              <a:t>ifreerimine, avatekst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X = 123</a:t>
            </a:r>
          </a:p>
          <a:p>
            <a:pPr marL="277813" indent="-277813">
              <a:buClr>
                <a:schemeClr val="tx1"/>
              </a:buClr>
              <a:buSzTx/>
              <a:buFontTx/>
              <a:buNone/>
            </a:pPr>
            <a:r>
              <a:rPr lang="et-EE" sz="2800" b="1" i="1" dirty="0" smtClean="0">
                <a:latin typeface="Arial" charset="0"/>
              </a:rPr>
              <a:t>           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Y = X</a:t>
            </a:r>
            <a:r>
              <a:rPr lang="et-EE" sz="2800" b="1" i="1" baseline="30000" dirty="0" smtClean="0">
                <a:solidFill>
                  <a:srgbClr val="0070C0"/>
                </a:solidFill>
                <a:latin typeface="Arial" charset="0"/>
              </a:rPr>
              <a:t>e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 (mod n) = 123</a:t>
            </a:r>
            <a:r>
              <a:rPr lang="et-EE" sz="2800" b="1" i="1" baseline="30000" dirty="0" smtClean="0">
                <a:solidFill>
                  <a:srgbClr val="0070C0"/>
                </a:solidFill>
                <a:latin typeface="Arial" charset="0"/>
              </a:rPr>
              <a:t>17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 (mod 3233) = 855</a:t>
            </a:r>
          </a:p>
          <a:p>
            <a:pPr marL="277813" indent="-277813">
              <a:buClr>
                <a:schemeClr val="tx1"/>
              </a:buClr>
              <a:buSzTx/>
              <a:buFontTx/>
              <a:buChar char="•"/>
            </a:pPr>
            <a:r>
              <a:rPr lang="et-EE" sz="2800" i="1" dirty="0" smtClean="0">
                <a:latin typeface="Arial" charset="0"/>
              </a:rPr>
              <a:t>De</a:t>
            </a:r>
            <a:r>
              <a:rPr lang="et-EE" sz="2800" i="1" dirty="0" smtClean="0">
                <a:latin typeface="Arial" charset="0"/>
                <a:cs typeface="Arial" charset="0"/>
              </a:rPr>
              <a:t>š</a:t>
            </a:r>
            <a:r>
              <a:rPr lang="et-EE" sz="2800" i="1" dirty="0" smtClean="0">
                <a:latin typeface="Arial" charset="0"/>
              </a:rPr>
              <a:t>ifreerimine:</a:t>
            </a:r>
          </a:p>
          <a:p>
            <a:pPr marL="277813" indent="-277813">
              <a:buClr>
                <a:schemeClr val="tx1"/>
              </a:buClr>
              <a:buSzTx/>
              <a:buFontTx/>
              <a:buNone/>
            </a:pPr>
            <a:r>
              <a:rPr lang="et-EE" sz="2800" b="1" i="1" dirty="0" smtClean="0">
                <a:latin typeface="Arial" charset="0"/>
              </a:rPr>
              <a:t>           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X=Y</a:t>
            </a:r>
            <a:r>
              <a:rPr lang="et-EE" sz="2800" b="1" i="1" baseline="30000" dirty="0" smtClean="0">
                <a:solidFill>
                  <a:srgbClr val="0070C0"/>
                </a:solidFill>
                <a:latin typeface="Arial" charset="0"/>
              </a:rPr>
              <a:t>d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 (mod n) = 855</a:t>
            </a:r>
            <a:r>
              <a:rPr lang="et-EE" sz="2800" b="1" i="1" baseline="30000" dirty="0" smtClean="0">
                <a:solidFill>
                  <a:srgbClr val="0070C0"/>
                </a:solidFill>
                <a:latin typeface="Arial" charset="0"/>
              </a:rPr>
              <a:t>2753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 (mod 3233) = 123</a:t>
            </a:r>
          </a:p>
          <a:p>
            <a:pPr marL="277813" indent="-277813"/>
            <a:endParaRPr lang="et-EE" sz="2800" b="1" i="1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37987" name="Rectangle 3"/>
          <p:cNvSpPr>
            <a:spLocks noChangeArrowheads="1"/>
          </p:cNvSpPr>
          <p:nvPr/>
        </p:nvSpPr>
        <p:spPr bwMode="auto">
          <a:xfrm>
            <a:off x="467544" y="0"/>
            <a:ext cx="86764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RSA näide 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(väikeste arvudega)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80728"/>
            <a:ext cx="9144000" cy="5877272"/>
          </a:xfrm>
        </p:spPr>
        <p:txBody>
          <a:bodyPr lIns="92075" tIns="46038" rIns="92075" bIns="46038" anchor="ctr">
            <a:normAutofit lnSpcReduction="10000"/>
          </a:bodyPr>
          <a:lstStyle/>
          <a:p>
            <a:pPr marL="377825" indent="-377825">
              <a:spcBef>
                <a:spcPts val="18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70-kohalise arvu algteguriteks lahutamine nõuab kaasajal keskmiselt tööjaamalt ca 10 minutit</a:t>
            </a:r>
            <a:endParaRPr lang="et-EE" sz="1000" dirty="0" smtClean="0">
              <a:latin typeface="Arial" charset="0"/>
            </a:endParaRPr>
          </a:p>
          <a:p>
            <a:pPr marL="377825" indent="-377825">
              <a:spcBef>
                <a:spcPts val="18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100-kohaline </a:t>
            </a:r>
            <a:r>
              <a:rPr lang="et-EE" sz="2800" dirty="0" smtClean="0">
                <a:latin typeface="Arial" charset="0"/>
                <a:cs typeface="Arial" charset="0"/>
              </a:rPr>
              <a:t>–</a:t>
            </a:r>
            <a:r>
              <a:rPr lang="et-EE" sz="2800" dirty="0" smtClean="0">
                <a:latin typeface="Arial" charset="0"/>
              </a:rPr>
              <a:t> samalt arvutilt ca umbes  nädal</a:t>
            </a:r>
            <a:endParaRPr lang="et-EE" sz="1000" dirty="0" smtClean="0">
              <a:latin typeface="Arial" charset="0"/>
            </a:endParaRPr>
          </a:p>
          <a:p>
            <a:pPr marL="377825" indent="-377825">
              <a:spcBef>
                <a:spcPts val="18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140-kohaline arv lahutati 1996 teguriteks 5 aastaga, ühendades maailma paljude serverite jõupingutused</a:t>
            </a:r>
            <a:endParaRPr lang="et-EE" sz="1000" dirty="0" smtClean="0">
              <a:latin typeface="Arial" charset="0"/>
            </a:endParaRPr>
          </a:p>
          <a:p>
            <a:pPr marL="377825" indent="-377825">
              <a:spcBef>
                <a:spcPts val="18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Praegu on suurim teguriteks lahutatud arv 768-bitine ehk 230-kohaline (AD 2009) </a:t>
            </a:r>
          </a:p>
          <a:p>
            <a:pPr marL="377825" indent="-377825">
              <a:spcBef>
                <a:spcPts val="1800"/>
              </a:spcBef>
              <a:buClr>
                <a:schemeClr val="tx1"/>
              </a:buClr>
              <a:buFontTx/>
              <a:buChar char="•"/>
            </a:pPr>
            <a:r>
              <a:rPr lang="et-EE" sz="2800" dirty="0" smtClean="0">
                <a:latin typeface="Arial" charset="0"/>
              </a:rPr>
              <a:t>1024 bitine võti: on vaja kaheks 155-kohaliseks algteguriks vaja jagada 310-kohaline kordarv</a:t>
            </a:r>
            <a:endParaRPr lang="et-EE" sz="2800" u="sng" dirty="0" smtClean="0">
              <a:latin typeface="Arial" charset="0"/>
            </a:endParaRPr>
          </a:p>
          <a:p>
            <a:pPr marL="377825" indent="-377825">
              <a:spcBef>
                <a:spcPts val="1800"/>
              </a:spcBef>
              <a:buClr>
                <a:schemeClr val="tx1"/>
              </a:buClr>
              <a:buFontTx/>
              <a:buChar char="•"/>
            </a:pPr>
            <a:r>
              <a:rPr lang="et-EE" sz="2800" dirty="0" smtClean="0">
                <a:latin typeface="Arial" charset="0"/>
              </a:rPr>
              <a:t>2048 bitine võti: on vaja kaheks 310-kohaliseks algteguriks vaja jagada 620-kohaline kordarv</a:t>
            </a:r>
          </a:p>
          <a:p>
            <a:pPr marL="377825" indent="-377825">
              <a:spcBef>
                <a:spcPts val="1800"/>
              </a:spcBef>
              <a:buClr>
                <a:schemeClr val="tx1"/>
              </a:buClr>
              <a:buSzTx/>
              <a:buFontTx/>
              <a:buChar char="•"/>
            </a:pPr>
            <a:endParaRPr lang="et-EE" sz="2800" dirty="0" smtClean="0">
              <a:latin typeface="Arial" charset="0"/>
            </a:endParaRPr>
          </a:p>
        </p:txBody>
      </p:sp>
      <p:sp>
        <p:nvSpPr>
          <p:cNvPr id="942083" name="Rectangle 3"/>
          <p:cNvSpPr>
            <a:spLocks noChangeArrowheads="1"/>
          </p:cNvSpPr>
          <p:nvPr/>
        </p:nvSpPr>
        <p:spPr bwMode="auto">
          <a:xfrm>
            <a:off x="755576" y="0"/>
            <a:ext cx="83884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RSA krüptoanalüüs, I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908720"/>
            <a:ext cx="8534400" cy="5616624"/>
          </a:xfrm>
        </p:spPr>
        <p:txBody>
          <a:bodyPr lIns="92075" tIns="46038" rIns="92075" bIns="46038" anchor="ctr">
            <a:normAutofit lnSpcReduction="10000"/>
          </a:bodyPr>
          <a:lstStyle/>
          <a:p>
            <a:pPr marL="377825" indent="-377825">
              <a:buClr>
                <a:schemeClr val="tx1"/>
              </a:buClr>
            </a:pPr>
            <a:r>
              <a:rPr lang="et-EE" sz="2800" dirty="0" smtClean="0">
                <a:latin typeface="Arial" charset="0"/>
              </a:rPr>
              <a:t>300-kohaline arv (1024-bitine RSA) nõuab kogu praeguselt arvutivõimsuselt tööd kauemaks kui on Päikese eluiga (kümned miljardid aastad)</a:t>
            </a: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endParaRPr lang="et-EE" sz="1000" dirty="0" smtClean="0">
              <a:latin typeface="Arial" charset="0"/>
            </a:endParaRP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On kaheldud, et 1024-bitine RSA võib 5-10 aasta pärast olla praktikas murtav, kuid sama 2048/4096-bitise RSA kohta enam ei arvata</a:t>
            </a: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endParaRPr lang="et-EE" sz="1200" dirty="0" smtClean="0">
              <a:latin typeface="Arial" charset="0"/>
            </a:endParaRP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Kuni 256-bitise RSA murrab kaasaja tavaline personaalarvuti ca tunniga</a:t>
            </a: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endParaRPr lang="et-EE" sz="1200" dirty="0" smtClean="0">
              <a:latin typeface="Arial" charset="0"/>
            </a:endParaRP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Piisavalt võimas kvantarvuti murraks ka RSA kiiresti lahti, kui arvatakse, et lähema 20 aasta jooksul need 2048-bitist RSAd ei ohusta</a:t>
            </a:r>
          </a:p>
          <a:p>
            <a:pPr marL="377825" indent="-377825">
              <a:buClr>
                <a:schemeClr val="tx1"/>
              </a:buClr>
              <a:buSzTx/>
              <a:buNone/>
            </a:pPr>
            <a:endParaRPr lang="et-EE" sz="2800" dirty="0" smtClean="0">
              <a:latin typeface="Arial" charset="0"/>
            </a:endParaRPr>
          </a:p>
        </p:txBody>
      </p:sp>
      <p:sp>
        <p:nvSpPr>
          <p:cNvPr id="944131" name="Rectangle 3"/>
          <p:cNvSpPr>
            <a:spLocks noChangeArrowheads="1"/>
          </p:cNvSpPr>
          <p:nvPr/>
        </p:nvSpPr>
        <p:spPr bwMode="auto">
          <a:xfrm>
            <a:off x="539552" y="0"/>
            <a:ext cx="860444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RSA krüptoanalüüs, II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536" y="1412776"/>
            <a:ext cx="8748464" cy="5616624"/>
          </a:xfrm>
        </p:spPr>
        <p:txBody>
          <a:bodyPr lIns="92075" tIns="46038" rIns="92075" bIns="46038" anchor="ctr">
            <a:normAutofit fontScale="92500" lnSpcReduction="20000"/>
          </a:bodyPr>
          <a:lstStyle/>
          <a:p>
            <a:pPr marL="377825" indent="-377825">
              <a:buClr>
                <a:schemeClr val="tx1"/>
              </a:buClr>
            </a:pPr>
            <a:r>
              <a:rPr lang="et-EE" sz="2800" dirty="0" smtClean="0">
                <a:latin typeface="Arial" charset="0"/>
              </a:rPr>
              <a:t>Viga - CVE-2017-15361 - avastati 2017. aasta algul, laiemalt levis teave selle kohta viimastel kuudel. Puudutab Eesti ID kaarte</a:t>
            </a:r>
          </a:p>
          <a:p>
            <a:pPr marL="377825" indent="-377825">
              <a:buClr>
                <a:schemeClr val="tx1"/>
              </a:buClr>
            </a:pPr>
            <a:r>
              <a:rPr lang="et-EE" sz="2800" dirty="0" smtClean="0">
                <a:latin typeface="Arial" charset="0"/>
              </a:rPr>
              <a:t>Viga pole omane RSAle, vaid selle väärale realisatsioonile, puudutades selle Infineoni riistvararakendusi</a:t>
            </a:r>
          </a:p>
          <a:p>
            <a:pPr marL="377825" indent="-377825">
              <a:buClr>
                <a:schemeClr val="tx1"/>
              </a:buClr>
            </a:pPr>
            <a:r>
              <a:rPr lang="et-EE" sz="2800" dirty="0" smtClean="0">
                <a:latin typeface="Arial" charset="0"/>
              </a:rPr>
              <a:t>Viga puudutab viisi, kuidas valitakse algarve (nende kandidaate) võtmepaari genereerimisel – tulemuseks on see, et  neid valitakse palju kitsamast ruumist kui peaks</a:t>
            </a:r>
          </a:p>
          <a:p>
            <a:pPr marL="377825" indent="-377825">
              <a:buClr>
                <a:schemeClr val="tx1"/>
              </a:buClr>
            </a:pPr>
            <a:r>
              <a:rPr lang="et-EE" sz="2800" dirty="0" smtClean="0">
                <a:latin typeface="Arial" charset="0"/>
              </a:rPr>
              <a:t>Võimaldab vigaselt genereeritud 1024-bitise RSA võtmepaari murda 80 EUR maksva arvutusvõimususega, 2048-bitise aga 20 000 EUR maksva arvutusvõimsusega</a:t>
            </a:r>
          </a:p>
          <a:p>
            <a:pPr marL="377825" indent="-377825">
              <a:buClr>
                <a:schemeClr val="tx1"/>
              </a:buClr>
            </a:pPr>
            <a:r>
              <a:rPr lang="et-EE" sz="2800" dirty="0" smtClean="0">
                <a:latin typeface="Arial" charset="0"/>
              </a:rPr>
              <a:t>Täpsem vea tehniline kirjeldus kirjeldus avaldatakse 2. novembril 2017</a:t>
            </a:r>
          </a:p>
          <a:p>
            <a:pPr marL="377825" indent="-377825">
              <a:buClr>
                <a:schemeClr val="tx1"/>
              </a:buClr>
              <a:buSzTx/>
              <a:buNone/>
            </a:pPr>
            <a:endParaRPr lang="et-EE" sz="2800" dirty="0" smtClean="0">
              <a:latin typeface="Arial" charset="0"/>
            </a:endParaRPr>
          </a:p>
        </p:txBody>
      </p:sp>
      <p:sp>
        <p:nvSpPr>
          <p:cNvPr id="944131" name="Rectangle 3"/>
          <p:cNvSpPr>
            <a:spLocks noChangeArrowheads="1"/>
          </p:cNvSpPr>
          <p:nvPr/>
        </p:nvSpPr>
        <p:spPr bwMode="auto">
          <a:xfrm>
            <a:off x="539552" y="260648"/>
            <a:ext cx="860444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RSA võtmepaari genereerimise viga Infineoni kiibi ja RSA teegi koosmõjus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371600"/>
            <a:ext cx="8839200" cy="4343400"/>
          </a:xfrm>
        </p:spPr>
        <p:txBody>
          <a:bodyPr lIns="92075" tIns="46038" rIns="92075" bIns="46038" anchor="ctr">
            <a:normAutofit fontScale="92500" lnSpcReduction="10000"/>
          </a:bodyPr>
          <a:lstStyle/>
          <a:p>
            <a:pPr marL="377825" indent="-377825">
              <a:spcBef>
                <a:spcPts val="18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Algselt (kui avastati kasutus tervikluse jaoks) oli RSA USAs patenditud. RSAle anti 20. sept 1983 välja patent #4,405,829, kaotas kehtivuse 20. sept 2000</a:t>
            </a:r>
          </a:p>
          <a:p>
            <a:pPr marL="377825" indent="-377825">
              <a:spcBef>
                <a:spcPts val="18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Viimase 16 aasta jooksul on tehtud tuhandeid eri keeltes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tarkvaraversioone, mis on mitmete teekide (nt OpenSSL) oluliseks osaks</a:t>
            </a:r>
          </a:p>
          <a:p>
            <a:pPr marL="377825" indent="-377825">
              <a:spcBef>
                <a:spcPts val="1800"/>
              </a:spcBef>
              <a:buClr>
                <a:schemeClr val="tx1"/>
              </a:buClr>
              <a:buSzTx/>
              <a:buNone/>
            </a:pPr>
            <a:endParaRPr lang="et-EE" sz="1200" dirty="0" smtClean="0">
              <a:latin typeface="Arial" charset="0"/>
            </a:endParaRPr>
          </a:p>
          <a:p>
            <a:pPr marL="377825" indent="-377825">
              <a:spcBef>
                <a:spcPts val="18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RSA riistvaraversioonid on tavaliselt tarkvararealisatsioonist mõnisada kuni mõnikümmnd tuhat korda kiiremad</a:t>
            </a:r>
          </a:p>
        </p:txBody>
      </p:sp>
      <p:sp>
        <p:nvSpPr>
          <p:cNvPr id="946179" name="Rectangle 3"/>
          <p:cNvSpPr>
            <a:spLocks noChangeArrowheads="1"/>
          </p:cNvSpPr>
          <p:nvPr/>
        </p:nvSpPr>
        <p:spPr bwMode="auto">
          <a:xfrm>
            <a:off x="395536" y="381000"/>
            <a:ext cx="874846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RSA 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praktikas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3284984"/>
            <a:ext cx="8839200" cy="3962400"/>
          </a:xfrm>
        </p:spPr>
        <p:txBody>
          <a:bodyPr lIns="92075" tIns="46038" rIns="92075" bIns="46038" anchor="ctr"/>
          <a:lstStyle/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endParaRPr lang="et-EE" sz="1200" b="1" dirty="0" smtClean="0">
              <a:latin typeface="Arial" charset="0"/>
            </a:endParaRP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See ei sega RSA kasutamist võtmevahetusel, kuid segab oluliselt RSA kasutamist signeerimisel (tervikluse kaitseks)</a:t>
            </a: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endParaRPr lang="et-EE" sz="1200" b="1" dirty="0" smtClean="0">
              <a:latin typeface="Arial" charset="0"/>
            </a:endParaRP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Ülaltoodud probleemi lahendamiseks mõeldi 1980. aastatel välja </a:t>
            </a:r>
            <a:r>
              <a:rPr lang="et-EE" sz="2800" b="1" u="sng" dirty="0" smtClean="0">
                <a:solidFill>
                  <a:srgbClr val="0070C0"/>
                </a:solidFill>
                <a:latin typeface="Arial" charset="0"/>
              </a:rPr>
              <a:t>krüptoräsi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 algoritmid</a:t>
            </a:r>
          </a:p>
        </p:txBody>
      </p:sp>
      <p:sp>
        <p:nvSpPr>
          <p:cNvPr id="948227" name="Rectangle 3"/>
          <p:cNvSpPr>
            <a:spLocks noChangeArrowheads="1"/>
          </p:cNvSpPr>
          <p:nvPr/>
        </p:nvSpPr>
        <p:spPr bwMode="auto">
          <a:xfrm>
            <a:off x="467544" y="381000"/>
            <a:ext cx="86764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RSA koostöö 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teiste krüptoalgoritmitüüpidega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48228" name="Text Box 4"/>
          <p:cNvSpPr txBox="1">
            <a:spLocks noChangeArrowheads="1"/>
          </p:cNvSpPr>
          <p:nvPr/>
        </p:nvSpPr>
        <p:spPr bwMode="auto">
          <a:xfrm>
            <a:off x="683568" y="1556792"/>
            <a:ext cx="7766248" cy="2246769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Pikkade andmekogumite krüpteerimiseks RSA ei sobi (on liiga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aeglane, sümmeetrilistes algoritmidest sadu kuni tuhandeid kordi aeglasem). </a:t>
            </a:r>
            <a:r>
              <a:rPr lang="et-EE" sz="2800" dirty="0" smtClean="0">
                <a:latin typeface="Arial" charset="0"/>
              </a:rPr>
              <a:t>Teiste asümmeetriliste algoritmidega on sama lugu</a:t>
            </a:r>
            <a:endParaRPr lang="en-GB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980728"/>
            <a:ext cx="8534400" cy="4343400"/>
          </a:xfrm>
        </p:spPr>
        <p:txBody>
          <a:bodyPr lIns="92075" tIns="46038" rIns="92075" bIns="46038" anchor="ctr"/>
          <a:lstStyle/>
          <a:p>
            <a:pPr marL="377825" indent="-377825" algn="just">
              <a:buFont typeface="Wingdings" pitchFamily="2" charset="2"/>
              <a:buNone/>
            </a:pPr>
            <a:endParaRPr lang="et-EE" sz="1000" b="1" dirty="0" smtClean="0">
              <a:latin typeface="Arial" charset="0"/>
            </a:endParaRPr>
          </a:p>
          <a:p>
            <a:pPr marL="0" indent="0">
              <a:buClr>
                <a:schemeClr val="tx1"/>
              </a:buClr>
              <a:buSzTx/>
              <a:buNone/>
            </a:pPr>
            <a:r>
              <a:rPr lang="et-EE" sz="2800" dirty="0" smtClean="0">
                <a:latin typeface="Arial" charset="0"/>
              </a:rPr>
              <a:t>RSAga sarnased avaliku võtmega levinuimad süsteemid on:</a:t>
            </a:r>
          </a:p>
          <a:p>
            <a:pPr marL="377825" indent="-377825">
              <a:buClr>
                <a:schemeClr val="tx1"/>
              </a:buClr>
              <a:buFontTx/>
              <a:buChar char="•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elliptlistel kõveratel </a:t>
            </a:r>
            <a:r>
              <a:rPr lang="et-EE" sz="2800" dirty="0" smtClean="0">
                <a:latin typeface="Arial" charset="0"/>
              </a:rPr>
              <a:t>(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ECC</a:t>
            </a:r>
            <a:r>
              <a:rPr lang="et-EE" sz="2800" dirty="0" smtClean="0">
                <a:latin typeface="Arial" charset="0"/>
              </a:rPr>
              <a:t>, </a:t>
            </a:r>
            <a:r>
              <a:rPr lang="et-EE" sz="2800" i="1" dirty="0" smtClean="0">
                <a:latin typeface="Arial" charset="0"/>
              </a:rPr>
              <a:t>elliptic curves</a:t>
            </a:r>
            <a:r>
              <a:rPr lang="et-EE" sz="2800" dirty="0" smtClean="0">
                <a:latin typeface="Arial" charset="0"/>
              </a:rPr>
              <a:t>) põhinevad algoritmid</a:t>
            </a: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ElGamal</a:t>
            </a: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DSS</a:t>
            </a: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Diffie-Hellmann</a:t>
            </a:r>
            <a:r>
              <a:rPr lang="et-EE" sz="2800" dirty="0" smtClean="0">
                <a:latin typeface="Arial" charset="0"/>
              </a:rPr>
              <a:t>’i võtmevahetusskem</a:t>
            </a:r>
          </a:p>
          <a:p>
            <a:pPr marL="377825" indent="-377825">
              <a:buClr>
                <a:schemeClr val="tx1"/>
              </a:buClr>
              <a:buSzTx/>
              <a:buFontTx/>
              <a:buChar char="•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Paillier</a:t>
            </a:r>
            <a:r>
              <a:rPr lang="et-EE" sz="2800" dirty="0" smtClean="0">
                <a:latin typeface="Arial" charset="0"/>
              </a:rPr>
              <a:t>’ süsteem</a:t>
            </a:r>
          </a:p>
        </p:txBody>
      </p:sp>
      <p:sp>
        <p:nvSpPr>
          <p:cNvPr id="953347" name="Rectangle 3"/>
          <p:cNvSpPr>
            <a:spLocks noChangeArrowheads="1"/>
          </p:cNvSpPr>
          <p:nvPr/>
        </p:nvSpPr>
        <p:spPr bwMode="auto">
          <a:xfrm>
            <a:off x="539552" y="260648"/>
            <a:ext cx="860444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Teisi 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avaliku võtmega 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krüptoalgoritme ja -süsteeme 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53348" name="Text Box 4"/>
          <p:cNvSpPr txBox="1">
            <a:spLocks noChangeArrowheads="1"/>
          </p:cNvSpPr>
          <p:nvPr/>
        </p:nvSpPr>
        <p:spPr bwMode="auto">
          <a:xfrm>
            <a:off x="1331640" y="5301208"/>
            <a:ext cx="6264696" cy="138499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Kaasajal on elliptilistel kõveratel põhinevad süsteemid hakanud RSA kõrval popupaarsust võitma</a:t>
            </a:r>
            <a:endParaRPr lang="en-GB" sz="2800" b="1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2708920"/>
            <a:ext cx="8534400" cy="4343400"/>
          </a:xfrm>
        </p:spPr>
        <p:txBody>
          <a:bodyPr lIns="92075" tIns="46038" rIns="92075" bIns="46038" anchor="ctr"/>
          <a:lstStyle/>
          <a:p>
            <a:pPr marL="377825" indent="-377825" algn="just">
              <a:buFont typeface="Wingdings" pitchFamily="2" charset="2"/>
              <a:buNone/>
            </a:pPr>
            <a:endParaRPr lang="et-EE" sz="1000" b="1" dirty="0" smtClean="0">
              <a:latin typeface="Arial" charset="0"/>
            </a:endParaRPr>
          </a:p>
          <a:p>
            <a:pPr marL="377825" indent="-377825">
              <a:spcBef>
                <a:spcPts val="1200"/>
              </a:spcBef>
              <a:buClr>
                <a:schemeClr val="tx1"/>
              </a:buClr>
              <a:buFontTx/>
              <a:buChar char="•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Kasutusele võeti  elliptilise kõveral P-384 (384-biti pikuse võtmega) süsteem</a:t>
            </a:r>
            <a:r>
              <a:rPr lang="et-EE" sz="2800" dirty="0" smtClean="0">
                <a:latin typeface="Arial" charset="0"/>
              </a:rPr>
              <a:t>, mille turvatase on ligilähedane 3078-bitise RSA turvatasemele (kõrgem 2048-bitise RSA turvatasemest)</a:t>
            </a:r>
          </a:p>
          <a:p>
            <a:pPr marL="377825" indent="-377825">
              <a:spcBef>
                <a:spcPts val="12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Oma käitumisomadustelt sarnaneb see süsteem RSAga nii võtmevahetusel kui ka signeerimisel</a:t>
            </a:r>
          </a:p>
        </p:txBody>
      </p:sp>
      <p:sp>
        <p:nvSpPr>
          <p:cNvPr id="953347" name="Rectangle 3"/>
          <p:cNvSpPr>
            <a:spLocks noChangeArrowheads="1"/>
          </p:cNvSpPr>
          <p:nvPr/>
        </p:nvSpPr>
        <p:spPr bwMode="auto">
          <a:xfrm>
            <a:off x="539552" y="260648"/>
            <a:ext cx="860444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Elliptilistel kõveratel põhinev avaliku võtme krüptograafia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53348" name="Text Box 4"/>
          <p:cNvSpPr txBox="1">
            <a:spLocks noChangeArrowheads="1"/>
          </p:cNvSpPr>
          <p:nvPr/>
        </p:nvSpPr>
        <p:spPr bwMode="auto">
          <a:xfrm>
            <a:off x="827584" y="1412776"/>
            <a:ext cx="7776864" cy="138499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2017. aasta oktoobris asendati Eesti ID kaardil leitud kiibivea tõttu RSA erakorralise elliptilistel kõveratel põhineva algoritmiga</a:t>
            </a:r>
            <a:endParaRPr lang="en-GB" sz="2800" b="1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ChangeArrowheads="1"/>
          </p:cNvSpPr>
          <p:nvPr/>
        </p:nvSpPr>
        <p:spPr bwMode="auto">
          <a:xfrm>
            <a:off x="179512" y="304800"/>
            <a:ext cx="8964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latin typeface="Arial" charset="0"/>
              </a:rPr>
              <a:t>Krüptograafia </a:t>
            </a:r>
            <a:r>
              <a:rPr lang="et-EE" sz="3600" b="1" dirty="0" smtClean="0">
                <a:solidFill>
                  <a:srgbClr val="C00000"/>
                </a:solidFill>
                <a:latin typeface="Arial" charset="0"/>
              </a:rPr>
              <a:t>põhimõisteid, II</a:t>
            </a:r>
            <a:endParaRPr lang="en-GB" sz="3600" b="1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95536" y="990600"/>
            <a:ext cx="8748464" cy="449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Nii </a:t>
            </a:r>
            <a:r>
              <a:rPr lang="et-EE" sz="2800" dirty="0">
                <a:latin typeface="Arial" charset="0"/>
                <a:cs typeface="Arial" charset="0"/>
              </a:rPr>
              <a:t>š</a:t>
            </a:r>
            <a:r>
              <a:rPr lang="et-EE" sz="2800" dirty="0">
                <a:latin typeface="Arial" charset="0"/>
              </a:rPr>
              <a:t>ifreerimise kui ka de</a:t>
            </a:r>
            <a:r>
              <a:rPr lang="et-EE" sz="2800" dirty="0">
                <a:latin typeface="Arial" charset="0"/>
                <a:cs typeface="Arial" charset="0"/>
              </a:rPr>
              <a:t>š</a:t>
            </a:r>
            <a:r>
              <a:rPr lang="et-EE" sz="2800" dirty="0">
                <a:latin typeface="Arial" charset="0"/>
              </a:rPr>
              <a:t>ifreerimise juures kasutatakse tihti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salajast võtit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800" i="1" dirty="0">
                <a:latin typeface="Arial" charset="0"/>
              </a:rPr>
              <a:t>((secret) key)</a:t>
            </a: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000" i="1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De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š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ifreerimine</a:t>
            </a:r>
            <a:r>
              <a:rPr lang="et-EE" sz="2800" dirty="0">
                <a:latin typeface="Arial" charset="0"/>
              </a:rPr>
              <a:t> </a:t>
            </a:r>
            <a:r>
              <a:rPr lang="et-EE" sz="2800" dirty="0" smtClean="0">
                <a:latin typeface="Arial" charset="0"/>
              </a:rPr>
              <a:t>(</a:t>
            </a:r>
            <a:r>
              <a:rPr lang="et-EE" sz="2800" i="1" dirty="0" smtClean="0">
                <a:latin typeface="Arial" charset="0"/>
              </a:rPr>
              <a:t>deciphering, decryption</a:t>
            </a:r>
            <a:r>
              <a:rPr lang="et-EE" sz="2800" dirty="0" smtClean="0">
                <a:latin typeface="Arial" charset="0"/>
              </a:rPr>
              <a:t>) on </a:t>
            </a:r>
            <a:r>
              <a:rPr lang="et-EE" sz="2800" dirty="0">
                <a:latin typeface="Arial" charset="0"/>
              </a:rPr>
              <a:t>krüptogrammi teisendamine avatekstiks võtme </a:t>
            </a:r>
            <a:r>
              <a:rPr lang="et-EE" sz="2800" dirty="0" smtClean="0">
                <a:latin typeface="Arial" charset="0"/>
              </a:rPr>
              <a:t>abil</a:t>
            </a:r>
            <a:endParaRPr lang="et-EE" sz="2800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t-EE" sz="1000" dirty="0">
              <a:latin typeface="Arial" charset="0"/>
            </a:endParaRPr>
          </a:p>
          <a:p>
            <a:pPr marL="277813" indent="-277813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Krüptogrammist avateksti leidmist ilma salajast võtit teadmata nimetatakse krüptosüsteemi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(krüptoalgoritmi) murdmiseks</a:t>
            </a:r>
            <a:r>
              <a:rPr lang="et-EE" sz="2800" dirty="0">
                <a:latin typeface="Arial" charset="0"/>
              </a:rPr>
              <a:t>, millega tegeleb krüptoanalüüs</a:t>
            </a:r>
            <a:endParaRPr lang="et-EE" sz="2800" i="1" dirty="0">
              <a:latin typeface="Arial" charset="0"/>
            </a:endParaRPr>
          </a:p>
          <a:p>
            <a:pPr marL="277813" indent="-277813">
              <a:spcBef>
                <a:spcPct val="50000"/>
              </a:spcBef>
            </a:pPr>
            <a:endParaRPr lang="en-GB" b="1" dirty="0"/>
          </a:p>
        </p:txBody>
      </p:sp>
      <p:sp>
        <p:nvSpPr>
          <p:cNvPr id="593924" name="Text Box 4"/>
          <p:cNvSpPr txBox="1">
            <a:spLocks noChangeArrowheads="1"/>
          </p:cNvSpPr>
          <p:nvPr/>
        </p:nvSpPr>
        <p:spPr bwMode="auto">
          <a:xfrm>
            <a:off x="457200" y="5181600"/>
            <a:ext cx="8435280" cy="138499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Ajaloolistes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(arvutieelsetes) krüptosüsteemides ei ole salajane võti tihti teisendusvõttest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eraldatav, kaasajal on (v.a. eritüüpi algoritmid</a:t>
            </a:r>
            <a:endParaRPr lang="en-GB" sz="2800" b="1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560" y="609600"/>
            <a:ext cx="8303840" cy="609600"/>
          </a:xfrm>
          <a:effectLst>
            <a:outerShdw dist="35921" dir="2700000" algn="ctr" rotWithShape="0">
              <a:schemeClr val="bg2"/>
            </a:outerShdw>
          </a:effectLst>
        </p:spPr>
        <p:txBody>
          <a:bodyPr anchor="b">
            <a:normAutofit fontScale="90000"/>
          </a:bodyPr>
          <a:lstStyle/>
          <a:p>
            <a:pPr algn="l" eaLnBrk="1" hangingPunct="1">
              <a:defRPr/>
            </a:pPr>
            <a:r>
              <a:rPr lang="et-EE" sz="4000" b="1" dirty="0" smtClean="0">
                <a:solidFill>
                  <a:srgbClr val="C00000"/>
                </a:solidFill>
              </a:rPr>
              <a:t>Krüpto</a:t>
            </a:r>
            <a:r>
              <a:rPr lang="sv-SE" sz="4000" b="1" dirty="0" smtClean="0">
                <a:solidFill>
                  <a:srgbClr val="C00000"/>
                </a:solidFill>
              </a:rPr>
              <a:t>räsi ehk krüpto</a:t>
            </a:r>
            <a:r>
              <a:rPr lang="et-EE" sz="4000" b="1" dirty="0" smtClean="0">
                <a:solidFill>
                  <a:srgbClr val="C00000"/>
                </a:solidFill>
              </a:rPr>
              <a:t>graafiline sõnumilühend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3400" y="5715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t-EE"/>
          </a:p>
        </p:txBody>
      </p:sp>
      <p:sp>
        <p:nvSpPr>
          <p:cNvPr id="957444" name="Text Box 4"/>
          <p:cNvSpPr txBox="1">
            <a:spLocks noChangeArrowheads="1"/>
          </p:cNvSpPr>
          <p:nvPr/>
        </p:nvSpPr>
        <p:spPr bwMode="auto">
          <a:xfrm>
            <a:off x="683568" y="1447800"/>
            <a:ext cx="7704856" cy="267765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Krüp</a:t>
            </a:r>
            <a:r>
              <a:rPr lang="sv-SE" sz="2800" b="1" u="sng" dirty="0">
                <a:solidFill>
                  <a:srgbClr val="0070C0"/>
                </a:solidFill>
                <a:latin typeface="Arial" charset="0"/>
              </a:rPr>
              <a:t>toräsi</a:t>
            </a:r>
            <a:r>
              <a:rPr lang="sv-SE" sz="2800" b="1" dirty="0">
                <a:solidFill>
                  <a:srgbClr val="0070C0"/>
                </a:solidFill>
                <a:latin typeface="Arial" charset="0"/>
              </a:rPr>
              <a:t> ehk </a:t>
            </a:r>
            <a:r>
              <a:rPr lang="sv-SE" sz="2800" b="1" u="sng" dirty="0">
                <a:solidFill>
                  <a:srgbClr val="0070C0"/>
                </a:solidFill>
                <a:latin typeface="Arial" charset="0"/>
              </a:rPr>
              <a:t>krüpto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graafiline sõnumilühend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(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cryptographic message digest, hash, fingerprint, thumbprint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)  on ükskõik kui pikast sõnumist (failist) teatud matemaatiliste eeskirjade järgi arvutatav lühike (paarsada bitti) teabekogum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99592" y="4365104"/>
            <a:ext cx="6629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t-EE" sz="2800" b="1" dirty="0">
                <a:latin typeface="Arial" charset="0"/>
              </a:rPr>
              <a:t>See seos on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ühesuunaline</a:t>
            </a:r>
            <a:r>
              <a:rPr lang="et-EE" sz="2800" b="1" dirty="0">
                <a:latin typeface="Arial" charset="0"/>
              </a:rPr>
              <a:t> (</a:t>
            </a:r>
            <a:r>
              <a:rPr lang="et-EE" sz="2800" b="1" i="1" dirty="0">
                <a:latin typeface="Arial" charset="0"/>
              </a:rPr>
              <a:t>one-way</a:t>
            </a:r>
            <a:r>
              <a:rPr lang="et-EE" sz="2800" b="1" dirty="0">
                <a:latin typeface="Arial" charset="0"/>
              </a:rPr>
              <a:t>): </a:t>
            </a:r>
            <a:r>
              <a:rPr lang="et-EE" sz="2800" dirty="0">
                <a:latin typeface="Arial" charset="0"/>
              </a:rPr>
              <a:t>etteantud sõnumilühendi korral ei ole võimalik tuletada faili, millele see sõnumilühend vastab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536" y="228600"/>
            <a:ext cx="8291264" cy="457200"/>
          </a:xfrm>
          <a:effectLst>
            <a:outerShdw dist="35921" dir="2700000" algn="ctr" rotWithShape="0">
              <a:schemeClr val="bg2"/>
            </a:outerShdw>
          </a:effectLst>
        </p:spPr>
        <p:txBody>
          <a:bodyPr anchor="b">
            <a:normAutofit fontScale="90000"/>
          </a:bodyPr>
          <a:lstStyle/>
          <a:p>
            <a:pPr algn="l" eaLnBrk="1" hangingPunct="1">
              <a:defRPr/>
            </a:pPr>
            <a:r>
              <a:rPr lang="et-EE" sz="4000" b="1" dirty="0" smtClean="0">
                <a:solidFill>
                  <a:srgbClr val="C00000"/>
                </a:solidFill>
              </a:rPr>
              <a:t>Krüpto</a:t>
            </a:r>
            <a:r>
              <a:rPr lang="sv-SE" sz="4000" b="1" dirty="0" smtClean="0">
                <a:solidFill>
                  <a:srgbClr val="C00000"/>
                </a:solidFill>
              </a:rPr>
              <a:t>räsi</a:t>
            </a:r>
            <a:r>
              <a:rPr lang="et-EE" sz="4000" b="1" dirty="0" smtClean="0">
                <a:solidFill>
                  <a:srgbClr val="C00000"/>
                </a:solidFill>
              </a:rPr>
              <a:t>: kasutusala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3400" y="5715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t-EE"/>
          </a:p>
        </p:txBody>
      </p:sp>
      <p:sp>
        <p:nvSpPr>
          <p:cNvPr id="959492" name="Text Box 4"/>
          <p:cNvSpPr txBox="1">
            <a:spLocks noChangeArrowheads="1"/>
          </p:cNvSpPr>
          <p:nvPr/>
        </p:nvSpPr>
        <p:spPr bwMode="auto">
          <a:xfrm>
            <a:off x="609600" y="990600"/>
            <a:ext cx="6914728" cy="22653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Kui meil on olemas </a:t>
            </a:r>
            <a:r>
              <a:rPr lang="sv-SE" sz="2800" b="1" dirty="0">
                <a:solidFill>
                  <a:srgbClr val="0070C0"/>
                </a:solidFill>
                <a:latin typeface="Arial" charset="0"/>
              </a:rPr>
              <a:t>paar </a:t>
            </a:r>
            <a:r>
              <a:rPr lang="sv-S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–</a:t>
            </a:r>
            <a:r>
              <a:rPr lang="sv-SE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sõnum</a:t>
            </a:r>
            <a:r>
              <a:rPr lang="sv-SE" sz="2800" b="1" dirty="0">
                <a:solidFill>
                  <a:srgbClr val="0070C0"/>
                </a:solidFill>
                <a:latin typeface="Arial" charset="0"/>
              </a:rPr>
              <a:t> ja räsi (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sõnumilühend</a:t>
            </a:r>
            <a:r>
              <a:rPr lang="sv-SE" sz="2800" b="1" dirty="0">
                <a:solidFill>
                  <a:srgbClr val="0070C0"/>
                </a:solidFill>
                <a:latin typeface="Arial" charset="0"/>
              </a:rPr>
              <a:t>) </a:t>
            </a:r>
            <a:r>
              <a:rPr lang="sv-S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–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, kus </a:t>
            </a:r>
            <a:r>
              <a:rPr lang="sv-SE" sz="2800" b="1" dirty="0">
                <a:solidFill>
                  <a:srgbClr val="0070C0"/>
                </a:solidFill>
                <a:latin typeface="Arial" charset="0"/>
              </a:rPr>
              <a:t>räsi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vastab failile, võime olla igal juhul kindlad, et </a:t>
            </a:r>
            <a:r>
              <a:rPr lang="sv-SE" sz="2800" b="1" dirty="0">
                <a:solidFill>
                  <a:srgbClr val="0070C0"/>
                </a:solidFill>
                <a:latin typeface="Arial" charset="0"/>
              </a:rPr>
              <a:t>räsi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on arvutatud kindlasti sellest failist ega mitte millestki muust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11561" y="3500438"/>
            <a:ext cx="792087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 dirty="0">
                <a:latin typeface="Arial" charset="0"/>
              </a:rPr>
              <a:t>Krüptoräside</a:t>
            </a:r>
            <a:r>
              <a:rPr lang="et-EE" sz="2800" dirty="0">
                <a:latin typeface="Arial" charset="0"/>
              </a:rPr>
              <a:t> peamine kasutusala on autentimisel ja tervikluse tagamisel</a:t>
            </a:r>
            <a:r>
              <a:rPr lang="sv-SE" sz="2800" dirty="0">
                <a:latin typeface="Arial" charset="0"/>
              </a:rPr>
              <a:t> (nt </a:t>
            </a:r>
            <a:r>
              <a:rPr lang="et-EE" sz="2800" dirty="0">
                <a:latin typeface="Arial" charset="0"/>
              </a:rPr>
              <a:t>digiallkirja juures</a:t>
            </a:r>
            <a:r>
              <a:rPr lang="sv-SE" sz="2800" dirty="0">
                <a:latin typeface="Arial" charset="0"/>
              </a:rPr>
              <a:t>)</a:t>
            </a:r>
            <a:endParaRPr lang="et-EE" sz="28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t-EE" sz="2800" dirty="0">
                <a:latin typeface="Arial" charset="0"/>
              </a:rPr>
              <a:t>Üks räsi kasutamise peamisi põhjuseid seisneb asjaolus, et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avaliku võtmega krüptoalgoritm ei ole võimeline töötlema suuri andmemahte</a:t>
            </a:r>
          </a:p>
          <a:p>
            <a:pPr>
              <a:spcBef>
                <a:spcPct val="50000"/>
              </a:spcBef>
            </a:pPr>
            <a:r>
              <a:rPr lang="et-EE" sz="2800" dirty="0">
                <a:solidFill>
                  <a:schemeClr val="folHlink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KUM\PEDALOE\x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76200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1539" name="Rectangle 3"/>
          <p:cNvSpPr>
            <a:spLocks noChangeArrowheads="1"/>
          </p:cNvSpPr>
          <p:nvPr/>
        </p:nvSpPr>
        <p:spPr bwMode="auto">
          <a:xfrm>
            <a:off x="611560" y="381000"/>
            <a:ext cx="80752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Krüpto</a:t>
            </a:r>
            <a:r>
              <a:rPr lang="sv-S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räsi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toimimisskeem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ChangeArrowheads="1"/>
          </p:cNvSpPr>
          <p:nvPr/>
        </p:nvSpPr>
        <p:spPr bwMode="auto">
          <a:xfrm>
            <a:off x="683568" y="260648"/>
            <a:ext cx="846043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Krüptoräsi funktsioonide 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vanatüübiline siseehitus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1219200"/>
            <a:ext cx="8839200" cy="2425824"/>
          </a:xfrm>
          <a:noFill/>
        </p:spPr>
        <p:txBody>
          <a:bodyPr lIns="92075" tIns="46038" rIns="92075" bIns="46038" anchor="ctr">
            <a:normAutofit lnSpcReduction="10000"/>
          </a:bodyPr>
          <a:lstStyle/>
          <a:p>
            <a:pPr marL="379413" indent="0" eaLnBrk="1" hangingPunct="1">
              <a:buClr>
                <a:schemeClr val="tx1"/>
              </a:buClr>
              <a:buFontTx/>
              <a:buNone/>
            </a:pPr>
            <a:endParaRPr lang="en-GB" sz="2600" b="1" dirty="0" smtClean="0">
              <a:latin typeface="Arial" charset="0"/>
            </a:endParaRPr>
          </a:p>
          <a:p>
            <a:pPr marL="379413" indent="0" eaLnBrk="1" hangingPunct="1">
              <a:buClr>
                <a:schemeClr val="tx1"/>
              </a:buClr>
              <a:buFontTx/>
              <a:buNone/>
            </a:pPr>
            <a:r>
              <a:rPr lang="et-EE" sz="2600" dirty="0" smtClean="0">
                <a:latin typeface="Arial" charset="0"/>
              </a:rPr>
              <a:t>Oluline osa enamikes vanatüübilistes räsifunktsioonides on nn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tihendusfunktsioonil</a:t>
            </a:r>
            <a:r>
              <a:rPr lang="et-EE" sz="2600" dirty="0" smtClean="0">
                <a:latin typeface="Arial" charset="0"/>
              </a:rPr>
              <a:t> F (</a:t>
            </a:r>
            <a:r>
              <a:rPr lang="et-EE" sz="2600" i="1" dirty="0" smtClean="0">
                <a:latin typeface="Arial" charset="0"/>
              </a:rPr>
              <a:t>compression function</a:t>
            </a:r>
            <a:r>
              <a:rPr lang="et-EE" sz="2600" dirty="0" smtClean="0">
                <a:latin typeface="Arial" charset="0"/>
              </a:rPr>
              <a:t>), mis teeb fikseeritud pikkusega bitijada lühemaks fikseeritud pikkusega jadaks ühesuunalise funktsiooni abil. Seda kasutatakse iteratiivselt</a:t>
            </a:r>
            <a:r>
              <a:rPr lang="et-EE" sz="2600" b="1" dirty="0" smtClean="0">
                <a:latin typeface="Arial" charset="0"/>
              </a:rPr>
              <a:t>:</a:t>
            </a:r>
          </a:p>
        </p:txBody>
      </p:sp>
      <p:pic>
        <p:nvPicPr>
          <p:cNvPr id="5" name="Picture 4" descr="ra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617640"/>
            <a:ext cx="6912768" cy="32403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ChangeArrowheads="1"/>
          </p:cNvSpPr>
          <p:nvPr/>
        </p:nvSpPr>
        <p:spPr bwMode="auto">
          <a:xfrm>
            <a:off x="539552" y="0"/>
            <a:ext cx="860444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Räsifunktsioon ja s</a:t>
            </a:r>
            <a:r>
              <a:rPr lang="sv-S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elle tulem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11560" y="990600"/>
            <a:ext cx="853244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800" dirty="0">
                <a:latin typeface="Arial" charset="0"/>
              </a:rPr>
              <a:t>Krüpto</a:t>
            </a:r>
            <a:r>
              <a:rPr lang="sv-SE" sz="2800" dirty="0">
                <a:latin typeface="Arial" charset="0"/>
              </a:rPr>
              <a:t>räsi ehk krüpto</a:t>
            </a:r>
            <a:r>
              <a:rPr lang="et-EE" sz="2800" dirty="0">
                <a:latin typeface="Arial" charset="0"/>
              </a:rPr>
              <a:t>graafiline sõnumilühend on mõeldud pikast sõnumist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püsipikkusega lühikese bitijada, nn 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sõnumilühendi</a:t>
            </a:r>
            <a:r>
              <a:rPr lang="sv-SE" sz="2800" b="1" u="sng" dirty="0">
                <a:solidFill>
                  <a:srgbClr val="0070C0"/>
                </a:solidFill>
                <a:latin typeface="Arial" charset="0"/>
              </a:rPr>
              <a:t> ehk räsi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800" dirty="0">
                <a:latin typeface="Arial" charset="0"/>
              </a:rPr>
              <a:t>(message digest) tekitamiseks, millel oleksid teatud eriomadused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27584" y="5029200"/>
            <a:ext cx="68407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sv-SE" sz="2800" b="1" dirty="0">
                <a:solidFill>
                  <a:srgbClr val="0070C0"/>
                </a:solidFill>
                <a:latin typeface="Arial" charset="0"/>
              </a:rPr>
              <a:t>Räsi ehk s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õnumilühend </a:t>
            </a:r>
            <a:r>
              <a:rPr lang="et-EE" sz="2800" dirty="0">
                <a:latin typeface="Arial" charset="0"/>
              </a:rPr>
              <a:t>on täpsemini võtmeta räsifunktsiooni väljund, sõltudes vaid sõnumist</a:t>
            </a:r>
            <a:endParaRPr lang="en-GB" dirty="0"/>
          </a:p>
        </p:txBody>
      </p:sp>
      <p:sp>
        <p:nvSpPr>
          <p:cNvPr id="965637" name="Text Box 5"/>
          <p:cNvSpPr txBox="1">
            <a:spLocks noChangeArrowheads="1"/>
          </p:cNvSpPr>
          <p:nvPr/>
        </p:nvSpPr>
        <p:spPr bwMode="auto">
          <a:xfrm>
            <a:off x="683568" y="3284984"/>
            <a:ext cx="6705600" cy="14112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Algoritmi, mis sõnumilühendi tekitab, nimetatakse </a:t>
            </a:r>
            <a:r>
              <a:rPr lang="sv-SE" sz="2800" b="1" dirty="0">
                <a:solidFill>
                  <a:srgbClr val="0070C0"/>
                </a:solidFill>
                <a:latin typeface="Arial" charset="0"/>
              </a:rPr>
              <a:t>(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krüptograafilisteks</a:t>
            </a:r>
            <a:r>
              <a:rPr lang="sv-SE" sz="2800" b="1" u="sng" dirty="0">
                <a:solidFill>
                  <a:srgbClr val="0070C0"/>
                </a:solidFill>
                <a:latin typeface="Arial" charset="0"/>
              </a:rPr>
              <a:t>)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 räsifunktsiooniks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(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hash function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)</a:t>
            </a:r>
            <a:endParaRPr lang="en-GB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4953000"/>
            <a:ext cx="9144000" cy="4343400"/>
          </a:xfrm>
        </p:spPr>
        <p:txBody>
          <a:bodyPr lIns="92075" tIns="46038" rIns="92075" bIns="46038" anchor="ctr"/>
          <a:lstStyle/>
          <a:p>
            <a:pPr marL="0" indent="0" eaLnBrk="1" hangingPunct="1"/>
            <a:r>
              <a:rPr lang="et-EE" sz="2800" smtClean="0">
                <a:latin typeface="Arial" charset="0"/>
              </a:rPr>
              <a:t> </a:t>
            </a:r>
            <a:endParaRPr lang="et-EE" sz="2800" b="1" smtClean="0">
              <a:latin typeface="Arial" charset="0"/>
            </a:endParaRPr>
          </a:p>
        </p:txBody>
      </p:sp>
      <p:sp>
        <p:nvSpPr>
          <p:cNvPr id="967683" name="Rectangle 3"/>
          <p:cNvSpPr>
            <a:spLocks noChangeArrowheads="1"/>
          </p:cNvSpPr>
          <p:nvPr/>
        </p:nvSpPr>
        <p:spPr bwMode="auto">
          <a:xfrm>
            <a:off x="323528" y="304800"/>
            <a:ext cx="8744272" cy="3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Räsifunktsioonilt nõutavad omadused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81000" y="764024"/>
            <a:ext cx="8763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dirty="0">
                <a:latin typeface="Arial" charset="0"/>
              </a:rPr>
              <a:t>A</a:t>
            </a:r>
            <a:r>
              <a:rPr lang="et-EE" sz="2600" dirty="0" smtClean="0">
                <a:latin typeface="Arial" charset="0"/>
              </a:rPr>
              <a:t>lgse </a:t>
            </a:r>
            <a:r>
              <a:rPr lang="et-EE" sz="2600" dirty="0">
                <a:latin typeface="Arial" charset="0"/>
              </a:rPr>
              <a:t>sõnumi mistahes muutused peavad põhjustama muutuse ka</a:t>
            </a:r>
            <a:r>
              <a:rPr lang="sv-SE" sz="2600" dirty="0">
                <a:latin typeface="Arial" charset="0"/>
              </a:rPr>
              <a:t> </a:t>
            </a:r>
            <a:r>
              <a:rPr lang="et-EE" sz="2600" dirty="0">
                <a:latin typeface="Arial" charset="0"/>
              </a:rPr>
              <a:t>lühendis</a:t>
            </a:r>
            <a:r>
              <a:rPr lang="sv-SE" sz="2600" dirty="0">
                <a:latin typeface="Arial" charset="0"/>
              </a:rPr>
              <a:t> (räsis)</a:t>
            </a:r>
            <a:endParaRPr lang="et-EE" sz="2600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dirty="0" smtClean="0">
                <a:latin typeface="Arial" charset="0"/>
              </a:rPr>
              <a:t>R</a:t>
            </a:r>
            <a:r>
              <a:rPr lang="sv-SE" sz="2600" dirty="0" smtClean="0">
                <a:latin typeface="Arial" charset="0"/>
              </a:rPr>
              <a:t>äsi</a:t>
            </a:r>
            <a:r>
              <a:rPr lang="et-EE" sz="2600" dirty="0" smtClean="0">
                <a:latin typeface="Arial" charset="0"/>
              </a:rPr>
              <a:t> </a:t>
            </a:r>
            <a:r>
              <a:rPr lang="et-EE" sz="2600" dirty="0">
                <a:latin typeface="Arial" charset="0"/>
              </a:rPr>
              <a:t>peab olema lihtsate protseduuridega </a:t>
            </a:r>
            <a:r>
              <a:rPr lang="et-EE" sz="2600" dirty="0" smtClean="0">
                <a:latin typeface="Arial" charset="0"/>
              </a:rPr>
              <a:t>leitav (vähemalt sümmeetrilise krüptoalgoritmi kiirusega)</a:t>
            </a:r>
            <a:endParaRPr lang="et-EE" sz="2600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dirty="0" smtClean="0">
                <a:latin typeface="Arial" charset="0"/>
              </a:rPr>
              <a:t>R</a:t>
            </a:r>
            <a:r>
              <a:rPr lang="sv-SE" sz="2600" dirty="0" smtClean="0">
                <a:latin typeface="Arial" charset="0"/>
              </a:rPr>
              <a:t>äsi </a:t>
            </a:r>
            <a:r>
              <a:rPr lang="sv-SE" sz="2600" dirty="0">
                <a:latin typeface="Arial" charset="0"/>
              </a:rPr>
              <a:t>leidmise algoritm</a:t>
            </a:r>
            <a:r>
              <a:rPr lang="et-EE" sz="2600" dirty="0">
                <a:latin typeface="Arial" charset="0"/>
              </a:rPr>
              <a:t> ei tohi olla pööratav: etteantud </a:t>
            </a:r>
            <a:r>
              <a:rPr lang="sv-SE" sz="2600" dirty="0">
                <a:latin typeface="Arial" charset="0"/>
              </a:rPr>
              <a:t>räsi</a:t>
            </a:r>
            <a:r>
              <a:rPr lang="et-EE" sz="2600" dirty="0">
                <a:latin typeface="Arial" charset="0"/>
              </a:rPr>
              <a:t> korral ei tohi </a:t>
            </a:r>
            <a:r>
              <a:rPr lang="sv-SE" sz="2600" dirty="0">
                <a:latin typeface="Arial" charset="0"/>
              </a:rPr>
              <a:t>praktikas olla võimalik leida</a:t>
            </a:r>
            <a:r>
              <a:rPr lang="et-EE" sz="2600" dirty="0">
                <a:latin typeface="Arial" charset="0"/>
              </a:rPr>
              <a:t> sellega sobivat sõnumit</a:t>
            </a: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dirty="0">
                <a:latin typeface="Arial" charset="0"/>
              </a:rPr>
              <a:t>E</a:t>
            </a:r>
            <a:r>
              <a:rPr lang="et-EE" sz="2600" dirty="0" smtClean="0">
                <a:latin typeface="Arial" charset="0"/>
              </a:rPr>
              <a:t>tteantud </a:t>
            </a:r>
            <a:r>
              <a:rPr lang="sv-SE" sz="2600" dirty="0">
                <a:latin typeface="Arial" charset="0"/>
              </a:rPr>
              <a:t>räsi</a:t>
            </a:r>
            <a:r>
              <a:rPr lang="et-EE" sz="2600" dirty="0">
                <a:latin typeface="Arial" charset="0"/>
              </a:rPr>
              <a:t> korral ei tohi olla leitav teist sõnumit, mis annaks sama </a:t>
            </a:r>
            <a:r>
              <a:rPr lang="sv-SE" sz="2600" dirty="0">
                <a:latin typeface="Arial" charset="0"/>
              </a:rPr>
              <a:t>räsi</a:t>
            </a:r>
            <a:r>
              <a:rPr lang="et-EE" sz="2600" dirty="0">
                <a:latin typeface="Arial" charset="0"/>
              </a:rPr>
              <a:t> </a:t>
            </a:r>
            <a:r>
              <a:rPr lang="et-EE" sz="2600" dirty="0">
                <a:latin typeface="Arial" charset="0"/>
                <a:cs typeface="Arial" charset="0"/>
              </a:rPr>
              <a:t>–</a:t>
            </a:r>
            <a:r>
              <a:rPr lang="et-EE" sz="2600" dirty="0">
                <a:latin typeface="Arial" charset="0"/>
              </a:rPr>
              <a:t> 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nõrk kollisioonivabadus</a:t>
            </a: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dirty="0">
                <a:latin typeface="Arial" charset="0"/>
              </a:rPr>
              <a:t>E</a:t>
            </a:r>
            <a:r>
              <a:rPr lang="et-EE" sz="2600" dirty="0" smtClean="0">
                <a:latin typeface="Arial" charset="0"/>
              </a:rPr>
              <a:t>i </a:t>
            </a:r>
            <a:r>
              <a:rPr lang="et-EE" sz="2600" dirty="0">
                <a:latin typeface="Arial" charset="0"/>
              </a:rPr>
              <a:t>tohi olla leitav sellist sõnumitepaari, mis annaks sama </a:t>
            </a:r>
            <a:r>
              <a:rPr lang="sv-SE" sz="2600" dirty="0">
                <a:latin typeface="Arial" charset="0"/>
              </a:rPr>
              <a:t>räsi</a:t>
            </a:r>
            <a:r>
              <a:rPr lang="et-EE" sz="2600" dirty="0">
                <a:latin typeface="Arial" charset="0"/>
              </a:rPr>
              <a:t> </a:t>
            </a:r>
            <a:r>
              <a:rPr lang="et-EE" sz="2600" dirty="0">
                <a:latin typeface="Arial" charset="0"/>
                <a:cs typeface="Arial" charset="0"/>
              </a:rPr>
              <a:t>–</a:t>
            </a:r>
            <a:r>
              <a:rPr lang="et-EE" sz="2600" dirty="0">
                <a:latin typeface="Arial" charset="0"/>
              </a:rPr>
              <a:t> 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kollisioonivabadus</a:t>
            </a: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dirty="0">
                <a:latin typeface="Arial" charset="0"/>
              </a:rPr>
              <a:t>T</a:t>
            </a:r>
            <a:r>
              <a:rPr lang="et-EE" sz="2600" dirty="0" smtClean="0">
                <a:latin typeface="Arial" charset="0"/>
              </a:rPr>
              <a:t>ihendusfunktsioon </a:t>
            </a:r>
            <a:r>
              <a:rPr lang="et-EE" sz="2600" dirty="0">
                <a:latin typeface="Arial" charset="0"/>
              </a:rPr>
              <a:t>F </a:t>
            </a:r>
            <a:r>
              <a:rPr lang="et-EE" sz="2600" dirty="0" smtClean="0">
                <a:latin typeface="Arial" charset="0"/>
              </a:rPr>
              <a:t> (vanatüübilise arhitektuuri korral) peab </a:t>
            </a:r>
            <a:r>
              <a:rPr lang="et-EE" sz="2600" dirty="0">
                <a:latin typeface="Arial" charset="0"/>
              </a:rPr>
              <a:t>olema kollisioonivaba</a:t>
            </a:r>
            <a:r>
              <a:rPr lang="et-EE" sz="26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t-EE" sz="2600" dirty="0">
                <a:latin typeface="Arial" charset="0"/>
                <a:cs typeface="Arial" charset="0"/>
              </a:rPr>
              <a:t>–</a:t>
            </a:r>
            <a:r>
              <a:rPr lang="et-EE" sz="2600" dirty="0">
                <a:latin typeface="Arial" charset="0"/>
              </a:rPr>
              <a:t> 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pseudo-kollisioonivabadus</a:t>
            </a:r>
            <a:endParaRPr lang="en-GB" sz="2600" b="1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ChangeArrowheads="1"/>
          </p:cNvSpPr>
          <p:nvPr/>
        </p:nvSpPr>
        <p:spPr bwMode="auto">
          <a:xfrm>
            <a:off x="467544" y="404664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Krüptoräside teoreetiline alus -sünnipäevaparadoks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71779" name="Text Box 3"/>
          <p:cNvSpPr txBox="1">
            <a:spLocks noChangeArrowheads="1"/>
          </p:cNvSpPr>
          <p:nvPr/>
        </p:nvSpPr>
        <p:spPr bwMode="auto">
          <a:xfrm>
            <a:off x="611560" y="1484784"/>
            <a:ext cx="7776864" cy="181588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Sünnipäevaparadoks: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tõenäosus, et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N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inimesel langeb kahel sünnipäev omavahel kokku, kasvab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N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kasvades suurusega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N</a:t>
            </a:r>
            <a:r>
              <a:rPr lang="et-EE" sz="2800" b="1" i="1" baseline="30000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võrdeliselt ehk väga kiiresti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71600" y="3733800"/>
            <a:ext cx="7943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Põhjus:</a:t>
            </a:r>
            <a:r>
              <a:rPr lang="et-EE" sz="2800" dirty="0">
                <a:latin typeface="Arial" charset="0"/>
              </a:rPr>
              <a:t> uute elementide lisamisel tekib juurde järjest rohkem elementide paare (sidemeid nende vahel) </a:t>
            </a:r>
          </a:p>
          <a:p>
            <a:pPr>
              <a:spcBef>
                <a:spcPct val="50000"/>
              </a:spcBef>
            </a:pPr>
            <a:r>
              <a:rPr lang="et-EE" sz="2800" i="1" dirty="0">
                <a:latin typeface="Arial" charset="0"/>
              </a:rPr>
              <a:t>N</a:t>
            </a:r>
            <a:r>
              <a:rPr lang="et-EE" sz="2800" dirty="0">
                <a:latin typeface="Arial" charset="0"/>
              </a:rPr>
              <a:t> korral on neid paare </a:t>
            </a:r>
            <a:r>
              <a:rPr lang="et-EE" sz="2800" i="1" dirty="0">
                <a:latin typeface="Arial" charset="0"/>
              </a:rPr>
              <a:t>N</a:t>
            </a:r>
            <a:r>
              <a:rPr lang="et-EE" sz="2800" i="1" baseline="30000" dirty="0">
                <a:latin typeface="Arial" charset="0"/>
              </a:rPr>
              <a:t>2</a:t>
            </a:r>
            <a:r>
              <a:rPr lang="et-EE" sz="2800" i="1" dirty="0">
                <a:latin typeface="Arial" charset="0"/>
              </a:rPr>
              <a:t> </a:t>
            </a:r>
            <a:r>
              <a:rPr lang="et-EE" sz="2800" i="1" dirty="0">
                <a:latin typeface="Arial" charset="0"/>
                <a:cs typeface="Arial" charset="0"/>
              </a:rPr>
              <a:t>–</a:t>
            </a:r>
            <a:r>
              <a:rPr lang="et-EE" sz="2800" i="1" dirty="0">
                <a:latin typeface="Arial" charset="0"/>
              </a:rPr>
              <a:t> N</a:t>
            </a:r>
          </a:p>
          <a:p>
            <a:pPr>
              <a:spcBef>
                <a:spcPct val="50000"/>
              </a:spcBef>
            </a:pPr>
            <a:endParaRPr lang="et-EE" sz="12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t-EE" sz="2800" i="1" dirty="0">
                <a:latin typeface="Arial" charset="0"/>
              </a:rPr>
              <a:t>N=23</a:t>
            </a:r>
            <a:r>
              <a:rPr lang="et-EE" sz="2800" dirty="0">
                <a:latin typeface="Arial" charset="0"/>
              </a:rPr>
              <a:t> juures on see tõenäosus ½.</a:t>
            </a:r>
            <a:endParaRPr lang="en-GB" sz="280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ChangeArrowheads="1"/>
          </p:cNvSpPr>
          <p:nvPr/>
        </p:nvSpPr>
        <p:spPr bwMode="auto">
          <a:xfrm>
            <a:off x="467544" y="0"/>
            <a:ext cx="867645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Sünnipäevaparadoksi mõju räsifunktsioonidele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5800" y="1600200"/>
            <a:ext cx="81534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Järeldus sünnipäevaparadoksist:</a:t>
            </a:r>
            <a:r>
              <a:rPr lang="et-EE" sz="2800" dirty="0">
                <a:latin typeface="Arial" charset="0"/>
              </a:rPr>
              <a:t> kui räsifunktsiooni väljund on </a:t>
            </a:r>
            <a:r>
              <a:rPr lang="et-EE" sz="2800" i="1" dirty="0">
                <a:latin typeface="Arial" charset="0"/>
              </a:rPr>
              <a:t>N</a:t>
            </a:r>
            <a:r>
              <a:rPr lang="et-EE" sz="2800" dirty="0">
                <a:latin typeface="Arial" charset="0"/>
              </a:rPr>
              <a:t> bitine, siis  tõenäosus, et </a:t>
            </a:r>
            <a:r>
              <a:rPr lang="et-EE" sz="2800" i="1" dirty="0">
                <a:latin typeface="Arial" charset="0"/>
              </a:rPr>
              <a:t>K</a:t>
            </a:r>
            <a:r>
              <a:rPr lang="et-EE" sz="2800" dirty="0">
                <a:latin typeface="Arial" charset="0"/>
              </a:rPr>
              <a:t> katsel saadakse vähemalt kaks identset sõnumilühendit on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800" b="1" dirty="0">
                <a:latin typeface="Arial" charset="0"/>
              </a:rPr>
              <a:t>                      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K = 1,17 2</a:t>
            </a:r>
            <a:r>
              <a:rPr lang="et-EE" sz="2800" b="1" i="1" baseline="30000" dirty="0">
                <a:solidFill>
                  <a:srgbClr val="0070C0"/>
                </a:solidFill>
                <a:latin typeface="Arial" charset="0"/>
              </a:rPr>
              <a:t>N/2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t-EE" sz="1000" b="1" dirty="0">
              <a:solidFill>
                <a:schemeClr val="folHlink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73828" name="Text Box 4"/>
          <p:cNvSpPr txBox="1">
            <a:spLocks noChangeArrowheads="1"/>
          </p:cNvSpPr>
          <p:nvPr/>
        </p:nvSpPr>
        <p:spPr bwMode="auto">
          <a:xfrm>
            <a:off x="685800" y="4267200"/>
            <a:ext cx="7239000" cy="2246769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Lihtsaimaks krüptoanalüütiliseks ründeks (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ammendava otsingu analoogiks räsifunktsioonide korral)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on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N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-bitilise väljundiga räsifunktsiooni korral vaja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et-EE" sz="2800" b="1" i="1" baseline="30000" dirty="0">
                <a:solidFill>
                  <a:srgbClr val="0070C0"/>
                </a:solidFill>
                <a:latin typeface="Arial" charset="0"/>
              </a:rPr>
              <a:t>N/2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variandi läbivaatamist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ChangeArrowheads="1"/>
          </p:cNvSpPr>
          <p:nvPr/>
        </p:nvSpPr>
        <p:spPr bwMode="auto">
          <a:xfrm>
            <a:off x="304800" y="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Praktikas kasutatavaid häid 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räsifunktsioone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9512" y="980728"/>
            <a:ext cx="8964488" cy="43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7825" indent="-377825">
              <a:spcBef>
                <a:spcPct val="20000"/>
              </a:spcBef>
              <a:buClr>
                <a:schemeClr val="tx1"/>
              </a:buClr>
            </a:pPr>
            <a:endParaRPr lang="et-EE" sz="1000" b="1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SHA-2</a:t>
            </a:r>
            <a:r>
              <a:rPr lang="et-EE" sz="2600" b="1" dirty="0" smtClean="0">
                <a:latin typeface="Arial" charset="0"/>
              </a:rPr>
              <a:t>, õigemini SHA-2 perekonna peamine esindaja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SHA-256</a:t>
            </a:r>
            <a:r>
              <a:rPr lang="et-EE" sz="2600" b="1" dirty="0" smtClean="0">
                <a:latin typeface="Arial" charset="0"/>
              </a:rPr>
              <a:t> (vahel nimetatud ka kui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SHA2-256</a:t>
            </a:r>
            <a:r>
              <a:rPr lang="et-EE" sz="2600" b="1" dirty="0" smtClean="0">
                <a:latin typeface="Arial" charset="0"/>
              </a:rPr>
              <a:t>) </a:t>
            </a:r>
            <a:r>
              <a:rPr lang="et-EE" sz="2600" dirty="0" smtClean="0">
                <a:latin typeface="Arial" charset="0"/>
              </a:rPr>
              <a:t>konstrueeriti 2001. aastal MD4-l põhineva ideoloogia põhjal NSAs viimase turvalisust tugevdades. </a:t>
            </a:r>
            <a:r>
              <a:rPr lang="sv-SE" sz="2600" dirty="0" smtClean="0">
                <a:latin typeface="Arial" charset="0"/>
              </a:rPr>
              <a:t>Räsi</a:t>
            </a:r>
            <a:r>
              <a:rPr lang="et-EE" sz="2600" dirty="0" smtClean="0">
                <a:latin typeface="Arial" charset="0"/>
              </a:rPr>
              <a:t> pikkus on 256 bitti (32 baiti)</a:t>
            </a:r>
            <a:endParaRPr lang="et-EE" sz="2600" u="sng" dirty="0" smtClean="0">
              <a:solidFill>
                <a:schemeClr val="folHlink"/>
              </a:solidFill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SHA-3</a:t>
            </a:r>
            <a:r>
              <a:rPr lang="et-EE" sz="2600" b="1" dirty="0" smtClean="0">
                <a:latin typeface="Arial" charset="0"/>
              </a:rPr>
              <a:t> perekond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256</a:t>
            </a:r>
            <a:r>
              <a:rPr lang="et-EE" sz="2600" b="1" dirty="0" smtClean="0">
                <a:latin typeface="Arial" charset="0"/>
              </a:rPr>
              <a:t>,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384</a:t>
            </a:r>
            <a:r>
              <a:rPr lang="et-EE" sz="2600" b="1" dirty="0" smtClean="0">
                <a:latin typeface="Arial" charset="0"/>
              </a:rPr>
              <a:t> ja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512</a:t>
            </a:r>
            <a:r>
              <a:rPr lang="et-EE" sz="2600" b="1" dirty="0" smtClean="0">
                <a:latin typeface="Arial" charset="0"/>
              </a:rPr>
              <a:t> biti (32, 48 ja 64 baidi) pikkuse räsiga </a:t>
            </a:r>
            <a:r>
              <a:rPr lang="et-EE" sz="2600" b="1" dirty="0">
                <a:latin typeface="Arial" charset="0"/>
                <a:cs typeface="Arial" charset="0"/>
              </a:rPr>
              <a:t>–</a:t>
            </a:r>
            <a:r>
              <a:rPr lang="et-EE" sz="2600" b="1" dirty="0">
                <a:latin typeface="Arial" charset="0"/>
              </a:rPr>
              <a:t> </a:t>
            </a:r>
            <a:r>
              <a:rPr lang="et-EE" sz="2600" b="1" dirty="0" smtClean="0">
                <a:latin typeface="Arial" charset="0"/>
              </a:rPr>
              <a:t> </a:t>
            </a:r>
            <a:r>
              <a:rPr lang="et-EE" sz="2600" dirty="0" smtClean="0">
                <a:latin typeface="Arial" charset="0"/>
              </a:rPr>
              <a:t>konstrueeriti 2010. aastatelpõhjusel, et SHA-1 ja SHA-2 korral leiti uusi teoreetilisi ründeid</a:t>
            </a:r>
            <a:endParaRPr lang="et-EE" sz="2600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000" b="1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000" b="1" u="sng" dirty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528" y="5042118"/>
            <a:ext cx="8640763" cy="1692771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Praktikas kasutatavad räsifunktsioonid peavad sama turbe saavutamiseks leidma vähemalt </a:t>
            </a:r>
            <a:r>
              <a:rPr lang="et-EE" sz="2600" b="1" u="sng" dirty="0" smtClean="0">
                <a:solidFill>
                  <a:srgbClr val="0070C0"/>
                </a:solidFill>
                <a:latin typeface="Arial" charset="0"/>
              </a:rPr>
              <a:t>kaks korda nii pika räsi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, kui on sama turvalisusega sümmeetrilise krüptoalgoritmi võtmepikkus</a:t>
            </a:r>
            <a:endParaRPr lang="en-GB" sz="2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ChangeArrowheads="1"/>
          </p:cNvSpPr>
          <p:nvPr/>
        </p:nvSpPr>
        <p:spPr bwMode="auto">
          <a:xfrm>
            <a:off x="304800" y="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Veidi vananenud, kuid veel lahtimurdmata 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räsifunktsioone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9552" y="1628800"/>
            <a:ext cx="7920880" cy="423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7825" indent="-377825">
              <a:spcBef>
                <a:spcPct val="20000"/>
              </a:spcBef>
              <a:buClr>
                <a:schemeClr val="tx1"/>
              </a:buClr>
            </a:pPr>
            <a:endParaRPr lang="et-EE" sz="1000" b="1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SHA-1</a:t>
            </a:r>
            <a:r>
              <a:rPr lang="et-EE" sz="2800" dirty="0" smtClean="0">
                <a:latin typeface="Arial" charset="0"/>
              </a:rPr>
              <a:t> konstrueeriti 1996. aastal varasemate r-äsifunktsioonide (MD4) ideoloogiat eeskujuks võttes NSAs viimase turvalisust tugevdades. </a:t>
            </a:r>
            <a:r>
              <a:rPr lang="sv-SE" sz="2800" dirty="0" smtClean="0">
                <a:latin typeface="Arial" charset="0"/>
              </a:rPr>
              <a:t>Räsi</a:t>
            </a:r>
            <a:r>
              <a:rPr lang="et-EE" sz="2800" dirty="0" smtClean="0">
                <a:latin typeface="Arial" charset="0"/>
              </a:rPr>
              <a:t> pikkus on 160 bitti (20 baiti)</a:t>
            </a:r>
            <a:endParaRPr lang="et-EE" sz="2800" u="sng" dirty="0" smtClean="0">
              <a:solidFill>
                <a:schemeClr val="folHlink"/>
              </a:solidFill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000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RIPEMD-160</a:t>
            </a:r>
            <a:r>
              <a:rPr lang="et-EE" sz="2800" dirty="0">
                <a:latin typeface="Arial" charset="0"/>
              </a:rPr>
              <a:t> </a:t>
            </a:r>
            <a:r>
              <a:rPr lang="et-EE" sz="2800" dirty="0">
                <a:latin typeface="Arial" charset="0"/>
                <a:cs typeface="Arial" charset="0"/>
              </a:rPr>
              <a:t>–</a:t>
            </a:r>
            <a:r>
              <a:rPr lang="et-EE" sz="2800" dirty="0">
                <a:latin typeface="Arial" charset="0"/>
              </a:rPr>
              <a:t> konstrueeriti 1990te algul Belgias, leiab 160-bitise </a:t>
            </a:r>
            <a:r>
              <a:rPr lang="et-EE" sz="2800" dirty="0" smtClean="0">
                <a:latin typeface="Arial" charset="0"/>
              </a:rPr>
              <a:t>(20-baidise) </a:t>
            </a:r>
            <a:r>
              <a:rPr lang="sv-SE" sz="2800" dirty="0" smtClean="0">
                <a:latin typeface="Arial" charset="0"/>
              </a:rPr>
              <a:t>räsi</a:t>
            </a:r>
            <a:r>
              <a:rPr lang="et-EE" sz="2800" dirty="0" smtClean="0">
                <a:latin typeface="Arial" charset="0"/>
              </a:rPr>
              <a:t>. Algoritmil on märksa väiksem kasutusala kui SHA-perekonna algoritmidel</a:t>
            </a:r>
            <a:endParaRPr lang="et-EE" sz="2800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000" b="1" u="sng" dirty="0">
              <a:solidFill>
                <a:srgbClr val="C0C0C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323528" y="228600"/>
            <a:ext cx="8058472" cy="2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Krüptoalgoritmide 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liigid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1520" y="696313"/>
            <a:ext cx="8892480" cy="616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t-EE" sz="2800" dirty="0" smtClean="0">
                <a:latin typeface="Arial" charset="0"/>
              </a:rPr>
              <a:t>Praktilisest kasutatavusest lähtudes võib jagada neljaks: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800" b="1" dirty="0" err="1" smtClean="0">
                <a:solidFill>
                  <a:srgbClr val="0070C0"/>
                </a:solidFill>
                <a:latin typeface="Arial" charset="0"/>
              </a:rPr>
              <a:t>Sümmeetrilised</a:t>
            </a:r>
            <a:r>
              <a:rPr lang="en-US" sz="28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ehk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salajase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võtmega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krüptoalgoritmid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(</a:t>
            </a:r>
            <a:r>
              <a:rPr lang="et-EE" sz="2800" dirty="0" smtClean="0">
                <a:latin typeface="Arial" charset="0"/>
              </a:rPr>
              <a:t>olid kuni 1970. aastate teise pooleni ainsad</a:t>
            </a:r>
            <a:r>
              <a:rPr lang="en-US" sz="2800" dirty="0" smtClean="0">
                <a:latin typeface="Arial" charset="0"/>
              </a:rPr>
              <a:t>)</a:t>
            </a:r>
            <a:endParaRPr lang="et-EE" sz="2800" dirty="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endParaRPr lang="et-EE" sz="1000" dirty="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Asümmeetrilised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ehk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avali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u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võtmega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krüptoalgoritmid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(</a:t>
            </a:r>
            <a:r>
              <a:rPr lang="et-EE" sz="2800" dirty="0" smtClean="0">
                <a:latin typeface="Arial" charset="0"/>
              </a:rPr>
              <a:t>tegid krüptograafia tervikluse tagamise tööriistaks</a:t>
            </a:r>
            <a:r>
              <a:rPr lang="en-US" sz="2800" dirty="0" smtClean="0">
                <a:latin typeface="Arial" charset="0"/>
              </a:rPr>
              <a:t>)</a:t>
            </a:r>
            <a:endParaRPr lang="et-EE" sz="2800" dirty="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endParaRPr lang="et-EE" sz="1000" dirty="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K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r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üptograafilised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sõnumilühendid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800" dirty="0">
                <a:latin typeface="Arial" charset="0"/>
              </a:rPr>
              <a:t>jms sellesarnased funktsioonid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endParaRPr lang="et-EE" sz="1000" dirty="0">
              <a:latin typeface="Arial" charset="0"/>
            </a:endParaRP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Eriotstarbega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charset="0"/>
              </a:rPr>
              <a:t>algoritmid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tõestusteks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autentimisteks</a:t>
            </a:r>
            <a:r>
              <a:rPr lang="et-EE" sz="2800" dirty="0">
                <a:latin typeface="Arial" charset="0"/>
              </a:rPr>
              <a:t>, ajatempli jaoks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jm</a:t>
            </a:r>
            <a:endParaRPr lang="en-GB" sz="2800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ChangeArrowheads="1"/>
          </p:cNvSpPr>
          <p:nvPr/>
        </p:nvSpPr>
        <p:spPr bwMode="auto">
          <a:xfrm>
            <a:off x="304800" y="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Praktikas keelatud 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(äärmiselt 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ebasoovitavaid) räsifunktsioone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23528" y="908720"/>
            <a:ext cx="8287072" cy="384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7825" indent="-377825">
              <a:spcBef>
                <a:spcPct val="20000"/>
              </a:spcBef>
              <a:buClr>
                <a:schemeClr val="tx1"/>
              </a:buClr>
            </a:pPr>
            <a:endParaRPr lang="et-EE" sz="1000" b="1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000" b="1" u="sng" dirty="0">
              <a:solidFill>
                <a:srgbClr val="C0C0C0"/>
              </a:solidFill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sv-SE" sz="2800" b="1" dirty="0">
                <a:solidFill>
                  <a:srgbClr val="0070C0"/>
                </a:solidFill>
                <a:latin typeface="Arial" charset="0"/>
              </a:rPr>
              <a:t>M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D5 </a:t>
            </a:r>
            <a:r>
              <a:rPr lang="et-EE" sz="2800" dirty="0">
                <a:latin typeface="Arial" charset="0"/>
                <a:cs typeface="Arial" charset="0"/>
              </a:rPr>
              <a:t>–</a:t>
            </a:r>
            <a:r>
              <a:rPr lang="et-EE" sz="2800" dirty="0">
                <a:latin typeface="Arial" charset="0"/>
              </a:rPr>
              <a:t> välja töötatud Ron Rivesti poolt. Leiab </a:t>
            </a:r>
            <a:r>
              <a:rPr lang="et-EE" sz="2800" dirty="0" smtClean="0">
                <a:latin typeface="Arial" charset="0"/>
              </a:rPr>
              <a:t>128-bitise (16-baidise) </a:t>
            </a:r>
            <a:r>
              <a:rPr lang="sv-SE" sz="2800" dirty="0">
                <a:latin typeface="Arial" charset="0"/>
              </a:rPr>
              <a:t>räsi ehk </a:t>
            </a:r>
            <a:r>
              <a:rPr lang="sv-SE" sz="2800" dirty="0" smtClean="0">
                <a:latin typeface="Arial" charset="0"/>
              </a:rPr>
              <a:t>sõnumilühendi</a:t>
            </a:r>
            <a:r>
              <a:rPr lang="et-EE" sz="2800" dirty="0" smtClean="0">
                <a:latin typeface="Arial" charset="0"/>
              </a:rPr>
              <a:t>, On muutunud räsimaailmas klassikaks (nagu DES sümmeetriliste algoritmide maailmas)</a:t>
            </a:r>
            <a:endParaRPr lang="et-EE" sz="2800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200" b="1" u="sng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MD2, MD4 </a:t>
            </a:r>
            <a:r>
              <a:rPr lang="et-EE" sz="2800" b="1" dirty="0">
                <a:latin typeface="Arial" charset="0"/>
                <a:cs typeface="Arial" charset="0"/>
              </a:rPr>
              <a:t>–</a:t>
            </a:r>
            <a:r>
              <a:rPr lang="et-EE" sz="2800" b="1" dirty="0">
                <a:latin typeface="Arial" charset="0"/>
              </a:rPr>
              <a:t> </a:t>
            </a:r>
            <a:r>
              <a:rPr lang="et-EE" sz="2800" dirty="0">
                <a:latin typeface="Arial" charset="0"/>
              </a:rPr>
              <a:t>MD5 eellased, välja töötatud samuti Ron Rivesti </a:t>
            </a:r>
            <a:r>
              <a:rPr lang="et-EE" sz="2800" dirty="0" smtClean="0">
                <a:latin typeface="Arial" charset="0"/>
              </a:rPr>
              <a:t>poolt. Leiavad 128-bitise (16-baidise) </a:t>
            </a:r>
            <a:r>
              <a:rPr lang="sv-SE" sz="2800" dirty="0" smtClean="0">
                <a:latin typeface="Arial" charset="0"/>
              </a:rPr>
              <a:t>räsi ehk sõnumilühendi</a:t>
            </a:r>
            <a:endParaRPr lang="en-GB" sz="2800" dirty="0">
              <a:latin typeface="Arial" charset="0"/>
            </a:endParaRPr>
          </a:p>
        </p:txBody>
      </p:sp>
      <p:sp>
        <p:nvSpPr>
          <p:cNvPr id="977924" name="Text Box 4"/>
          <p:cNvSpPr txBox="1">
            <a:spLocks noChangeArrowheads="1"/>
          </p:cNvSpPr>
          <p:nvPr/>
        </p:nvSpPr>
        <p:spPr bwMode="auto">
          <a:xfrm>
            <a:off x="609600" y="4800600"/>
            <a:ext cx="8138864" cy="181588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MD-perekonnal on ammu leitud nii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kollisioone ja praktilisi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murdmsvõtteid (nt samaräsirünne).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Sellest hoolimata on eriti just MD5 siiski 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kahjuks senini masskasutuses </a:t>
            </a:r>
            <a:r>
              <a:rPr lang="et-EE" sz="2800" b="1" u="sng" dirty="0" smtClean="0">
                <a:solidFill>
                  <a:srgbClr val="0070C0"/>
                </a:solidFill>
                <a:latin typeface="Arial" charset="0"/>
              </a:rPr>
              <a:t>praktikas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ChangeArrowheads="1"/>
          </p:cNvSpPr>
          <p:nvPr/>
        </p:nvSpPr>
        <p:spPr bwMode="auto">
          <a:xfrm>
            <a:off x="611560" y="332656"/>
            <a:ext cx="83884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Tagasivaade klassikasse: MD5 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üldfakte ja kirjeldus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11560" y="1556792"/>
            <a:ext cx="7924800" cy="453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sv-SE" sz="2800" dirty="0">
                <a:latin typeface="Arial" charset="0"/>
              </a:rPr>
              <a:t>Räsi </a:t>
            </a:r>
            <a:r>
              <a:rPr lang="sv-SE" sz="2800" dirty="0" smtClean="0">
                <a:latin typeface="Arial" charset="0"/>
              </a:rPr>
              <a:t>ehk </a:t>
            </a:r>
            <a:r>
              <a:rPr lang="et-EE" sz="2800" dirty="0" smtClean="0">
                <a:latin typeface="Arial" charset="0"/>
              </a:rPr>
              <a:t>sõnumi</a:t>
            </a:r>
            <a:r>
              <a:rPr lang="sv-SE" sz="2800" dirty="0" smtClean="0">
                <a:latin typeface="Arial" charset="0"/>
              </a:rPr>
              <a:t>lühendi</a:t>
            </a:r>
            <a:r>
              <a:rPr lang="et-EE" sz="2800" dirty="0" smtClean="0">
                <a:latin typeface="Arial" charset="0"/>
              </a:rPr>
              <a:t> </a:t>
            </a:r>
            <a:r>
              <a:rPr lang="et-EE" sz="2800" dirty="0">
                <a:latin typeface="Arial" charset="0"/>
              </a:rPr>
              <a:t>pikkus on 128 bitti</a:t>
            </a: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000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On koostatud </a:t>
            </a:r>
            <a:r>
              <a:rPr lang="et-EE" sz="2800" dirty="0" smtClean="0">
                <a:latin typeface="Arial" charset="0"/>
              </a:rPr>
              <a:t>1992 </a:t>
            </a:r>
            <a:r>
              <a:rPr lang="et-EE" sz="2800" dirty="0">
                <a:latin typeface="Arial" charset="0"/>
              </a:rPr>
              <a:t>Ron Rivesti poolt</a:t>
            </a: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000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000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Algoritm koosneb neljast üksteisest erinevast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raundist</a:t>
            </a:r>
            <a:r>
              <a:rPr lang="et-EE" sz="2800" dirty="0">
                <a:latin typeface="Arial" charset="0"/>
              </a:rPr>
              <a:t> (</a:t>
            </a:r>
            <a:r>
              <a:rPr lang="et-EE" sz="2800" i="1" dirty="0">
                <a:latin typeface="Arial" charset="0"/>
              </a:rPr>
              <a:t>round</a:t>
            </a:r>
            <a:r>
              <a:rPr lang="et-EE" sz="2800" dirty="0">
                <a:latin typeface="Arial" charset="0"/>
              </a:rPr>
              <a:t>), mille vältel sõnumit töödeldakse 512 biti kaupa</a:t>
            </a: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000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800" dirty="0">
                <a:latin typeface="Arial" charset="0"/>
              </a:rPr>
              <a:t>Iga raundi alguses võetakse eelmise raundi lõpptulemus ja “segatakse” sellesse järgmised 512 bitti</a:t>
            </a:r>
            <a:endParaRPr lang="en-GB" dirty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KUM\PEDALOE\LYH\1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30350"/>
            <a:ext cx="64008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2019" name="Rectangle 3"/>
          <p:cNvSpPr>
            <a:spLocks noChangeArrowheads="1"/>
          </p:cNvSpPr>
          <p:nvPr/>
        </p:nvSpPr>
        <p:spPr bwMode="auto">
          <a:xfrm>
            <a:off x="395536" y="620688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Tagasivaade klassikasse: MD5 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konstandid ja funktsioonid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ChangeArrowheads="1"/>
          </p:cNvSpPr>
          <p:nvPr/>
        </p:nvSpPr>
        <p:spPr bwMode="auto">
          <a:xfrm>
            <a:off x="-180528" y="198884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Tagasivaade klassikasse:MD5 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skeem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483" name="Picture 3" descr="C:\haapsalu2006\m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850" y="0"/>
            <a:ext cx="6280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ChangeArrowheads="1"/>
          </p:cNvSpPr>
          <p:nvPr/>
        </p:nvSpPr>
        <p:spPr bwMode="auto">
          <a:xfrm>
            <a:off x="323528" y="0"/>
            <a:ext cx="85156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MD5 turvalisus ja 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krüptoanalüüs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67544" y="809625"/>
            <a:ext cx="8676456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7338" indent="-28733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dirty="0">
                <a:latin typeface="Arial" charset="0"/>
              </a:rPr>
              <a:t>128 bitti on sünnipäevaründe võimalust arvestades kaasajal vähe (peaks olema </a:t>
            </a:r>
            <a:r>
              <a:rPr lang="et-EE" sz="2600" dirty="0" smtClean="0">
                <a:latin typeface="Arial" charset="0"/>
              </a:rPr>
              <a:t>vähemalt 160 bitti)</a:t>
            </a:r>
            <a:endParaRPr lang="et-EE" sz="2600" dirty="0">
              <a:latin typeface="Arial" charset="0"/>
            </a:endParaRPr>
          </a:p>
          <a:p>
            <a:pPr marL="287338" indent="-28733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GB" sz="1200" dirty="0"/>
          </a:p>
          <a:p>
            <a:pPr marL="287338" indent="-28733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dirty="0">
                <a:latin typeface="Arial" charset="0"/>
              </a:rPr>
              <a:t>1993 leiti tihendusfunktsioonil kollisioone (Boer, Bosselaers)</a:t>
            </a:r>
          </a:p>
          <a:p>
            <a:pPr marL="287338" indent="-28733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200" dirty="0">
              <a:latin typeface="Arial" charset="0"/>
            </a:endParaRPr>
          </a:p>
          <a:p>
            <a:pPr marL="287338" indent="-28733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dirty="0">
                <a:latin typeface="Arial" charset="0"/>
              </a:rPr>
              <a:t>2004 leiti lõpuks ka tervel algoritmil kollisioone (Wang, Feng, Lai, Yu, tund suurarvutil)</a:t>
            </a:r>
          </a:p>
          <a:p>
            <a:pPr marL="287338" indent="-28733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200" dirty="0">
              <a:latin typeface="Arial" charset="0"/>
            </a:endParaRPr>
          </a:p>
          <a:p>
            <a:pPr marL="287338" indent="-28733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dirty="0">
                <a:latin typeface="Arial" charset="0"/>
              </a:rPr>
              <a:t>2005 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suudeti praktikas murda MD5-l põhinevaid signatuure </a:t>
            </a:r>
            <a:r>
              <a:rPr lang="et-EE" sz="2600" dirty="0">
                <a:latin typeface="Arial" charset="0"/>
              </a:rPr>
              <a:t>(Lenstra, Wang, Weger)</a:t>
            </a:r>
          </a:p>
          <a:p>
            <a:pPr marL="287338" indent="-28733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200" dirty="0">
              <a:latin typeface="Arial" charset="0"/>
            </a:endParaRPr>
          </a:p>
          <a:p>
            <a:pPr marL="287338" indent="-28733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dirty="0">
                <a:latin typeface="Arial" charset="0"/>
              </a:rPr>
              <a:t>2006 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suudetakse kollisioone leida minutiga </a:t>
            </a:r>
            <a:r>
              <a:rPr lang="et-EE" sz="2600" dirty="0">
                <a:latin typeface="Arial" charset="0"/>
              </a:rPr>
              <a:t>(Klima</a:t>
            </a:r>
            <a:r>
              <a:rPr lang="et-EE" sz="2600" dirty="0" smtClean="0">
                <a:latin typeface="Arial" charset="0"/>
              </a:rPr>
              <a:t>)</a:t>
            </a:r>
          </a:p>
          <a:p>
            <a:pPr marL="287338" indent="-28733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600" dirty="0" smtClean="0">
                <a:latin typeface="Arial" charset="0"/>
              </a:rPr>
              <a:t>2007 on kollisiooni leidmise ammendava otsingu mahtu hinnatud suurusega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et-EE" sz="2600" b="1" baseline="30000" dirty="0" smtClean="0">
                <a:solidFill>
                  <a:srgbClr val="0070C0"/>
                </a:solidFill>
                <a:latin typeface="Arial" charset="0"/>
              </a:rPr>
              <a:t>24,1 </a:t>
            </a:r>
            <a:r>
              <a:rPr lang="et-EE" sz="2600" dirty="0" smtClean="0">
                <a:latin typeface="Arial" charset="0"/>
              </a:rPr>
              <a:t>(Stevens)</a:t>
            </a:r>
            <a:endParaRPr lang="et-EE" sz="2600" baseline="3000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ChangeArrowheads="1"/>
          </p:cNvSpPr>
          <p:nvPr/>
        </p:nvSpPr>
        <p:spPr bwMode="auto">
          <a:xfrm>
            <a:off x="539552" y="476672"/>
            <a:ext cx="815563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Vananenud räside hädapärased 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ajutised </a:t>
            </a: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kasutusvõimalused (MD5, varsti ka SHA-1)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800" y="1772816"/>
            <a:ext cx="8839200" cy="426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7338" indent="-287338">
              <a:spcBef>
                <a:spcPct val="20000"/>
              </a:spcBef>
              <a:buClr>
                <a:schemeClr val="tx1"/>
              </a:buClr>
            </a:pPr>
            <a:r>
              <a:rPr lang="et-EE" sz="2400" dirty="0">
                <a:latin typeface="Arial" charset="0"/>
              </a:rPr>
              <a:t>Erandjuhtudel on lubatud </a:t>
            </a:r>
            <a:r>
              <a:rPr lang="et-EE" sz="2400" dirty="0" smtClean="0">
                <a:latin typeface="Arial" charset="0"/>
              </a:rPr>
              <a:t>kaks </a:t>
            </a:r>
            <a:r>
              <a:rPr lang="et-EE" sz="2400" dirty="0">
                <a:latin typeface="Arial" charset="0"/>
              </a:rPr>
              <a:t>ajutist hädavarianti</a:t>
            </a:r>
            <a:r>
              <a:rPr lang="et-EE" sz="2400" dirty="0" smtClean="0">
                <a:latin typeface="Arial" charset="0"/>
              </a:rPr>
              <a:t>:</a:t>
            </a:r>
            <a:endParaRPr lang="et-EE" sz="2400" dirty="0">
              <a:latin typeface="Arial" charset="0"/>
            </a:endParaRPr>
          </a:p>
          <a:p>
            <a:pPr marL="287338" indent="-28733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400" b="1" dirty="0">
                <a:solidFill>
                  <a:srgbClr val="0070C0"/>
                </a:solidFill>
                <a:latin typeface="Arial" charset="0"/>
              </a:rPr>
              <a:t>Võtmetugevdus</a:t>
            </a:r>
            <a:r>
              <a:rPr lang="et-EE" sz="2400" dirty="0">
                <a:latin typeface="Arial" charset="0"/>
              </a:rPr>
              <a:t> (</a:t>
            </a:r>
            <a:r>
              <a:rPr lang="et-EE" sz="2400" i="1" dirty="0">
                <a:latin typeface="Arial" charset="0"/>
              </a:rPr>
              <a:t>key strengthening</a:t>
            </a:r>
            <a:r>
              <a:rPr lang="et-EE" sz="2400" dirty="0">
                <a:latin typeface="Arial" charset="0"/>
              </a:rPr>
              <a:t>) </a:t>
            </a:r>
            <a:r>
              <a:rPr lang="et-EE" sz="2400" dirty="0">
                <a:latin typeface="Arial" charset="0"/>
                <a:cs typeface="Arial" charset="0"/>
              </a:rPr>
              <a:t>–</a:t>
            </a:r>
            <a:r>
              <a:rPr lang="et-EE" sz="2400" dirty="0">
                <a:latin typeface="Arial" charset="0"/>
              </a:rPr>
              <a:t> räsifunktsiooni kasutataksekaks korda järjest, mis viib ründeaja palju </a:t>
            </a:r>
            <a:r>
              <a:rPr lang="et-EE" sz="2400" dirty="0" smtClean="0">
                <a:latin typeface="Arial" charset="0"/>
              </a:rPr>
              <a:t>pikemaks</a:t>
            </a:r>
            <a:endParaRPr lang="et-EE" sz="2400" dirty="0">
              <a:latin typeface="Arial" charset="0"/>
            </a:endParaRPr>
          </a:p>
          <a:p>
            <a:pPr marL="287338" indent="-28733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t-EE" sz="2400" dirty="0">
                <a:latin typeface="Arial" charset="0"/>
              </a:rPr>
              <a:t>Paroolide ja räside </a:t>
            </a:r>
            <a:r>
              <a:rPr lang="et-EE" sz="2400" b="1" dirty="0">
                <a:solidFill>
                  <a:srgbClr val="0070C0"/>
                </a:solidFill>
                <a:latin typeface="Arial" charset="0"/>
              </a:rPr>
              <a:t>soolamine</a:t>
            </a:r>
            <a:r>
              <a:rPr lang="et-EE" sz="2400" dirty="0">
                <a:latin typeface="Arial" charset="0"/>
              </a:rPr>
              <a:t> (</a:t>
            </a:r>
            <a:r>
              <a:rPr lang="et-EE" sz="2400" i="1" dirty="0">
                <a:latin typeface="Arial" charset="0"/>
              </a:rPr>
              <a:t>salting</a:t>
            </a:r>
            <a:r>
              <a:rPr lang="et-EE" sz="2400" dirty="0">
                <a:latin typeface="Arial" charset="0"/>
              </a:rPr>
              <a:t>) </a:t>
            </a:r>
            <a:r>
              <a:rPr lang="et-EE" sz="2400" dirty="0">
                <a:latin typeface="Arial" charset="0"/>
                <a:cs typeface="Arial" charset="0"/>
              </a:rPr>
              <a:t>–</a:t>
            </a:r>
            <a:r>
              <a:rPr lang="et-EE" sz="2400" dirty="0">
                <a:latin typeface="Arial" charset="0"/>
              </a:rPr>
              <a:t> enne räsi arvutamist lisatakse “sool” ehk juhuslik bitijada. Teeb palju  keerukamaks </a:t>
            </a:r>
            <a:r>
              <a:rPr lang="et-EE" sz="2400" b="1" dirty="0">
                <a:solidFill>
                  <a:srgbClr val="0070C0"/>
                </a:solidFill>
                <a:latin typeface="Arial" charset="0"/>
              </a:rPr>
              <a:t>sõnastikuründed</a:t>
            </a:r>
            <a:r>
              <a:rPr lang="et-EE" sz="2400" dirty="0">
                <a:latin typeface="Arial" charset="0"/>
              </a:rPr>
              <a:t> (dictionary attack) jm sarnased </a:t>
            </a:r>
            <a:r>
              <a:rPr lang="et-EE" sz="2400" dirty="0" smtClean="0">
                <a:latin typeface="Arial" charset="0"/>
              </a:rPr>
              <a:t>võtted. </a:t>
            </a:r>
            <a:r>
              <a:rPr lang="et-EE" sz="2400" b="1" dirty="0" smtClean="0">
                <a:solidFill>
                  <a:srgbClr val="0070C0"/>
                </a:solidFill>
                <a:latin typeface="Arial" charset="0"/>
              </a:rPr>
              <a:t>Probleem – “soola” edukas varjamine ründaja eest</a:t>
            </a:r>
            <a:endParaRPr lang="et-EE" sz="2400" b="1" dirty="0">
              <a:solidFill>
                <a:srgbClr val="0070C0"/>
              </a:solidFill>
              <a:latin typeface="Arial" charset="0"/>
            </a:endParaRPr>
          </a:p>
          <a:p>
            <a:pPr marL="287338" indent="-28733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2600" b="1" dirty="0">
              <a:latin typeface="Arial" charset="0"/>
            </a:endParaRPr>
          </a:p>
          <a:p>
            <a:pPr marL="287338" indent="-287338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t-EE" sz="1200" b="1" dirty="0">
              <a:latin typeface="Arial" charset="0"/>
            </a:endParaRPr>
          </a:p>
        </p:txBody>
      </p:sp>
      <p:sp>
        <p:nvSpPr>
          <p:cNvPr id="992260" name="Text Box 4"/>
          <p:cNvSpPr txBox="1">
            <a:spLocks noChangeArrowheads="1"/>
          </p:cNvSpPr>
          <p:nvPr/>
        </p:nvSpPr>
        <p:spPr bwMode="auto">
          <a:xfrm>
            <a:off x="611560" y="5373216"/>
            <a:ext cx="8077200" cy="1200329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400" b="1" dirty="0">
                <a:solidFill>
                  <a:srgbClr val="0070C0"/>
                </a:solidFill>
                <a:latin typeface="Arial" charset="0"/>
              </a:rPr>
              <a:t>Nende kahe abivõtte abil “tugevdatud” </a:t>
            </a:r>
            <a:r>
              <a:rPr lang="et-EE" sz="2400" b="1" dirty="0" smtClean="0">
                <a:solidFill>
                  <a:srgbClr val="0070C0"/>
                </a:solidFill>
                <a:latin typeface="Arial" charset="0"/>
              </a:rPr>
              <a:t>vanu räsifunktsioone </a:t>
            </a:r>
            <a:r>
              <a:rPr lang="et-EE" sz="2400" b="1" dirty="0">
                <a:solidFill>
                  <a:srgbClr val="0070C0"/>
                </a:solidFill>
                <a:latin typeface="Arial" charset="0"/>
              </a:rPr>
              <a:t>tuleks siiski kasutada vaid seal, kus moodsamaid räsifunktsioone pruukida ei saa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536" y="1412776"/>
            <a:ext cx="8534400" cy="4343400"/>
          </a:xfrm>
        </p:spPr>
        <p:txBody>
          <a:bodyPr lIns="92075" tIns="46038" rIns="92075" bIns="46038" anchor="ctr">
            <a:normAutofit fontScale="92500" lnSpcReduction="10000"/>
          </a:bodyPr>
          <a:lstStyle/>
          <a:p>
            <a:pPr marL="377825" indent="-377825" eaLnBrk="1" hangingPunct="1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Sarnaneb struktuuris väga paljus MD5ga</a:t>
            </a:r>
          </a:p>
          <a:p>
            <a:pPr marL="377825" indent="-377825" eaLnBrk="1" hangingPunct="1">
              <a:buClr>
                <a:schemeClr val="tx1"/>
              </a:buClr>
              <a:buSzTx/>
              <a:buFontTx/>
              <a:buChar char="•"/>
            </a:pPr>
            <a:endParaRPr lang="et-EE" sz="1000" dirty="0" smtClean="0">
              <a:latin typeface="Arial" charset="0"/>
            </a:endParaRPr>
          </a:p>
          <a:p>
            <a:pPr marL="377825" indent="-377825" eaLnBrk="1" hangingPunct="1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On koostatud 1996. aastal MD5 eelkäijat MD4 eeskujuks võtteks, kuid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mitmeti turvalisemaks </a:t>
            </a:r>
            <a:r>
              <a:rPr lang="et-EE" sz="2800" dirty="0" smtClean="0">
                <a:latin typeface="Arial" charset="0"/>
              </a:rPr>
              <a:t>tehes</a:t>
            </a:r>
          </a:p>
          <a:p>
            <a:pPr marL="377825" indent="-377825" eaLnBrk="1" hangingPunct="1">
              <a:buClr>
                <a:schemeClr val="tx1"/>
              </a:buClr>
              <a:buSzTx/>
              <a:buFontTx/>
              <a:buChar char="•"/>
            </a:pPr>
            <a:endParaRPr lang="et-EE" sz="1000" dirty="0" smtClean="0">
              <a:latin typeface="Arial" charset="0"/>
            </a:endParaRPr>
          </a:p>
          <a:p>
            <a:pPr marL="377825" indent="-377825" eaLnBrk="1" hangingPunct="1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R</a:t>
            </a:r>
            <a:r>
              <a:rPr lang="sv-SE" sz="2800" dirty="0" smtClean="0">
                <a:latin typeface="Arial" charset="0"/>
              </a:rPr>
              <a:t>äsi ehk s</a:t>
            </a:r>
            <a:r>
              <a:rPr lang="et-EE" sz="2800" dirty="0" smtClean="0">
                <a:latin typeface="Arial" charset="0"/>
              </a:rPr>
              <a:t>õnumilühendi pikkus on suurem, 160 bitti (20 baiti)</a:t>
            </a:r>
          </a:p>
          <a:p>
            <a:pPr marL="377825" indent="-377825" eaLnBrk="1" hangingPunct="1">
              <a:buClr>
                <a:schemeClr val="tx1"/>
              </a:buClr>
              <a:buSzTx/>
              <a:buFontTx/>
              <a:buChar char="•"/>
            </a:pPr>
            <a:endParaRPr lang="et-EE" sz="1000" dirty="0" smtClean="0">
              <a:latin typeface="Arial" charset="0"/>
            </a:endParaRPr>
          </a:p>
          <a:p>
            <a:pPr marL="377825" indent="-377825" eaLnBrk="1" hangingPunct="1"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muudes detailides sarnaneb suurelt osalt MD5ga </a:t>
            </a:r>
            <a:r>
              <a:rPr lang="et-EE" sz="2800" dirty="0" smtClean="0">
                <a:latin typeface="Arial" charset="0"/>
                <a:cs typeface="Arial" charset="0"/>
              </a:rPr>
              <a:t>–</a:t>
            </a:r>
            <a:r>
              <a:rPr lang="et-EE" sz="2800" dirty="0" smtClean="0">
                <a:latin typeface="Arial" charset="0"/>
              </a:rPr>
              <a:t> neli raundi, iga raundi alguses võetakse eelmise raundi lõpptulemus ja “segatakse” sellesse järgmine osa, spetsiaalsed teisendusfunktsioonid</a:t>
            </a:r>
          </a:p>
        </p:txBody>
      </p:sp>
      <p:sp>
        <p:nvSpPr>
          <p:cNvPr id="994307" name="Rectangle 3"/>
          <p:cNvSpPr>
            <a:spLocks noChangeArrowheads="1"/>
          </p:cNvSpPr>
          <p:nvPr/>
        </p:nvSpPr>
        <p:spPr bwMode="auto">
          <a:xfrm>
            <a:off x="179512" y="228600"/>
            <a:ext cx="8735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SHA-1: üldfakte ja kirjeldus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ChangeArrowheads="1"/>
          </p:cNvSpPr>
          <p:nvPr/>
        </p:nvSpPr>
        <p:spPr bwMode="auto">
          <a:xfrm>
            <a:off x="2483768" y="228600"/>
            <a:ext cx="643163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SHA-1: skeem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4579" name="Picture 3" descr="C:\valdo\sh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93750"/>
            <a:ext cx="57150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552" y="1268760"/>
            <a:ext cx="8604448" cy="5796880"/>
          </a:xfrm>
        </p:spPr>
        <p:txBody>
          <a:bodyPr lIns="92075" tIns="46038" rIns="92075" bIns="46038" anchor="ctr">
            <a:normAutofit lnSpcReduction="10000"/>
          </a:bodyPr>
          <a:lstStyle/>
          <a:p>
            <a:pPr marL="360363" indent="-360363" eaLnBrk="1" hangingPunct="1">
              <a:buClr>
                <a:schemeClr val="tx1"/>
              </a:buClr>
              <a:buSzTx/>
              <a:buFont typeface="Arial" pitchFamily="34" charset="0"/>
              <a:buChar char="•"/>
            </a:pP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Wang, Lai, Yu (2005): </a:t>
            </a:r>
            <a:r>
              <a:rPr lang="et-EE" sz="2600" i="1" dirty="0" smtClean="0">
                <a:latin typeface="Arial" charset="0"/>
              </a:rPr>
              <a:t>SHA-1</a:t>
            </a:r>
            <a:r>
              <a:rPr lang="et-EE" sz="2600" dirty="0" smtClean="0">
                <a:latin typeface="Arial" charset="0"/>
              </a:rPr>
              <a:t> korral on kollisioonid leitavad </a:t>
            </a:r>
            <a:r>
              <a:rPr lang="et-EE" sz="2600" i="1" dirty="0" smtClean="0">
                <a:latin typeface="Arial" charset="0"/>
              </a:rPr>
              <a:t>2</a:t>
            </a:r>
            <a:r>
              <a:rPr lang="et-EE" sz="2600" i="1" baseline="30000" dirty="0" smtClean="0">
                <a:latin typeface="Arial" charset="0"/>
              </a:rPr>
              <a:t>63</a:t>
            </a:r>
            <a:r>
              <a:rPr lang="et-EE" sz="2600" dirty="0" smtClean="0">
                <a:latin typeface="Arial" charset="0"/>
              </a:rPr>
              <a:t> variandi läbivaatamise teel, mis on ca 100 000 korda kiirem kui ammendava otsinguga</a:t>
            </a:r>
          </a:p>
          <a:p>
            <a:pPr marL="360363" indent="-360363" eaLnBrk="1" hangingPunct="1">
              <a:buClr>
                <a:schemeClr val="tx1"/>
              </a:buClr>
              <a:buSzTx/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70C0"/>
                </a:solidFill>
                <a:latin typeface="Arial" charset="0"/>
              </a:rPr>
              <a:t>Donald, </a:t>
            </a:r>
            <a:r>
              <a:rPr lang="en-US" sz="2600" b="1" dirty="0" err="1" smtClean="0">
                <a:solidFill>
                  <a:srgbClr val="0070C0"/>
                </a:solidFill>
                <a:latin typeface="Arial" charset="0"/>
              </a:rPr>
              <a:t>Hawkes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,</a:t>
            </a:r>
            <a:r>
              <a:rPr lang="en-US" sz="26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Arial" charset="0"/>
              </a:rPr>
              <a:t>Pieprzyk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, Manuel (2008): </a:t>
            </a:r>
            <a:r>
              <a:rPr lang="et-EE" sz="2600" dirty="0" smtClean="0">
                <a:latin typeface="Arial" charset="0"/>
              </a:rPr>
              <a:t>kollisioone on võimalik leida </a:t>
            </a:r>
            <a:r>
              <a:rPr lang="et-EE" sz="2600" i="1" dirty="0" smtClean="0">
                <a:latin typeface="Arial" charset="0"/>
              </a:rPr>
              <a:t>2</a:t>
            </a:r>
            <a:r>
              <a:rPr lang="et-EE" sz="2600" i="1" baseline="30000" dirty="0" smtClean="0">
                <a:latin typeface="Arial" charset="0"/>
              </a:rPr>
              <a:t>52  </a:t>
            </a:r>
            <a:r>
              <a:rPr lang="et-EE" sz="2600" dirty="0" smtClean="0">
                <a:latin typeface="Arial" charset="0"/>
              </a:rPr>
              <a:t>kuni</a:t>
            </a:r>
            <a:r>
              <a:rPr lang="et-EE" sz="2600" i="1" dirty="0" smtClean="0">
                <a:latin typeface="Arial" charset="0"/>
              </a:rPr>
              <a:t> 2</a:t>
            </a:r>
            <a:r>
              <a:rPr lang="et-EE" sz="2600" i="1" baseline="30000" dirty="0" smtClean="0">
                <a:latin typeface="Arial" charset="0"/>
              </a:rPr>
              <a:t>57 </a:t>
            </a:r>
            <a:r>
              <a:rPr lang="et-EE" sz="2600" dirty="0" smtClean="0">
                <a:latin typeface="Arial" charset="0"/>
              </a:rPr>
              <a:t>variandi läbivaatamise teel</a:t>
            </a:r>
          </a:p>
          <a:p>
            <a:pPr marL="360363" indent="-360363" eaLnBrk="1" hangingPunct="1">
              <a:buClr>
                <a:schemeClr val="tx1"/>
              </a:buClr>
              <a:buSzTx/>
              <a:buFont typeface="Arial" pitchFamily="34" charset="0"/>
              <a:buChar char="•"/>
            </a:pP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Veebruaris 2017 leiti SHA-1 esimene praktiline kollisioon</a:t>
            </a:r>
          </a:p>
          <a:p>
            <a:pPr marL="360363" indent="-360363" eaLnBrk="1" hangingPunct="1">
              <a:buClr>
                <a:schemeClr val="tx1"/>
              </a:buClr>
              <a:buSzTx/>
              <a:buFont typeface="Arial" pitchFamily="34" charset="0"/>
              <a:buChar char="•"/>
            </a:pPr>
            <a:r>
              <a:rPr lang="et-EE" sz="2600" dirty="0" smtClean="0">
                <a:latin typeface="Arial" charset="0"/>
              </a:rPr>
              <a:t>Kollisioonide kerge leidmine ei tee tegelikult </a:t>
            </a:r>
            <a:r>
              <a:rPr lang="et-EE" sz="2600" i="1" dirty="0" smtClean="0">
                <a:latin typeface="Arial" charset="0"/>
              </a:rPr>
              <a:t>SHA-1</a:t>
            </a:r>
            <a:r>
              <a:rPr lang="et-EE" sz="2600" dirty="0" smtClean="0">
                <a:latin typeface="Arial" charset="0"/>
              </a:rPr>
              <a:t> veel pööratavaks, seega praktikas murtavaks – praktikat mõjutavat efektiivset rünnet veel ei ole, kuid see võib mõne aasta pärast tulla</a:t>
            </a:r>
          </a:p>
          <a:p>
            <a:pPr marL="360363" indent="-360363" eaLnBrk="1" hangingPunct="1">
              <a:buClr>
                <a:schemeClr val="tx1"/>
              </a:buClr>
              <a:buSzTx/>
              <a:buFont typeface="Arial" pitchFamily="34" charset="0"/>
              <a:buChar char="•"/>
            </a:pP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Marc Stevens (2012) </a:t>
            </a:r>
            <a:r>
              <a:rPr lang="et-EE" sz="2600" dirty="0" smtClean="0">
                <a:latin typeface="Arial" charset="0"/>
              </a:rPr>
              <a:t>on hinnannud ühe räsi murdmishinnaks ca 2,5 miljonit EUR ja </a:t>
            </a: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ammendava otsingu mahuks 2</a:t>
            </a:r>
            <a:r>
              <a:rPr lang="et-EE" sz="2600" b="1" baseline="30000" dirty="0" smtClean="0">
                <a:solidFill>
                  <a:srgbClr val="0070C0"/>
                </a:solidFill>
                <a:latin typeface="Arial" charset="0"/>
              </a:rPr>
              <a:t>58</a:t>
            </a:r>
          </a:p>
          <a:p>
            <a:pPr marL="0" indent="0" eaLnBrk="1" hangingPunct="1">
              <a:buClr>
                <a:schemeClr val="tx1"/>
              </a:buClr>
              <a:buSzTx/>
              <a:buFontTx/>
              <a:buNone/>
            </a:pPr>
            <a:endParaRPr lang="et-EE" sz="2600" b="1" i="1" dirty="0" smtClean="0">
              <a:latin typeface="Arial" charset="0"/>
            </a:endParaRPr>
          </a:p>
          <a:p>
            <a:pPr marL="0" indent="0" eaLnBrk="1" hangingPunct="1">
              <a:buClr>
                <a:schemeClr val="tx1"/>
              </a:buClr>
              <a:buSzTx/>
              <a:buFontTx/>
              <a:buNone/>
            </a:pPr>
            <a:endParaRPr lang="et-EE" sz="2600" b="1" i="1" dirty="0" smtClean="0">
              <a:latin typeface="Arial" charset="0"/>
            </a:endParaRPr>
          </a:p>
        </p:txBody>
      </p:sp>
      <p:sp>
        <p:nvSpPr>
          <p:cNvPr id="1000451" name="Rectangle 3"/>
          <p:cNvSpPr>
            <a:spLocks noChangeArrowheads="1"/>
          </p:cNvSpPr>
          <p:nvPr/>
        </p:nvSpPr>
        <p:spPr bwMode="auto">
          <a:xfrm>
            <a:off x="467544" y="228600"/>
            <a:ext cx="844785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SHA-1 krüptoanalüüs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92696"/>
            <a:ext cx="8534400" cy="5112568"/>
          </a:xfrm>
        </p:spPr>
        <p:txBody>
          <a:bodyPr lIns="92075" tIns="46038" rIns="92075" bIns="46038" anchor="ctr">
            <a:normAutofit/>
          </a:bodyPr>
          <a:lstStyle/>
          <a:p>
            <a:pPr marL="377825" indent="-377825" eaLnBrk="1" hangingPunct="1">
              <a:spcBef>
                <a:spcPts val="18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Sarnaneb struktuuris väga paljus MD5ga</a:t>
            </a:r>
          </a:p>
          <a:p>
            <a:pPr marL="377825" indent="-377825" eaLnBrk="1" hangingPunct="1">
              <a:spcBef>
                <a:spcPts val="18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On perekond, tuntuim esindaja on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SHA-256</a:t>
            </a:r>
            <a:endParaRPr lang="et-EE" sz="1000" dirty="0" smtClean="0">
              <a:latin typeface="Arial" charset="0"/>
            </a:endParaRPr>
          </a:p>
          <a:p>
            <a:pPr marL="377825" indent="-377825" eaLnBrk="1" hangingPunct="1">
              <a:spcBef>
                <a:spcPts val="18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On koostatud 2001. aastal SHA-1 ideoloogia põhjal, kuid vaheväärtusi ja räsi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pikemaks tehes</a:t>
            </a:r>
            <a:endParaRPr lang="et-EE" sz="1000" dirty="0" smtClean="0">
              <a:latin typeface="Arial" charset="0"/>
            </a:endParaRPr>
          </a:p>
          <a:p>
            <a:pPr marL="377825" indent="-377825" eaLnBrk="1" hangingPunct="1">
              <a:spcBef>
                <a:spcPts val="1800"/>
              </a:spcBef>
              <a:buClr>
                <a:schemeClr val="tx1"/>
              </a:buClr>
              <a:buSzTx/>
              <a:buFontTx/>
              <a:buChar char="•"/>
            </a:pPr>
            <a:r>
              <a:rPr lang="et-EE" sz="2800" dirty="0" smtClean="0">
                <a:latin typeface="Arial" charset="0"/>
              </a:rPr>
              <a:t>Ülesehituses sarnaneb nii klassikalise MD5 kui ka SHA-1ga </a:t>
            </a:r>
            <a:r>
              <a:rPr lang="et-EE" sz="2800" dirty="0" smtClean="0">
                <a:latin typeface="Arial" charset="0"/>
                <a:cs typeface="Arial" charset="0"/>
              </a:rPr>
              <a:t>–</a:t>
            </a:r>
            <a:r>
              <a:rPr lang="et-EE" sz="2800" dirty="0" smtClean="0">
                <a:latin typeface="Arial" charset="0"/>
              </a:rPr>
              <a:t> raundid, iga raundi alguses võetakse eelmise raundi lõpptulemus ja “segatakse” sellesse järgmine osa, spetsiaalsed teisendusfunktsioonid</a:t>
            </a:r>
          </a:p>
        </p:txBody>
      </p:sp>
      <p:sp>
        <p:nvSpPr>
          <p:cNvPr id="994307" name="Rectangle 3"/>
          <p:cNvSpPr>
            <a:spLocks noChangeArrowheads="1"/>
          </p:cNvSpPr>
          <p:nvPr/>
        </p:nvSpPr>
        <p:spPr bwMode="auto">
          <a:xfrm>
            <a:off x="179512" y="228600"/>
            <a:ext cx="8735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SHA-2: 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üldfakte ja kirjeldus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87624" y="5661248"/>
            <a:ext cx="6336704" cy="95410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Kaasajal on ta saamas kommerts-krüptograafias </a:t>
            </a: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de facto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standardiks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et-EE" b="1" dirty="0" smtClean="0">
                <a:solidFill>
                  <a:srgbClr val="C00000"/>
                </a:solidFill>
                <a:cs typeface="Arial" charset="0"/>
              </a:rPr>
              <a:t>Salajase võtmega krüpto</a:t>
            </a:r>
            <a:r>
              <a:rPr lang="et-EE" b="1" dirty="0" smtClean="0">
                <a:solidFill>
                  <a:srgbClr val="C00000"/>
                </a:solidFill>
              </a:rPr>
              <a:t>algoritm</a:t>
            </a:r>
            <a:endParaRPr lang="en-GB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895600" y="3212976"/>
            <a:ext cx="6248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7813" indent="-277813"/>
            <a:r>
              <a:rPr lang="et-EE" sz="2800" dirty="0">
                <a:latin typeface="Arial" charset="0"/>
                <a:cs typeface="Arial" charset="0"/>
              </a:rPr>
              <a:t>Tuntuimad esindajad: </a:t>
            </a:r>
            <a:endParaRPr lang="et-EE" sz="2800" dirty="0">
              <a:latin typeface="Arial" charset="0"/>
            </a:endParaRPr>
          </a:p>
          <a:p>
            <a:pPr marL="277813" indent="-277813">
              <a:buFontTx/>
              <a:buChar char="•"/>
            </a:pPr>
            <a:r>
              <a:rPr lang="sv-SE" sz="2800" b="1" i="1" dirty="0">
                <a:solidFill>
                  <a:srgbClr val="0070C0"/>
                </a:solidFill>
                <a:latin typeface="Arial" charset="0"/>
              </a:rPr>
              <a:t>AES</a:t>
            </a:r>
            <a:r>
              <a:rPr lang="sv-SE" sz="2800" b="1" i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t-EE" sz="2800" dirty="0">
                <a:latin typeface="Arial" charset="0"/>
              </a:rPr>
              <a:t>(128, 192 või 256 bitine võti)</a:t>
            </a:r>
            <a:r>
              <a:rPr lang="et-EE" sz="2800" b="1" i="1" dirty="0">
                <a:solidFill>
                  <a:schemeClr val="folHlink"/>
                </a:solidFill>
                <a:latin typeface="Arial" charset="0"/>
                <a:cs typeface="Arial" charset="0"/>
              </a:rPr>
              <a:t> </a:t>
            </a:r>
            <a:endParaRPr lang="sv-SE" sz="2800" b="1" i="1" dirty="0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 marL="277813" indent="-277813">
              <a:buFontTx/>
              <a:buChar char="•"/>
            </a:pPr>
            <a:r>
              <a:rPr lang="et-EE" sz="28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Blowfish</a:t>
            </a:r>
            <a:r>
              <a:rPr lang="et-EE" sz="2800" dirty="0" smtClean="0">
                <a:latin typeface="Arial" charset="0"/>
                <a:cs typeface="Arial" charset="0"/>
              </a:rPr>
              <a:t> (varieeruva pikkusega võti)</a:t>
            </a:r>
            <a:r>
              <a:rPr lang="et-EE" sz="2800" dirty="0" smtClean="0">
                <a:latin typeface="Arial" charset="0"/>
              </a:rPr>
              <a:t> </a:t>
            </a:r>
          </a:p>
          <a:p>
            <a:pPr marL="277813" indent="-277813">
              <a:buFontTx/>
              <a:buChar char="•"/>
            </a:pPr>
            <a:r>
              <a:rPr lang="et-EE" sz="2800" b="1" i="1" dirty="0" smtClean="0">
                <a:solidFill>
                  <a:srgbClr val="0070C0"/>
                </a:solidFill>
                <a:latin typeface="Arial" charset="0"/>
              </a:rPr>
              <a:t>Serpent</a:t>
            </a:r>
            <a:r>
              <a:rPr lang="sv-SE" sz="2800" b="1" i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t-EE" sz="2800" dirty="0" smtClean="0">
                <a:latin typeface="Arial" charset="0"/>
              </a:rPr>
              <a:t>(128, 192 või 256 bitine võti)</a:t>
            </a:r>
            <a:r>
              <a:rPr lang="et-EE" sz="2800" dirty="0" smtClean="0">
                <a:latin typeface="Arial" charset="0"/>
                <a:cs typeface="Arial" charset="0"/>
              </a:rPr>
              <a:t>)</a:t>
            </a:r>
            <a:r>
              <a:rPr lang="et-EE" sz="2800" dirty="0" smtClean="0">
                <a:latin typeface="Arial" charset="0"/>
              </a:rPr>
              <a:t>  </a:t>
            </a:r>
            <a:endParaRPr lang="et-EE" sz="2800" dirty="0">
              <a:latin typeface="Arial" charset="0"/>
            </a:endParaRPr>
          </a:p>
          <a:p>
            <a:pPr marL="277813" indent="-277813">
              <a:buFontTx/>
              <a:buChar char="•"/>
            </a:pPr>
            <a:r>
              <a:rPr lang="et-EE" sz="28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RC4</a:t>
            </a:r>
            <a:r>
              <a:rPr lang="et-EE" sz="2800" b="1" i="1" dirty="0">
                <a:solidFill>
                  <a:schemeClr val="folHlink"/>
                </a:solidFill>
                <a:latin typeface="Arial" charset="0"/>
                <a:cs typeface="Arial" charset="0"/>
              </a:rPr>
              <a:t> </a:t>
            </a:r>
            <a:r>
              <a:rPr lang="et-EE" sz="2800" dirty="0" smtClean="0">
                <a:latin typeface="Arial" charset="0"/>
                <a:cs typeface="Arial" charset="0"/>
              </a:rPr>
              <a:t>(varieeruva pikkusega võti)</a:t>
            </a:r>
          </a:p>
          <a:p>
            <a:pPr marL="277813" indent="-277813">
              <a:buFontTx/>
              <a:buChar char="•"/>
            </a:pPr>
            <a:r>
              <a:rPr lang="et-EE" sz="28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DES</a:t>
            </a:r>
            <a:r>
              <a:rPr lang="et-EE" sz="2800" b="1" i="1" dirty="0" smtClean="0">
                <a:solidFill>
                  <a:schemeClr val="folHlink"/>
                </a:solidFill>
                <a:latin typeface="Arial" charset="0"/>
                <a:cs typeface="Arial" charset="0"/>
              </a:rPr>
              <a:t> </a:t>
            </a:r>
            <a:r>
              <a:rPr lang="et-EE" sz="2800" dirty="0" smtClean="0">
                <a:latin typeface="Arial" charset="0"/>
                <a:cs typeface="Arial" charset="0"/>
              </a:rPr>
              <a:t>(56 bitine võti, ebaturvaline)</a:t>
            </a:r>
            <a:endParaRPr lang="et-EE" sz="2800" b="1" dirty="0" smtClean="0">
              <a:latin typeface="Book Antiqua" pitchFamily="18" charset="0"/>
              <a:cs typeface="Times New Roman" pitchFamily="18" charset="0"/>
            </a:endParaRPr>
          </a:p>
          <a:p>
            <a:pPr marL="277813" indent="-277813">
              <a:buFontTx/>
              <a:buChar char="•"/>
            </a:pPr>
            <a:endParaRPr lang="et-EE" sz="2800" b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37956" name="Text Box 4"/>
          <p:cNvSpPr txBox="1">
            <a:spLocks noChangeArrowheads="1"/>
          </p:cNvSpPr>
          <p:nvPr/>
        </p:nvSpPr>
        <p:spPr bwMode="auto">
          <a:xfrm>
            <a:off x="323528" y="836712"/>
            <a:ext cx="8458200" cy="226536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t-EE" sz="28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Salajase võtmega krüpto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algoritm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 (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secret key crypto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algorithm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) ehk 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sümmeetriline krüpto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algoritm (</a:t>
            </a:r>
            <a:r>
              <a:rPr lang="et-EE" sz="2800" b="1" i="1" u="sng" dirty="0">
                <a:solidFill>
                  <a:srgbClr val="0070C0"/>
                </a:solidFill>
                <a:latin typeface="Arial" charset="0"/>
              </a:rPr>
              <a:t>symmetric cryptoalgorithm</a:t>
            </a:r>
            <a:r>
              <a:rPr lang="et-EE" sz="2800" b="1" u="sng" dirty="0">
                <a:solidFill>
                  <a:srgbClr val="0070C0"/>
                </a:solidFill>
                <a:latin typeface="Arial" charset="0"/>
              </a:rPr>
              <a:t>)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,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on selline,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kus nii šifreerimisel kui ka dešifreerimisel kasutatakse sama (salajast) võtit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5365" name="Picture 5" descr="C:\Program Files\Microsoft Office\Clipart\Popular\key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1395413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ChangeArrowheads="1"/>
          </p:cNvSpPr>
          <p:nvPr/>
        </p:nvSpPr>
        <p:spPr bwMode="auto">
          <a:xfrm>
            <a:off x="1907704" y="228600"/>
            <a:ext cx="700769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SHA-256 (SHA-2): 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skeem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" name="Picture 3" descr="sh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052736"/>
            <a:ext cx="6192688" cy="56571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980728"/>
            <a:ext cx="8534400" cy="4861520"/>
          </a:xfrm>
        </p:spPr>
        <p:txBody>
          <a:bodyPr lIns="92075" tIns="46038" rIns="92075" bIns="46038" anchor="ctr">
            <a:normAutofit/>
          </a:bodyPr>
          <a:lstStyle/>
          <a:p>
            <a:pPr>
              <a:spcBef>
                <a:spcPts val="1800"/>
              </a:spcBef>
            </a:pPr>
            <a:endParaRPr lang="et-E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4547" name="Rectangle 3"/>
          <p:cNvSpPr>
            <a:spLocks noChangeArrowheads="1"/>
          </p:cNvSpPr>
          <p:nvPr/>
        </p:nvSpPr>
        <p:spPr bwMode="auto">
          <a:xfrm>
            <a:off x="2699792" y="228600"/>
            <a:ext cx="621560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Ründed SHA-2le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" name="Picture 3" descr="sha2ry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31" y="849858"/>
            <a:ext cx="9071569" cy="600814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980728"/>
            <a:ext cx="8534400" cy="4861520"/>
          </a:xfrm>
        </p:spPr>
        <p:txBody>
          <a:bodyPr lIns="92075" tIns="46038" rIns="92075" bIns="46038" anchor="ctr"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t-EE" sz="2600" dirty="0" smtClean="0">
                <a:latin typeface="Arial" pitchFamily="34" charset="0"/>
                <a:cs typeface="Arial" pitchFamily="34" charset="0"/>
              </a:rPr>
              <a:t>2006 algatati uus NISTi räsifunktsioonide konkurss (SHA-3 konkurss), kuna SHA-1 edasiarendust SHA-2 ei peetud pikaajalises perspektiivis väga jätkusuutlikuks</a:t>
            </a:r>
          </a:p>
          <a:p>
            <a:pPr>
              <a:spcBef>
                <a:spcPts val="1800"/>
              </a:spcBef>
            </a:pPr>
            <a:r>
              <a:rPr lang="et-EE" sz="2600" dirty="0" smtClean="0">
                <a:latin typeface="Arial" pitchFamily="34" charset="0"/>
                <a:cs typeface="Arial" pitchFamily="34" charset="0"/>
              </a:rPr>
              <a:t>2009 leiti uue räsifunktsiooni konkursil 14 finalisti</a:t>
            </a:r>
          </a:p>
          <a:p>
            <a:pPr>
              <a:spcBef>
                <a:spcPts val="1800"/>
              </a:spcBef>
            </a:pPr>
            <a:r>
              <a:rPr lang="et-EE" sz="2600" dirty="0" smtClean="0">
                <a:latin typeface="Arial" pitchFamily="34" charset="0"/>
                <a:cs typeface="Arial" pitchFamily="34" charset="0"/>
              </a:rPr>
              <a:t>2. oktoobril 2012 konkurss lõppes. Võitjaks oli </a:t>
            </a:r>
            <a:r>
              <a:rPr lang="et-EE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Keccak</a:t>
            </a:r>
            <a:r>
              <a:rPr lang="et-EE" sz="2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t-EE" sz="2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Sellest sai vähese ümbertegemise tulemusena 5. augustil 2015 SHA-3</a:t>
            </a:r>
            <a:r>
              <a:rPr lang="et-EE" sz="2600" dirty="0" smtClean="0">
                <a:latin typeface="Arial" pitchFamily="34" charset="0"/>
                <a:cs typeface="Arial" pitchFamily="34" charset="0"/>
              </a:rPr>
              <a:t>, ametlik NISTi standard.</a:t>
            </a:r>
          </a:p>
          <a:p>
            <a:pPr>
              <a:spcBef>
                <a:spcPts val="1800"/>
              </a:spcBef>
            </a:pPr>
            <a:r>
              <a:rPr lang="et-EE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BLAKE</a:t>
            </a:r>
            <a:r>
              <a:rPr lang="et-EE" sz="2600" dirty="0" smtClean="0">
                <a:latin typeface="Arial" pitchFamily="34" charset="0"/>
                <a:cs typeface="Arial" pitchFamily="34" charset="0"/>
              </a:rPr>
              <a:t> oli ka finalist - arendati </a:t>
            </a:r>
            <a:r>
              <a:rPr lang="et-EE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BLAKE2</a:t>
            </a:r>
            <a:r>
              <a:rPr lang="et-EE" sz="2600" dirty="0" smtClean="0">
                <a:latin typeface="Arial" pitchFamily="34" charset="0"/>
                <a:cs typeface="Arial" pitchFamily="34" charset="0"/>
              </a:rPr>
              <a:t>, mis on kõikidest olemasoilevatest märgatavalt kiirem</a:t>
            </a:r>
          </a:p>
        </p:txBody>
      </p:sp>
      <p:sp>
        <p:nvSpPr>
          <p:cNvPr id="1004547" name="Rectangle 3"/>
          <p:cNvSpPr>
            <a:spLocks noChangeArrowheads="1"/>
          </p:cNvSpPr>
          <p:nvPr/>
        </p:nvSpPr>
        <p:spPr bwMode="auto">
          <a:xfrm>
            <a:off x="323528" y="228600"/>
            <a:ext cx="859187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SHA-3 konkurss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980728"/>
            <a:ext cx="8534400" cy="3024336"/>
          </a:xfrm>
        </p:spPr>
        <p:txBody>
          <a:bodyPr lIns="92075" tIns="46038" rIns="92075" bIns="46038" anchor="ctr">
            <a:normAutofit fontScale="85000" lnSpcReduction="10000"/>
          </a:bodyPr>
          <a:lstStyle/>
          <a:p>
            <a:pPr>
              <a:spcBef>
                <a:spcPts val="1800"/>
              </a:spcBef>
              <a:buNone/>
            </a:pPr>
            <a:r>
              <a:rPr lang="et-EE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Käsnastruktuur</a:t>
            </a:r>
            <a:r>
              <a:rPr lang="et-EE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t-EE" sz="2600" i="1" dirty="0" smtClean="0">
                <a:latin typeface="Arial" pitchFamily="34" charset="0"/>
                <a:cs typeface="Arial" pitchFamily="34" charset="0"/>
              </a:rPr>
              <a:t>sponge structure</a:t>
            </a:r>
            <a:r>
              <a:rPr lang="et-EE" sz="2600" dirty="0" smtClean="0">
                <a:latin typeface="Arial" pitchFamily="34" charset="0"/>
                <a:cs typeface="Arial" pitchFamily="34" charset="0"/>
              </a:rPr>
              <a:t>) on </a:t>
            </a:r>
            <a:r>
              <a:rPr lang="et-EE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kahesammuline tegevus:</a:t>
            </a:r>
          </a:p>
          <a:p>
            <a:pPr>
              <a:spcBef>
                <a:spcPts val="1800"/>
              </a:spcBef>
            </a:pPr>
            <a:r>
              <a:rPr lang="et-EE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Absorbeerimine</a:t>
            </a:r>
            <a:r>
              <a:rPr lang="et-EE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t-EE" sz="2600" i="1" dirty="0" smtClean="0">
                <a:latin typeface="Arial" pitchFamily="34" charset="0"/>
                <a:cs typeface="Arial" pitchFamily="34" charset="0"/>
              </a:rPr>
              <a:t>absorbing</a:t>
            </a:r>
            <a:r>
              <a:rPr lang="et-EE" sz="2600" dirty="0" smtClean="0">
                <a:latin typeface="Arial" pitchFamily="34" charset="0"/>
                <a:cs typeface="Arial" pitchFamily="34" charset="0"/>
              </a:rPr>
              <a:t>) - on olemas üks suur massiiv, mille algusosa esmalt muudetakse  sammhaaval funktsiooniga F räsitava materjali bittidega.</a:t>
            </a:r>
          </a:p>
          <a:p>
            <a:pPr>
              <a:spcBef>
                <a:spcPts val="1800"/>
              </a:spcBef>
            </a:pPr>
            <a:r>
              <a:rPr lang="et-EE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Pigistamine</a:t>
            </a:r>
            <a:r>
              <a:rPr lang="et-EE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t-EE" sz="2600" i="1" dirty="0" smtClean="0">
                <a:latin typeface="Arial" pitchFamily="34" charset="0"/>
                <a:cs typeface="Arial" pitchFamily="34" charset="0"/>
              </a:rPr>
              <a:t>squeezing</a:t>
            </a:r>
            <a:r>
              <a:rPr lang="et-EE" sz="2600" dirty="0" smtClean="0">
                <a:latin typeface="Arial" pitchFamily="34" charset="0"/>
                <a:cs typeface="Arial" pitchFamily="34" charset="0"/>
              </a:rPr>
              <a:t>) – massiiviga tehakse funktsiooniga F teisendusi edasi ja teisenduste vahel loetakse jupiti välja räsi</a:t>
            </a:r>
          </a:p>
          <a:p>
            <a:pPr>
              <a:spcBef>
                <a:spcPts val="1800"/>
              </a:spcBef>
            </a:pPr>
            <a:r>
              <a:rPr lang="et-EE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t-EE" sz="2600" dirty="0" smtClean="0">
                <a:latin typeface="Arial" pitchFamily="34" charset="0"/>
                <a:cs typeface="Arial" pitchFamily="34" charset="0"/>
              </a:rPr>
              <a:t> on tihendusfunktsiooni analoog käsnastruktuuri korral</a:t>
            </a:r>
          </a:p>
        </p:txBody>
      </p:sp>
      <p:sp>
        <p:nvSpPr>
          <p:cNvPr id="1004547" name="Rectangle 3"/>
          <p:cNvSpPr>
            <a:spLocks noChangeArrowheads="1"/>
          </p:cNvSpPr>
          <p:nvPr/>
        </p:nvSpPr>
        <p:spPr bwMode="auto">
          <a:xfrm>
            <a:off x="323528" y="228600"/>
            <a:ext cx="859187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Käsnastruktuur kui SHA-3 põhialus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" name="Picture 4" descr="spon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933056"/>
            <a:ext cx="8316416" cy="29249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7" name="Rectangle 3"/>
          <p:cNvSpPr>
            <a:spLocks noChangeArrowheads="1"/>
          </p:cNvSpPr>
          <p:nvPr/>
        </p:nvSpPr>
        <p:spPr bwMode="auto">
          <a:xfrm>
            <a:off x="323528" y="404664"/>
            <a:ext cx="85918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Käsnastruktuur versus klassikaline räsifunktsiooni struktuur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" name="Picture 4" descr="spon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249449"/>
            <a:ext cx="7416824" cy="260855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3717032"/>
            <a:ext cx="8534400" cy="1080120"/>
          </a:xfrm>
          <a:prstGeom prst="rect">
            <a:avLst/>
          </a:prstGeom>
        </p:spPr>
        <p:txBody>
          <a:bodyPr vert="horz" lIns="92075" tIns="46038" rIns="92075" bIns="46038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</a:t>
            </a:r>
            <a:r>
              <a:rPr kumimoji="0" lang="et-E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absorbeerimine (sõnum sisse)                     pigistamine (räsi välja)</a:t>
            </a:r>
          </a:p>
        </p:txBody>
      </p:sp>
      <p:pic>
        <p:nvPicPr>
          <p:cNvPr id="7" name="Picture 6" descr="ra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268760"/>
            <a:ext cx="5112568" cy="239651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1124744"/>
            <a:ext cx="8534400" cy="4861520"/>
          </a:xfrm>
        </p:spPr>
        <p:txBody>
          <a:bodyPr lIns="92075" tIns="46038" rIns="92075" bIns="46038" anchor="ctr">
            <a:normAutofit/>
          </a:bodyPr>
          <a:lstStyle/>
          <a:p>
            <a:pPr>
              <a:spcBef>
                <a:spcPts val="1800"/>
              </a:spcBef>
            </a:pPr>
            <a:r>
              <a:rPr lang="et-EE" sz="2600" dirty="0" smtClean="0">
                <a:latin typeface="Arial" pitchFamily="34" charset="0"/>
                <a:cs typeface="Arial" pitchFamily="34" charset="0"/>
              </a:rPr>
              <a:t>Vahemassiiv </a:t>
            </a:r>
            <a:r>
              <a:rPr lang="et-EE" sz="2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t-EE" sz="2600" dirty="0" smtClean="0">
                <a:latin typeface="Arial" pitchFamily="34" charset="0"/>
                <a:cs typeface="Arial" pitchFamily="34" charset="0"/>
              </a:rPr>
              <a:t>  koosneb SHA-3 korral  64-bitistest sõnadest koosnevast 5x5 maatriksist, kokku </a:t>
            </a:r>
            <a:r>
              <a:rPr lang="et-EE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1600 bitti</a:t>
            </a:r>
          </a:p>
          <a:p>
            <a:pPr>
              <a:spcBef>
                <a:spcPts val="1800"/>
              </a:spcBef>
            </a:pPr>
            <a:r>
              <a:rPr lang="et-EE" sz="2600" dirty="0" smtClean="0">
                <a:latin typeface="Arial" pitchFamily="34" charset="0"/>
                <a:cs typeface="Arial" pitchFamily="34" charset="0"/>
              </a:rPr>
              <a:t>Olenavalt räsi pikkusest on olemas versioonid </a:t>
            </a:r>
            <a:r>
              <a:rPr lang="et-EE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SHA3-224</a:t>
            </a:r>
            <a:r>
              <a:rPr lang="et-EE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t-EE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SHA3-256</a:t>
            </a:r>
            <a:r>
              <a:rPr lang="et-EE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t-EE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SHA3-384</a:t>
            </a:r>
            <a:r>
              <a:rPr lang="et-EE" sz="2600" dirty="0" smtClean="0">
                <a:latin typeface="Arial" pitchFamily="34" charset="0"/>
                <a:cs typeface="Arial" pitchFamily="34" charset="0"/>
              </a:rPr>
              <a:t> ja </a:t>
            </a:r>
            <a:r>
              <a:rPr lang="et-EE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SHA3-512</a:t>
            </a:r>
          </a:p>
          <a:p>
            <a:pPr>
              <a:spcBef>
                <a:spcPts val="1800"/>
              </a:spcBef>
            </a:pPr>
            <a:r>
              <a:rPr lang="et-EE" sz="2600" dirty="0" smtClean="0">
                <a:latin typeface="Arial" pitchFamily="34" charset="0"/>
                <a:cs typeface="Arial" pitchFamily="34" charset="0"/>
              </a:rPr>
              <a:t>SHA-2 mõneti “enneaegne” asendamine SHA-3ga standardis on tingitud asjaolust, et krüptograafid arvavad, et </a:t>
            </a:r>
            <a:r>
              <a:rPr lang="et-EE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käsnastruktuur</a:t>
            </a:r>
            <a:r>
              <a:rPr lang="et-EE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t-EE" sz="2600" i="1" dirty="0" smtClean="0">
                <a:latin typeface="Arial" pitchFamily="34" charset="0"/>
                <a:cs typeface="Arial" pitchFamily="34" charset="0"/>
              </a:rPr>
              <a:t>sponge structure</a:t>
            </a:r>
            <a:r>
              <a:rPr lang="et-EE" sz="2600" dirty="0" smtClean="0">
                <a:latin typeface="Arial" pitchFamily="34" charset="0"/>
                <a:cs typeface="Arial" pitchFamily="34" charset="0"/>
              </a:rPr>
              <a:t>) on krüpto-omadustega räside korral mitmeti turvalisem kui varasem tihendusfunktsiooni-põhine struktuur</a:t>
            </a:r>
          </a:p>
        </p:txBody>
      </p:sp>
      <p:sp>
        <p:nvSpPr>
          <p:cNvPr id="1004547" name="Rectangle 3"/>
          <p:cNvSpPr>
            <a:spLocks noChangeArrowheads="1"/>
          </p:cNvSpPr>
          <p:nvPr/>
        </p:nvSpPr>
        <p:spPr bwMode="auto">
          <a:xfrm>
            <a:off x="323528" y="228600"/>
            <a:ext cx="859187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SHA-3 variandid ja siseehitus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ChangeArrowheads="1"/>
          </p:cNvSpPr>
          <p:nvPr/>
        </p:nvSpPr>
        <p:spPr bwMode="auto">
          <a:xfrm>
            <a:off x="228600" y="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Krüpto</a:t>
            </a:r>
            <a:r>
              <a:rPr lang="sv-S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räside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kasutamine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5536" y="764704"/>
            <a:ext cx="8305800" cy="416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7825" indent="-377825">
              <a:spcBef>
                <a:spcPct val="20000"/>
              </a:spcBef>
              <a:buClr>
                <a:schemeClr val="tx1"/>
              </a:buClr>
              <a:buSzPct val="110000"/>
              <a:buFontTx/>
              <a:buChar char="•"/>
            </a:pPr>
            <a:r>
              <a:rPr lang="et-EE" sz="2400" dirty="0">
                <a:latin typeface="Arial" charset="0"/>
              </a:rPr>
              <a:t>On kasutatavad </a:t>
            </a:r>
            <a:r>
              <a:rPr lang="et-EE" sz="2400" b="1" dirty="0" smtClean="0">
                <a:solidFill>
                  <a:srgbClr val="0070C0"/>
                </a:solidFill>
                <a:latin typeface="Arial" charset="0"/>
              </a:rPr>
              <a:t>tervikluse </a:t>
            </a:r>
            <a:r>
              <a:rPr lang="et-EE" sz="2400" b="1" dirty="0">
                <a:solidFill>
                  <a:srgbClr val="0070C0"/>
                </a:solidFill>
                <a:latin typeface="Arial" charset="0"/>
              </a:rPr>
              <a:t>tagamisel</a:t>
            </a:r>
            <a:r>
              <a:rPr lang="et-EE" sz="2400" dirty="0">
                <a:latin typeface="Arial" charset="0"/>
              </a:rPr>
              <a:t>, kus nad on </a:t>
            </a:r>
            <a:r>
              <a:rPr lang="et-EE" sz="2400" b="1" dirty="0">
                <a:solidFill>
                  <a:srgbClr val="0070C0"/>
                </a:solidFill>
                <a:latin typeface="Arial" charset="0"/>
              </a:rPr>
              <a:t>väga olulised </a:t>
            </a:r>
            <a:r>
              <a:rPr lang="et-EE" sz="2400" b="1" dirty="0" smtClean="0">
                <a:solidFill>
                  <a:srgbClr val="0070C0"/>
                </a:solidFill>
                <a:latin typeface="Arial" charset="0"/>
              </a:rPr>
              <a:t>mehhanismid </a:t>
            </a:r>
            <a:r>
              <a:rPr lang="et-EE" sz="2400" dirty="0" smtClean="0">
                <a:latin typeface="Arial" charset="0"/>
              </a:rPr>
              <a:t>– nii koos avaliku võtmega krüptoalgoritmiga (signatuuride arvutamisel) kui ka ilma nendeta. </a:t>
            </a:r>
            <a:endParaRPr lang="et-EE" sz="2400" u="sng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SzPct val="110000"/>
              <a:buFontTx/>
              <a:buChar char="•"/>
            </a:pPr>
            <a:r>
              <a:rPr lang="et-EE" sz="2400" dirty="0">
                <a:latin typeface="Arial" charset="0"/>
              </a:rPr>
              <a:t>Nende väga suur kasutusala on digitaalsignatuuride ja ajatemplite </a:t>
            </a:r>
            <a:r>
              <a:rPr lang="et-EE" sz="2400" dirty="0" smtClean="0">
                <a:latin typeface="Arial" charset="0"/>
              </a:rPr>
              <a:t>juures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110000"/>
            </a:pPr>
            <a:r>
              <a:rPr lang="et-EE" sz="2400" b="1" dirty="0" smtClean="0">
                <a:solidFill>
                  <a:srgbClr val="0070C0"/>
                </a:solidFill>
                <a:latin typeface="Arial" charset="0"/>
              </a:rPr>
              <a:t>Senikaua, kui avaliku võtmega krüptoalgoritm jääb töötama sümmeetrilisest algoritmist aeglasemalt, ei saa IT maailm räsidest loobuda</a:t>
            </a:r>
            <a:endParaRPr lang="et-EE" sz="2400" b="1" dirty="0">
              <a:solidFill>
                <a:srgbClr val="0070C0"/>
              </a:solidFill>
              <a:latin typeface="Arial" charset="0"/>
            </a:endParaRPr>
          </a:p>
          <a:p>
            <a:pPr marL="377825" indent="-377825">
              <a:spcBef>
                <a:spcPct val="50000"/>
              </a:spcBef>
              <a:buClr>
                <a:schemeClr val="tx1"/>
              </a:buClr>
              <a:buSzPct val="110000"/>
              <a:buFontTx/>
              <a:buChar char="•"/>
            </a:pPr>
            <a:endParaRPr lang="en-GB" sz="2600" b="1" dirty="0"/>
          </a:p>
        </p:txBody>
      </p:sp>
      <p:sp>
        <p:nvSpPr>
          <p:cNvPr id="1008644" name="Text Box 4"/>
          <p:cNvSpPr txBox="1">
            <a:spLocks noChangeArrowheads="1"/>
          </p:cNvSpPr>
          <p:nvPr/>
        </p:nvSpPr>
        <p:spPr bwMode="auto">
          <a:xfrm>
            <a:off x="395536" y="4581128"/>
            <a:ext cx="8458200" cy="2092881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t-EE" sz="2600" b="1" dirty="0" smtClean="0">
                <a:solidFill>
                  <a:srgbClr val="0070C0"/>
                </a:solidFill>
                <a:latin typeface="Arial" charset="0"/>
              </a:rPr>
              <a:t>Me 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ei pea hoolitsema enam mahuka andmekogu, programmi vm volitamata muutmiste eest, vaid võime leida </a:t>
            </a:r>
            <a:r>
              <a:rPr lang="sv-SE" sz="2600" b="1" dirty="0">
                <a:solidFill>
                  <a:srgbClr val="0070C0"/>
                </a:solidFill>
                <a:latin typeface="Arial" charset="0"/>
              </a:rPr>
              <a:t>selle lühikese räsi</a:t>
            </a:r>
            <a:r>
              <a:rPr lang="et-EE" sz="2600" b="1" dirty="0">
                <a:solidFill>
                  <a:srgbClr val="0070C0"/>
                </a:solidFill>
                <a:latin typeface="Arial" charset="0"/>
              </a:rPr>
              <a:t> ja hoolitseda selle muutumatuse eest </a:t>
            </a:r>
            <a:r>
              <a:rPr lang="et-EE" sz="2600" dirty="0">
                <a:latin typeface="Arial" charset="0"/>
              </a:rPr>
              <a:t>(mida saame edaspidi alati vajadusel suure kogumiga võrrelda)</a:t>
            </a:r>
            <a:endParaRPr lang="en-GB" sz="26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sv-SE" b="1" dirty="0" smtClean="0">
                <a:solidFill>
                  <a:srgbClr val="C00000"/>
                </a:solidFill>
                <a:cs typeface="Arial" charset="0"/>
              </a:rPr>
              <a:t>Salajase võtmega k</a:t>
            </a:r>
            <a:r>
              <a:rPr lang="et-EE" b="1" dirty="0" smtClean="0">
                <a:solidFill>
                  <a:srgbClr val="C00000"/>
                </a:solidFill>
                <a:cs typeface="Arial" charset="0"/>
              </a:rPr>
              <a:t>rüpto</a:t>
            </a:r>
            <a:r>
              <a:rPr lang="sv-SE" b="1" dirty="0" smtClean="0">
                <a:solidFill>
                  <a:srgbClr val="C00000"/>
                </a:solidFill>
                <a:cs typeface="Arial" charset="0"/>
              </a:rPr>
              <a:t>algoritm</a:t>
            </a:r>
            <a:endParaRPr lang="en-GB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7411" name="Picture 3" descr="C:\DOKUM\SIGRAAM\joon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WINDOWS\Application Data\Microsoft\Media Catalog\Downloaded Clips\cl52\j020561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800600"/>
            <a:ext cx="1066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WINDOWS\Application Data\Microsoft\Media Catalog\Downloaded Clips\cl3c\j015066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8" y="990600"/>
            <a:ext cx="1020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WINDOWS\Application Data\Microsoft\Media Catalog\Downloaded Clips\cl3c\j015066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143000"/>
            <a:ext cx="1020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C:\WINDOWS\Application Data\Microsoft\Media Catalog\Downloaded Clips\cl78\j030083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276600"/>
            <a:ext cx="1600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Salajase võtmega krüpto</a:t>
            </a: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algoritm: kasutusalad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3528" y="1412776"/>
            <a:ext cx="8640960" cy="592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7825" indent="-377825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t-EE" sz="2800" b="1" dirty="0">
                <a:latin typeface="Arial" charset="0"/>
              </a:rPr>
              <a:t>Neid on </a:t>
            </a:r>
            <a:r>
              <a:rPr lang="et-EE" sz="2800" b="1" dirty="0" smtClean="0">
                <a:latin typeface="Arial" charset="0"/>
              </a:rPr>
              <a:t>neli:</a:t>
            </a:r>
            <a:endParaRPr lang="et-EE" sz="2800" b="1" dirty="0">
              <a:latin typeface="Arial" charset="0"/>
            </a:endParaRPr>
          </a:p>
          <a:p>
            <a:pPr marL="377825" indent="-377825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t-EE" sz="1200" b="1" dirty="0">
              <a:latin typeface="Arial" charset="0"/>
            </a:endParaRP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onfidentsiaalse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teabe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edastamine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üle </a:t>
            </a:r>
            <a:r>
              <a:rPr lang="et-EE" sz="2800" dirty="0">
                <a:latin typeface="Arial" charset="0"/>
              </a:rPr>
              <a:t>(mitte pealtkuulamiskindlate)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võrkude</a:t>
            </a:r>
          </a:p>
          <a:p>
            <a:pPr marL="377825" indent="-377825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endParaRPr lang="et-EE" sz="1200" b="1" dirty="0">
              <a:latin typeface="Arial" charset="0"/>
            </a:endParaRP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K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onfidentsiaalsete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teabekogumite salvestamine avalikus keskkonnas </a:t>
            </a:r>
            <a:r>
              <a:rPr lang="et-EE" sz="2800" dirty="0">
                <a:latin typeface="Arial" charset="0"/>
              </a:rPr>
              <a:t>sooviga teabe saajate hulka </a:t>
            </a:r>
            <a:r>
              <a:rPr lang="et-EE" sz="2800" dirty="0" smtClean="0">
                <a:latin typeface="Arial" charset="0"/>
              </a:rPr>
              <a:t>piirata</a:t>
            </a: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Juhubitijada</a:t>
            </a:r>
            <a:r>
              <a:rPr lang="et-EE" sz="2800" b="1" dirty="0" smtClean="0">
                <a:latin typeface="Arial" charset="0"/>
              </a:rPr>
              <a:t> </a:t>
            </a:r>
            <a:r>
              <a:rPr lang="et-EE" sz="2800" dirty="0" smtClean="0">
                <a:latin typeface="Arial" charset="0"/>
              </a:rPr>
              <a:t>(valge müra) saamine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võtmematerjali jms genereerimisel</a:t>
            </a: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Juhubitijada</a:t>
            </a:r>
            <a:r>
              <a:rPr lang="et-EE" sz="2800" b="1" dirty="0" smtClean="0">
                <a:latin typeface="Arial" charset="0"/>
              </a:rPr>
              <a:t> </a:t>
            </a:r>
            <a:r>
              <a:rPr lang="et-EE" sz="2800" dirty="0" smtClean="0">
                <a:latin typeface="Arial" charset="0"/>
              </a:rPr>
              <a:t>(valge müra) saamine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andmete turvalisel kustutamisel</a:t>
            </a:r>
            <a:endParaRPr lang="et-EE" sz="2800" b="1" dirty="0">
              <a:solidFill>
                <a:srgbClr val="0070C0"/>
              </a:solidFill>
              <a:latin typeface="Arial" charset="0"/>
            </a:endParaRPr>
          </a:p>
          <a:p>
            <a:pPr marL="377825" indent="-377825">
              <a:spcBef>
                <a:spcPct val="50000"/>
              </a:spcBef>
            </a:pPr>
            <a:endParaRPr lang="en-GB" sz="2800" b="1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686300"/>
            <a:ext cx="8153400" cy="4343400"/>
          </a:xfrm>
        </p:spPr>
        <p:txBody>
          <a:bodyPr/>
          <a:lstStyle/>
          <a:p>
            <a:pPr marL="609600" indent="-609600" algn="l" eaLnBrk="1" hangingPunct="1"/>
            <a:endParaRPr lang="et-EE" sz="1000" smtClean="0">
              <a:latin typeface="Arial" charset="0"/>
            </a:endParaRPr>
          </a:p>
          <a:p>
            <a:pPr marL="609600" indent="-609600" algn="l" eaLnBrk="1" hangingPunct="1"/>
            <a:endParaRPr lang="et-EE" sz="2800" b="1" smtClean="0">
              <a:latin typeface="Arial" charset="0"/>
            </a:endParaRPr>
          </a:p>
          <a:p>
            <a:pPr marL="609600" indent="-609600" algn="l" eaLnBrk="1" hangingPunct="1">
              <a:buFont typeface="Wingdings" pitchFamily="2" charset="2"/>
              <a:buChar char="l"/>
            </a:pPr>
            <a:endParaRPr lang="et-EE" sz="2800" b="1" smtClean="0">
              <a:latin typeface="Arial" charset="0"/>
            </a:endParaRPr>
          </a:p>
        </p:txBody>
      </p:sp>
      <p:sp>
        <p:nvSpPr>
          <p:cNvPr id="761859" name="Rectangle 3"/>
          <p:cNvSpPr>
            <a:spLocks noChangeArrowheads="1"/>
          </p:cNvSpPr>
          <p:nvPr/>
        </p:nvSpPr>
        <p:spPr bwMode="auto">
          <a:xfrm>
            <a:off x="323528" y="304800"/>
            <a:ext cx="813467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Front"/>
            <a:lightRig rig="threePt" dir="t"/>
          </a:scene3d>
        </p:spPr>
        <p:txBody>
          <a:bodyPr lIns="92075" tIns="46038" rIns="92075" bIns="46038" anchor="ctr"/>
          <a:lstStyle/>
          <a:p>
            <a:pPr>
              <a:defRPr/>
            </a:pPr>
            <a:r>
              <a:rPr lang="et-EE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Tuntuimad esindajad, I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55576" y="1066800"/>
            <a:ext cx="813690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AES.</a:t>
            </a:r>
            <a:r>
              <a:rPr lang="sv-SE" sz="2800" b="1" dirty="0" smtClean="0">
                <a:latin typeface="Arial" charset="0"/>
              </a:rPr>
              <a:t> </a:t>
            </a:r>
            <a:r>
              <a:rPr lang="et-EE" sz="2800" dirty="0" smtClean="0">
                <a:latin typeface="Arial" charset="0"/>
              </a:rPr>
              <a:t>Võtmepikkuse osas on kolm varianti - kas 128</a:t>
            </a:r>
            <a:r>
              <a:rPr lang="et-EE" sz="2800" dirty="0">
                <a:latin typeface="Arial" charset="0"/>
              </a:rPr>
              <a:t>, 192 või 256 bitti)</a:t>
            </a:r>
            <a:r>
              <a:rPr lang="sv-SE" sz="2800" dirty="0">
                <a:latin typeface="Arial" charset="0"/>
              </a:rPr>
              <a:t>. 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Alates 2001</a:t>
            </a:r>
            <a:r>
              <a:rPr lang="sv-SE" sz="28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t-EE" sz="2800" b="1" i="1" dirty="0">
                <a:solidFill>
                  <a:srgbClr val="0070C0"/>
                </a:solidFill>
                <a:latin typeface="Arial" charset="0"/>
              </a:rPr>
              <a:t>de facto</a:t>
            </a:r>
            <a:r>
              <a:rPr lang="et-EE" sz="2800" b="1" dirty="0">
                <a:solidFill>
                  <a:srgbClr val="0070C0"/>
                </a:solidFill>
                <a:latin typeface="Arial" charset="0"/>
              </a:rPr>
              <a:t> rahvusvaheline </a:t>
            </a: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kommertsvaldkonna </a:t>
            </a:r>
            <a:r>
              <a:rPr lang="sv-SE" sz="2800" b="1" dirty="0" smtClean="0">
                <a:solidFill>
                  <a:srgbClr val="0070C0"/>
                </a:solidFill>
                <a:latin typeface="Arial" charset="0"/>
              </a:rPr>
              <a:t>standard</a:t>
            </a:r>
            <a:r>
              <a:rPr lang="et-EE" sz="2800" dirty="0">
                <a:latin typeface="Arial" charset="0"/>
              </a:rPr>
              <a:t>, hinnanguliselt 70-80% </a:t>
            </a:r>
            <a:r>
              <a:rPr lang="et-EE" sz="2800" dirty="0" smtClean="0">
                <a:latin typeface="Arial" charset="0"/>
              </a:rPr>
              <a:t>kasutamisest </a:t>
            </a:r>
            <a:r>
              <a:rPr lang="et-EE" sz="2800" dirty="0">
                <a:latin typeface="Arial" charset="0"/>
              </a:rPr>
              <a:t>on </a:t>
            </a:r>
            <a:r>
              <a:rPr lang="et-EE" sz="2800" dirty="0" smtClean="0">
                <a:latin typeface="Arial" charset="0"/>
              </a:rPr>
              <a:t>hetkel just  AESi eri versioonid</a:t>
            </a:r>
            <a:endParaRPr lang="et-EE" sz="2800" dirty="0">
              <a:latin typeface="Arial" charset="0"/>
            </a:endParaRP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Blowfish. </a:t>
            </a:r>
            <a:r>
              <a:rPr lang="et-EE" sz="2800" dirty="0" smtClean="0">
                <a:latin typeface="Arial" charset="0"/>
              </a:rPr>
              <a:t>Varieeruva pikkusega võti, kuni 448 bitti. Pärineb Bruce Schreierilt 1990. aastatest</a:t>
            </a:r>
            <a:endParaRPr lang="et-EE" sz="2800" dirty="0">
              <a:latin typeface="Arial" charset="0"/>
            </a:endParaRPr>
          </a:p>
          <a:p>
            <a:pPr marL="457200" indent="-457200">
              <a:spcBef>
                <a:spcPts val="12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t-EE" sz="2800" b="1" dirty="0" smtClean="0">
                <a:solidFill>
                  <a:srgbClr val="0070C0"/>
                </a:solidFill>
                <a:latin typeface="Arial" charset="0"/>
              </a:rPr>
              <a:t>Serpent.</a:t>
            </a:r>
            <a:r>
              <a:rPr lang="et-EE" sz="2800" b="1" dirty="0" smtClean="0">
                <a:latin typeface="Arial" charset="0"/>
              </a:rPr>
              <a:t> </a:t>
            </a:r>
            <a:r>
              <a:rPr lang="et-EE" sz="2800" dirty="0" smtClean="0">
                <a:latin typeface="Arial" charset="0"/>
              </a:rPr>
              <a:t>Võtmepikkus kas128, 192 või 256 bitti. Konstrueeritud 1998 (Ross Anderson, Eli Biham, Lars Knudsen) kui tollane uue kommertsvaldkonna standardi kandidaat</a:t>
            </a:r>
            <a:endParaRPr lang="en-GB" sz="2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58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3859</Words>
  <Application>Microsoft Office PowerPoint</Application>
  <PresentationFormat>On-screen Show (4:3)</PresentationFormat>
  <Paragraphs>454</Paragraphs>
  <Slides>66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Aümmeetrilised krüptoalgoritmid ja krüptoräsi algoritmid</vt:lpstr>
      <vt:lpstr>Slide 2</vt:lpstr>
      <vt:lpstr>Slide 3</vt:lpstr>
      <vt:lpstr>Slide 4</vt:lpstr>
      <vt:lpstr>Slide 5</vt:lpstr>
      <vt:lpstr>Salajase võtmega krüptoalgoritm</vt:lpstr>
      <vt:lpstr>Salajase võtmega krüptoalgoritm</vt:lpstr>
      <vt:lpstr>Slide 8</vt:lpstr>
      <vt:lpstr>Slide 9</vt:lpstr>
      <vt:lpstr>Slide 10</vt:lpstr>
      <vt:lpstr>Slide 11</vt:lpstr>
      <vt:lpstr>Avaliku võtmega krüptoalgoritm</vt:lpstr>
      <vt:lpstr>Avaliku võtmega krüptoalgoritm: võtmed</vt:lpstr>
      <vt:lpstr>Avaliku võtmega krüptoalgoritmi kasutamine turvalisel võtmevahetusel</vt:lpstr>
      <vt:lpstr>Avaliku võtmega krüptoalgoritmi kasutamine signeerimisel (digiallkirja andmisel)</vt:lpstr>
      <vt:lpstr>Avaliku võtmega krüptoalgoritmi kasutamine</vt:lpstr>
      <vt:lpstr>Slide 17</vt:lpstr>
      <vt:lpstr>RSA kui tuntuim avaliku võtmega  krüptoalgoritm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Krüptoräsi ehk krüptograafiline sõnumilühend</vt:lpstr>
      <vt:lpstr>Krüptoräsi: kasutusala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Andmeturve ja krüptoloogia, loeng 1</dc:title>
  <dc:creator>Valdo</dc:creator>
  <cp:lastModifiedBy>Valdo</cp:lastModifiedBy>
  <cp:revision>32</cp:revision>
  <dcterms:created xsi:type="dcterms:W3CDTF">2016-08-30T18:22:58Z</dcterms:created>
  <dcterms:modified xsi:type="dcterms:W3CDTF">2018-02-27T00:14:55Z</dcterms:modified>
</cp:coreProperties>
</file>