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D7C931-B378-4056-9174-A41B2C1F4562}" type="slidenum">
              <a:rPr lang="en-GB" sz="1200"/>
              <a:pPr algn="r"/>
              <a:t>2</a:t>
            </a:fld>
            <a:endParaRPr lang="en-GB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BD449E-402A-468F-8406-F55DB4FAEE7E}" type="slidenum">
              <a:rPr lang="en-GB" sz="1200"/>
              <a:pPr algn="r"/>
              <a:t>15</a:t>
            </a:fld>
            <a:endParaRPr lang="en-GB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93EA8B8-A1C0-4E91-9754-BEB57066F70A}" type="slidenum">
              <a:rPr lang="en-GB" sz="1200"/>
              <a:pPr algn="r"/>
              <a:t>16</a:t>
            </a:fld>
            <a:endParaRPr lang="en-GB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37ADD0-42F1-4120-B80C-9C0FF1AF18E8}" type="slidenum">
              <a:rPr lang="en-GB" sz="1200"/>
              <a:pPr algn="r"/>
              <a:t>17</a:t>
            </a:fld>
            <a:endParaRPr lang="en-GB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E5C4A0-B82A-42BC-8B31-C73DC45DF67F}" type="slidenum">
              <a:rPr lang="en-GB" sz="1200"/>
              <a:pPr algn="r"/>
              <a:t>18</a:t>
            </a:fld>
            <a:endParaRPr lang="en-GB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BECA85-5540-4F3F-BF64-C32482AA9BD0}" type="slidenum">
              <a:rPr lang="en-GB" sz="1200"/>
              <a:pPr algn="r"/>
              <a:t>19</a:t>
            </a:fld>
            <a:endParaRPr lang="en-GB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9CFE65-BE0F-422B-8215-874045440E3D}" type="slidenum">
              <a:rPr lang="en-GB" sz="1200"/>
              <a:pPr algn="r"/>
              <a:t>20</a:t>
            </a:fld>
            <a:endParaRPr lang="en-GB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9E1682-8C4A-4B7F-8C68-5CAA9CB66AD8}" type="slidenum">
              <a:rPr lang="en-GB" sz="1200"/>
              <a:pPr algn="r"/>
              <a:t>21</a:t>
            </a:fld>
            <a:endParaRPr lang="en-GB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F81D3C6-DA58-45EE-AC68-25A1FFF82DC4}" type="slidenum">
              <a:rPr lang="en-GB" sz="1200"/>
              <a:pPr algn="r"/>
              <a:t>22</a:t>
            </a:fld>
            <a:endParaRPr lang="en-GB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AF281E-9131-42D9-8477-B0464F428D6F}" type="slidenum">
              <a:rPr lang="en-GB" sz="1200"/>
              <a:pPr algn="r"/>
              <a:t>23</a:t>
            </a:fld>
            <a:endParaRPr lang="en-GB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A8470E-2630-4259-B432-D6FEDBCCC9FF}" type="slidenum">
              <a:rPr lang="en-GB" sz="1200"/>
              <a:pPr algn="r"/>
              <a:t>24</a:t>
            </a:fld>
            <a:endParaRPr lang="en-GB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F39DFC-14B8-4E8A-986E-B12742DD30EC}" type="slidenum">
              <a:rPr lang="en-GB" sz="1200"/>
              <a:pPr algn="r"/>
              <a:t>3</a:t>
            </a:fld>
            <a:endParaRPr lang="en-GB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DAD54BF-999B-4B0B-A5D6-83646EB7A99C}" type="slidenum">
              <a:rPr lang="en-GB" sz="1200"/>
              <a:pPr algn="r"/>
              <a:t>25</a:t>
            </a:fld>
            <a:endParaRPr lang="en-GB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265ADB-C11D-4557-BAFE-15597E5D6D73}" type="slidenum">
              <a:rPr lang="en-GB" sz="1200"/>
              <a:pPr algn="r"/>
              <a:t>26</a:t>
            </a:fld>
            <a:endParaRPr lang="en-GB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D577E7-36C0-42F0-9E20-E89B7B993C3F}" type="slidenum">
              <a:rPr lang="en-GB" sz="1200"/>
              <a:pPr algn="r"/>
              <a:t>27</a:t>
            </a:fld>
            <a:endParaRPr lang="en-GB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01C2968-34A9-4BB4-8318-92FA6C6B180B}" type="slidenum">
              <a:rPr lang="en-GB" sz="1200"/>
              <a:pPr algn="r"/>
              <a:t>28</a:t>
            </a:fld>
            <a:endParaRPr lang="en-GB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ED50C1-3F7A-4DDC-9647-896919775BE6}" type="slidenum">
              <a:rPr lang="en-GB" sz="1200"/>
              <a:pPr algn="r"/>
              <a:t>29</a:t>
            </a:fld>
            <a:endParaRPr lang="en-GB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D4591A-CCA0-4103-8AB3-88ADE1F52087}" type="slidenum">
              <a:rPr lang="en-GB" sz="1200"/>
              <a:pPr algn="r"/>
              <a:t>30</a:t>
            </a:fld>
            <a:endParaRPr lang="en-GB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90D871A-710C-47D7-8755-31FD3A33E362}" type="slidenum">
              <a:rPr lang="en-GB" sz="1200"/>
              <a:pPr algn="r"/>
              <a:t>31</a:t>
            </a:fld>
            <a:endParaRPr lang="en-GB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F70BBC1-9C1B-43E9-AC31-4816D38A62CE}" type="slidenum">
              <a:rPr lang="en-GB" sz="1200"/>
              <a:pPr algn="r"/>
              <a:t>32</a:t>
            </a:fld>
            <a:endParaRPr lang="en-GB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B7AB50-21F5-4548-8C31-3D1ABF515F21}" type="slidenum">
              <a:rPr lang="en-GB" sz="1200"/>
              <a:pPr algn="r"/>
              <a:t>33</a:t>
            </a:fld>
            <a:endParaRPr lang="en-GB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0AD6FA-25BF-4D87-9E76-ACA44D00882C}" type="slidenum">
              <a:rPr lang="en-GB" sz="1200"/>
              <a:pPr algn="r"/>
              <a:t>34</a:t>
            </a:fld>
            <a:endParaRPr lang="en-GB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ED01C77-B22C-4963-A8ED-D6259799B3A5}" type="slidenum">
              <a:rPr lang="en-GB" sz="1200"/>
              <a:pPr algn="r"/>
              <a:t>4</a:t>
            </a:fld>
            <a:endParaRPr lang="en-GB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35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251044-56DD-43A1-BDD6-C1ED5CD01CC1}" type="slidenum">
              <a:rPr lang="en-GB" sz="1200"/>
              <a:pPr algn="r"/>
              <a:t>36</a:t>
            </a:fld>
            <a:endParaRPr lang="en-GB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3171537-9EE4-4630-9207-55D0D987415D}" type="slidenum">
              <a:rPr lang="en-GB" sz="1200"/>
              <a:pPr algn="r"/>
              <a:t>37</a:t>
            </a:fld>
            <a:endParaRPr lang="en-GB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730032-A452-4406-9AF5-A83D9CD87E3D}" type="slidenum">
              <a:rPr lang="en-GB" sz="1200"/>
              <a:pPr algn="r"/>
              <a:t>38</a:t>
            </a:fld>
            <a:endParaRPr lang="en-GB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60588F1-1AEA-446D-AA6F-4EACFC7B70CD}" type="slidenum">
              <a:rPr lang="en-GB" sz="1200"/>
              <a:pPr algn="r"/>
              <a:t>39</a:t>
            </a:fld>
            <a:endParaRPr lang="en-GB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1DA046-A132-4BA0-9E49-1E7C63E72D82}" type="slidenum">
              <a:rPr lang="en-GB" sz="1200"/>
              <a:pPr algn="r"/>
              <a:t>40</a:t>
            </a:fld>
            <a:endParaRPr lang="en-GB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B0F6DA5-3DFE-4B36-B8DA-08685B8379E3}" type="slidenum">
              <a:rPr lang="en-GB" sz="1200"/>
              <a:pPr algn="r"/>
              <a:t>41</a:t>
            </a:fld>
            <a:endParaRPr lang="en-GB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758E0A-917C-4EF2-99CD-92C4F1424402}" type="slidenum">
              <a:rPr lang="en-GB" sz="1200"/>
              <a:pPr algn="r"/>
              <a:t>42</a:t>
            </a:fld>
            <a:endParaRPr lang="en-GB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758E0A-917C-4EF2-99CD-92C4F1424402}" type="slidenum">
              <a:rPr lang="en-GB" sz="1200"/>
              <a:pPr algn="r"/>
              <a:t>43</a:t>
            </a:fld>
            <a:endParaRPr lang="en-GB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44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CAEECC-081B-4BB3-9F59-52902992F966}" type="slidenum">
              <a:rPr lang="en-GB" sz="1200"/>
              <a:pPr algn="r"/>
              <a:t>5</a:t>
            </a:fld>
            <a:endParaRPr lang="en-GB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45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46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47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48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44B7D5-F82A-4CA8-BFCA-B88965E2D2DB}" type="slidenum">
              <a:rPr lang="en-GB" smtClean="0">
                <a:latin typeface="Times New Roman" pitchFamily="18" charset="0"/>
              </a:rPr>
              <a:pPr/>
              <a:t>49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0B744-94E0-4972-AA93-90CE0E5CDBB6}" type="slidenum">
              <a:rPr lang="en-GB" smtClean="0">
                <a:latin typeface="Times New Roman" pitchFamily="18" charset="0"/>
              </a:rPr>
              <a:pPr/>
              <a:t>50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C9208-6F0B-4F41-AAE6-1ED6BB5C5CC9}" type="slidenum">
              <a:rPr lang="en-GB" smtClean="0">
                <a:latin typeface="Times New Roman" pitchFamily="18" charset="0"/>
              </a:rPr>
              <a:pPr/>
              <a:t>51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A5A9E4-AF7C-41F6-B5D6-3813AF912992}" type="slidenum">
              <a:rPr lang="en-GB" smtClean="0">
                <a:latin typeface="Times New Roman" pitchFamily="18" charset="0"/>
              </a:rPr>
              <a:pPr/>
              <a:t>52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013A3-FA2A-454E-85A5-F3A5597089CB}" type="slidenum">
              <a:rPr lang="en-GB" smtClean="0">
                <a:latin typeface="Times New Roman" pitchFamily="18" charset="0"/>
              </a:rPr>
              <a:pPr/>
              <a:t>53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28929-F969-4490-81BB-123432CD4063}" type="slidenum">
              <a:rPr lang="en-GB" smtClean="0">
                <a:latin typeface="Times New Roman" pitchFamily="18" charset="0"/>
              </a:rPr>
              <a:pPr/>
              <a:t>54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00B622-395D-445C-9D5D-0319519B8D32}" type="slidenum">
              <a:rPr lang="en-GB" sz="1200"/>
              <a:pPr algn="r"/>
              <a:t>6</a:t>
            </a:fld>
            <a:endParaRPr lang="en-GB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6D0BE-706B-47B7-8C47-194277419910}" type="slidenum">
              <a:rPr lang="en-GB" smtClean="0">
                <a:latin typeface="Times New Roman" pitchFamily="18" charset="0"/>
              </a:rPr>
              <a:pPr/>
              <a:t>55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1CB0A4-AC22-4CA9-8CC2-9EFA4E991544}" type="slidenum">
              <a:rPr lang="en-GB" smtClean="0">
                <a:latin typeface="Times New Roman" pitchFamily="18" charset="0"/>
              </a:rPr>
              <a:pPr/>
              <a:t>56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DC632-DF40-4243-932C-2ECE973E54E9}" type="slidenum">
              <a:rPr lang="en-GB" smtClean="0">
                <a:latin typeface="Times New Roman" pitchFamily="18" charset="0"/>
              </a:rPr>
              <a:pPr/>
              <a:t>57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1C5D5-3406-47B5-9B02-BE1F7B4936C4}" type="slidenum">
              <a:rPr lang="en-GB" smtClean="0">
                <a:latin typeface="Times New Roman" pitchFamily="18" charset="0"/>
              </a:rPr>
              <a:pPr/>
              <a:t>58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6EDBE-6083-4FCD-BFD2-205C4FA852EB}" type="slidenum">
              <a:rPr lang="en-GB" smtClean="0">
                <a:latin typeface="Times New Roman" pitchFamily="18" charset="0"/>
              </a:rPr>
              <a:pPr/>
              <a:t>59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F8CEB-5A55-4151-8120-A807C74AADEB}" type="slidenum">
              <a:rPr lang="en-GB" smtClean="0">
                <a:latin typeface="Times New Roman" pitchFamily="18" charset="0"/>
              </a:rPr>
              <a:pPr/>
              <a:t>60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B3860-7975-400C-A183-C1D6B488F37E}" type="slidenum">
              <a:rPr lang="en-GB" smtClean="0">
                <a:latin typeface="Times New Roman" pitchFamily="18" charset="0"/>
              </a:rPr>
              <a:pPr/>
              <a:t>61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C7CE9-3F8B-4E07-9D13-5B5F70EB71E6}" type="slidenum">
              <a:rPr lang="en-GB" smtClean="0">
                <a:latin typeface="Times New Roman" pitchFamily="18" charset="0"/>
              </a:rPr>
              <a:pPr/>
              <a:t>63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ABBCD9-FD8C-409C-9BBC-2AB62FD8DC5F}" type="slidenum">
              <a:rPr lang="en-GB" smtClean="0">
                <a:latin typeface="Times New Roman" pitchFamily="18" charset="0"/>
              </a:rPr>
              <a:pPr/>
              <a:t>64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12E1A-6BBB-4CA9-ADA7-8B5F42D9F53D}" type="slidenum">
              <a:rPr lang="en-GB" smtClean="0">
                <a:latin typeface="Times New Roman" pitchFamily="18" charset="0"/>
              </a:rPr>
              <a:pPr/>
              <a:t>65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C49E85-9524-4CA9-BFFA-3768B94D6B23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351002-CB7E-4B4F-81D8-D3B29EAF80BA}" type="slidenum">
              <a:rPr lang="en-GB" smtClean="0">
                <a:latin typeface="Times New Roman" pitchFamily="18" charset="0"/>
              </a:rPr>
              <a:pPr/>
              <a:t>66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F7503-1051-4709-959F-A84AF1DE0E3F}" type="slidenum">
              <a:rPr lang="en-GB" smtClean="0">
                <a:latin typeface="Times New Roman" pitchFamily="18" charset="0"/>
              </a:rPr>
              <a:pPr/>
              <a:t>67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67B30D-345C-4E9D-93DC-16D804A1E0ED}" type="slidenum">
              <a:rPr lang="en-GB" smtClean="0">
                <a:latin typeface="Times New Roman" pitchFamily="18" charset="0"/>
              </a:rPr>
              <a:pPr/>
              <a:t>68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331E4-8EA7-42E8-9B77-10DEEFEC02DB}" type="slidenum">
              <a:rPr lang="en-GB" smtClean="0">
                <a:latin typeface="Times New Roman" pitchFamily="18" charset="0"/>
              </a:rPr>
              <a:pPr/>
              <a:t>69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1B4B57-B882-45C8-BFCC-3AEC5B9BD56D}" type="slidenum">
              <a:rPr lang="en-GB" smtClean="0">
                <a:latin typeface="Times New Roman" pitchFamily="18" charset="0"/>
              </a:rPr>
              <a:pPr/>
              <a:t>70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331E4-8EA7-42E8-9B77-10DEEFEC02DB}" type="slidenum">
              <a:rPr lang="en-GB" smtClean="0">
                <a:latin typeface="Times New Roman" pitchFamily="18" charset="0"/>
              </a:rPr>
              <a:pPr/>
              <a:t>71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0C83A60-4ECE-41DA-B3FB-5202AE577B8F}" type="slidenum">
              <a:rPr lang="en-GB" sz="1200"/>
              <a:pPr algn="r"/>
              <a:t>10</a:t>
            </a:fld>
            <a:endParaRPr lang="en-GB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7AF435-616C-427C-A720-0012639782AC}" type="slidenum">
              <a:rPr lang="en-GB" sz="1200"/>
              <a:pPr algn="r"/>
              <a:t>13</a:t>
            </a:fld>
            <a:endParaRPr lang="en-GB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545649-FD3F-4BEC-986D-1307C24C57E3}" type="slidenum">
              <a:rPr lang="en-GB" sz="1200"/>
              <a:pPr algn="r"/>
              <a:t>14</a:t>
            </a:fld>
            <a:endParaRPr lang="en-GB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8.wmf"/><Relationship Id="rId4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20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wmf"/><Relationship Id="rId5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EID ja digiallkirja lahendused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fontScale="92500"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I378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Andmeturve ja krüptoloogia, </a:t>
            </a: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õhtustele tudengitele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6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märts</a:t>
            </a:r>
            <a:r>
              <a:rPr lang="et-EE" sz="2600" i="1" dirty="0" smtClean="0">
                <a:solidFill>
                  <a:schemeClr val="tx1"/>
                </a:solidFill>
              </a:rPr>
              <a:t> </a:t>
            </a:r>
            <a:r>
              <a:rPr lang="et-EE" sz="2600" i="1" dirty="0" smtClean="0">
                <a:solidFill>
                  <a:schemeClr val="tx1"/>
                </a:solidFill>
              </a:rPr>
              <a:t>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7544" y="0"/>
            <a:ext cx="8447856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n-US" sz="36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3600" b="1" dirty="0" smtClean="0">
                <a:solidFill>
                  <a:srgbClr val="C00000"/>
                </a:solidFill>
              </a:rPr>
              <a:t>ja olemus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560" y="4437112"/>
            <a:ext cx="8229600" cy="1600200"/>
          </a:xfrm>
        </p:spPr>
        <p:txBody>
          <a:bodyPr lIns="92075" tIns="46038" rIns="92075" bIns="46038" anchor="ctr"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Digiallkirja loomisel kasutatakse avaliku võtmega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krüptograafia</a:t>
            </a:r>
            <a:r>
              <a:rPr lang="et-EE" sz="2800" dirty="0" smtClean="0">
                <a:latin typeface="Arial" charset="0"/>
              </a:rPr>
              <a:t> meetodeid (täpsemalt asümmeetrilist krüptoalgoritmi ja sellel põhinevat digisignatuuri) </a:t>
            </a:r>
            <a:endParaRPr lang="et-EE" sz="2800" u="sng" dirty="0" smtClean="0">
              <a:latin typeface="Arial" charset="0"/>
            </a:endParaRPr>
          </a:p>
        </p:txBody>
      </p:sp>
      <p:sp>
        <p:nvSpPr>
          <p:cNvPr id="1118212" name="Text Box 4"/>
          <p:cNvSpPr txBox="1">
            <a:spLocks noChangeArrowheads="1"/>
          </p:cNvSpPr>
          <p:nvPr/>
        </p:nvSpPr>
        <p:spPr bwMode="auto">
          <a:xfrm>
            <a:off x="539552" y="1143000"/>
            <a:ext cx="8352928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Digiallkiri</a:t>
            </a:r>
            <a:r>
              <a:rPr lang="et-EE" sz="2800" b="1" dirty="0">
                <a:latin typeface="Arial" charset="0"/>
              </a:rPr>
              <a:t> (</a:t>
            </a:r>
            <a:r>
              <a:rPr lang="et-EE" sz="2800" b="1" i="1" dirty="0">
                <a:latin typeface="Arial" charset="0"/>
              </a:rPr>
              <a:t>digital signature</a:t>
            </a:r>
            <a:r>
              <a:rPr lang="et-EE" sz="2800" b="1" dirty="0">
                <a:latin typeface="Arial" charset="0"/>
              </a:rPr>
              <a:t>) on digidokumendile (digitaalkujul olevale andmekogumile) lisatav andmekogum, mille loob dokumendi allkirjastaja (signeerija) dokumendist ja tema ainuvalduses olevast privaatvõtmest (isiklikust võtmest) lähtudes</a:t>
            </a:r>
            <a:endParaRPr lang="en-GB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762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Avaliku võtmega 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059832" y="4221088"/>
            <a:ext cx="57150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r>
              <a:rPr lang="et-EE" sz="2600" dirty="0">
                <a:latin typeface="Arial" charset="0"/>
                <a:cs typeface="Arial" charset="0"/>
              </a:rPr>
              <a:t>Nimetatud võtmeid nimetatakse tavaliselt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avalikuks võtmeks </a:t>
            </a:r>
            <a:r>
              <a:rPr lang="et-EE" sz="2600" dirty="0">
                <a:latin typeface="Arial" charset="0"/>
                <a:cs typeface="Arial" charset="0"/>
              </a:rPr>
              <a:t>ja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privaatvõtmeks</a:t>
            </a:r>
            <a:r>
              <a:rPr lang="et-EE" sz="2600" dirty="0">
                <a:latin typeface="Arial" charset="0"/>
                <a:cs typeface="Arial" charset="0"/>
              </a:rPr>
              <a:t> (</a:t>
            </a:r>
            <a:r>
              <a:rPr lang="et-EE" sz="2600" i="1" dirty="0">
                <a:latin typeface="Arial" charset="0"/>
                <a:cs typeface="Arial" charset="0"/>
              </a:rPr>
              <a:t>public and private key</a:t>
            </a:r>
            <a:r>
              <a:rPr lang="et-EE" sz="2600" dirty="0">
                <a:latin typeface="Arial" charset="0"/>
                <a:cs typeface="Arial" charset="0"/>
              </a:rPr>
              <a:t>). </a:t>
            </a:r>
            <a:endParaRPr lang="et-EE" sz="2600" dirty="0">
              <a:latin typeface="Book Antiqua" pitchFamily="18" charset="0"/>
              <a:cs typeface="Times New Roman" pitchFamily="18" charset="0"/>
            </a:endParaRPr>
          </a:p>
          <a:p>
            <a:r>
              <a:rPr lang="et-EE" sz="1000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20260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Avaliku võtmega krüpto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(</a:t>
            </a:r>
            <a:r>
              <a:rPr lang="et-EE" sz="2800" i="1" dirty="0">
                <a:latin typeface="Arial" charset="0"/>
                <a:cs typeface="Arial" charset="0"/>
              </a:rPr>
              <a:t>public key crypto</a:t>
            </a:r>
            <a:r>
              <a:rPr lang="et-EE" sz="2800" i="1" dirty="0">
                <a:latin typeface="Arial" charset="0"/>
              </a:rPr>
              <a:t>algorithm</a:t>
            </a:r>
            <a:r>
              <a:rPr lang="et-EE" sz="2800" dirty="0">
                <a:latin typeface="Arial" charset="0"/>
                <a:cs typeface="Arial" charset="0"/>
              </a:rPr>
              <a:t>) ehk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asümmeetriline krüpto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(</a:t>
            </a:r>
            <a:r>
              <a:rPr lang="et-EE" sz="2800" i="1" dirty="0">
                <a:latin typeface="Arial" charset="0"/>
                <a:cs typeface="Arial" charset="0"/>
              </a:rPr>
              <a:t>asymmetric crypt</a:t>
            </a:r>
            <a:r>
              <a:rPr lang="et-EE" sz="2800" i="1" dirty="0">
                <a:latin typeface="Arial" charset="0"/>
              </a:rPr>
              <a:t>oalgorithm</a:t>
            </a:r>
            <a:r>
              <a:rPr lang="et-EE" sz="2800" dirty="0">
                <a:latin typeface="Arial" charset="0"/>
                <a:cs typeface="Arial" charset="0"/>
              </a:rPr>
              <a:t>)  kasutab kahte võtit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 </a:t>
            </a:r>
            <a:r>
              <a:rPr lang="et-EE" sz="2800" dirty="0">
                <a:latin typeface="Book Antiqua" pitchFamily="18" charset="0"/>
              </a:rPr>
              <a:t> </a:t>
            </a:r>
            <a:r>
              <a:rPr lang="et-EE" sz="2800" dirty="0">
                <a:latin typeface="Arial" charset="0"/>
              </a:rPr>
              <a:t>e</a:t>
            </a:r>
            <a:r>
              <a:rPr lang="et-EE" sz="2800" dirty="0">
                <a:latin typeface="Arial" charset="0"/>
                <a:cs typeface="Arial" charset="0"/>
              </a:rPr>
              <a:t>simese võtmega šifreeritud teave on dešifreeritav vaid teise võtmega ja vastupidi. Ühest võtmest teist ei ole võimalik leida</a:t>
            </a:r>
            <a:endParaRPr lang="en-GB" sz="2800" dirty="0"/>
          </a:p>
        </p:txBody>
      </p:sp>
      <p:pic>
        <p:nvPicPr>
          <p:cNvPr id="14341" name="Picture 5" descr="C:\WINDOWS\Application Data\Microsoft\Media Catalog\Downloaded Clips\cl0\PE0169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24363"/>
            <a:ext cx="2895600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91440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Avaliku võtmega 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algoritmi</a:t>
            </a:r>
            <a:br>
              <a:rPr lang="et-EE" sz="3600" b="1" dirty="0" smtClean="0">
                <a:solidFill>
                  <a:srgbClr val="C00000"/>
                </a:solidFill>
              </a:rPr>
            </a:br>
            <a:r>
              <a:rPr lang="et-EE" sz="3600" b="1" dirty="0" smtClean="0">
                <a:solidFill>
                  <a:srgbClr val="C00000"/>
                </a:solidFill>
              </a:rPr>
              <a:t>kasutamine signeerimisel (digiallkirja andmisel)</a:t>
            </a:r>
            <a:endParaRPr lang="en-GB" sz="3600" b="1" dirty="0" smtClean="0">
              <a:solidFill>
                <a:srgbClr val="C00000"/>
              </a:solidFill>
            </a:endParaRPr>
          </a:p>
        </p:txBody>
      </p:sp>
      <p:pic>
        <p:nvPicPr>
          <p:cNvPr id="15363" name="Picture 3" descr="C:\DOKUM\SIGRAAM\joon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C:\WINDOWS\Application Data\Microsoft\Media Catalog\Downloaded Clips\cl78\j030083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3733800"/>
            <a:ext cx="14478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54102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5181600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9530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228600"/>
            <a:ext cx="8735888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(e-allkirja) andmise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980728"/>
            <a:ext cx="8229600" cy="4114800"/>
          </a:xfrm>
        </p:spPr>
        <p:txBody>
          <a:bodyPr lIns="92075" tIns="46038" rIns="92075" bIns="46038" anchor="ctr"/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spcBef>
                <a:spcPts val="1800"/>
              </a:spcBef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Digiallkirja ehk e-allkirja andmiseks peab selle andjal olema (avaliku võtmega krüptoalgoritmi)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võtmepaar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smtClean="0">
                <a:latin typeface="Arial" charset="0"/>
              </a:rPr>
              <a:t>keypair</a:t>
            </a:r>
            <a:r>
              <a:rPr lang="et-EE" sz="2600" dirty="0" smtClean="0">
                <a:latin typeface="Arial" charset="0"/>
              </a:rPr>
              <a:t>), mis koosneb</a:t>
            </a:r>
          </a:p>
          <a:p>
            <a:pPr marL="0" indent="0" eaLnBrk="1" hangingPunct="1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privaatvõtmest</a:t>
            </a:r>
            <a:r>
              <a:rPr lang="et-EE" sz="2600" dirty="0" smtClean="0">
                <a:latin typeface="Arial" charset="0"/>
              </a:rPr>
              <a:t> (isiklikust võtmest) </a:t>
            </a:r>
          </a:p>
          <a:p>
            <a:pPr marL="0" indent="0" eaLnBrk="1" hangingPunct="1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avalikust võtmest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6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Mõlemad võtmed on digitaalsed andmekogumid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3400" y="5715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1122309" name="Text Box 5"/>
          <p:cNvSpPr txBox="1">
            <a:spLocks noChangeArrowheads="1"/>
          </p:cNvSpPr>
          <p:nvPr/>
        </p:nvSpPr>
        <p:spPr bwMode="auto">
          <a:xfrm>
            <a:off x="539552" y="5301208"/>
            <a:ext cx="807720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Privaatvõtmega antud digiallkirja ja saab sellele vastava avaliku võtmega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verifitseerida ehk valideerida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pic>
        <p:nvPicPr>
          <p:cNvPr id="16390" name="Picture 6" descr="C:\WINDOWS\Application Data\Microsoft\Media Catalog\Downloaded Clips\cl5d\j023449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780928"/>
            <a:ext cx="20574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Võtmepaari loomine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pic>
        <p:nvPicPr>
          <p:cNvPr id="17411" name="Picture 3" descr="C:\dokum\jama6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3450"/>
            <a:ext cx="9144000" cy="465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C:\WINDOWS\Application Data\Microsoft\Media Catalog\Downloaded Clips\cl62\j024517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990600"/>
            <a:ext cx="24384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4293096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4149080"/>
            <a:ext cx="509587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228600"/>
            <a:ext cx="866388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Krüpto</a:t>
            </a:r>
            <a:r>
              <a:rPr lang="sv-SE" sz="4000" b="1" dirty="0" smtClean="0">
                <a:solidFill>
                  <a:srgbClr val="C00000"/>
                </a:solidFill>
              </a:rPr>
              <a:t>räsi ehk sõnumilühend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3400" y="5715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1126404" name="Text Box 4"/>
          <p:cNvSpPr txBox="1">
            <a:spLocks noChangeArrowheads="1"/>
          </p:cNvSpPr>
          <p:nvPr/>
        </p:nvSpPr>
        <p:spPr bwMode="auto">
          <a:xfrm>
            <a:off x="611560" y="1124744"/>
            <a:ext cx="8380040" cy="209288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Krüprograafiline sõnumilühend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ehk</a:t>
            </a:r>
            <a:r>
              <a:rPr lang="sv-SE" sz="2600" b="1" dirty="0">
                <a:latin typeface="Arial" charset="0"/>
              </a:rPr>
              <a:t>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krüptoräsi</a:t>
            </a:r>
            <a:r>
              <a:rPr lang="sv-SE" sz="2600" b="1" dirty="0">
                <a:latin typeface="Arial" charset="0"/>
              </a:rPr>
              <a:t> </a:t>
            </a:r>
            <a:r>
              <a:rPr lang="et-EE" sz="2600" b="1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cryptographic message digest, hash, fingerprint</a:t>
            </a:r>
            <a:r>
              <a:rPr lang="et-EE" sz="2600" dirty="0">
                <a:latin typeface="Arial" charset="0"/>
              </a:rPr>
              <a:t>)  on ükskõik kui pikast sõnumist (failist) teatud matemaatiliste eeskirjade järgi arvutatav lühike </a:t>
            </a:r>
            <a:r>
              <a:rPr lang="et-EE" sz="2600" dirty="0" smtClean="0">
                <a:latin typeface="Arial" charset="0"/>
              </a:rPr>
              <a:t>(kaasajal </a:t>
            </a:r>
            <a:r>
              <a:rPr lang="sv-SE" sz="2600" dirty="0" smtClean="0">
                <a:latin typeface="Arial" charset="0"/>
              </a:rPr>
              <a:t>tavaliselt </a:t>
            </a:r>
            <a:r>
              <a:rPr lang="et-EE" sz="2600" dirty="0" smtClean="0">
                <a:latin typeface="Arial" charset="0"/>
              </a:rPr>
              <a:t>256 </a:t>
            </a:r>
            <a:r>
              <a:rPr lang="et-EE" sz="2600" dirty="0">
                <a:latin typeface="Arial" charset="0"/>
              </a:rPr>
              <a:t>bitti) teabekogum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33400" y="3717032"/>
            <a:ext cx="86106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See seos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ühesuunaline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one-way</a:t>
            </a:r>
            <a:r>
              <a:rPr lang="et-EE" sz="2600" dirty="0">
                <a:latin typeface="Arial" charset="0"/>
              </a:rPr>
              <a:t>): etteantud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korral ei ole võimalik tuletada faili, millele see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vastab</a:t>
            </a:r>
          </a:p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Kui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failiräsi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vastab failile, võime olla igal juhul kindlad, et lühend on arvutatud kindlasti sellest failist ega mitte millestki muust etteantud faili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228600"/>
            <a:ext cx="8735888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Krüptoräsi</a:t>
            </a:r>
            <a:r>
              <a:rPr lang="et-EE" sz="4000" b="1" dirty="0" smtClean="0">
                <a:solidFill>
                  <a:srgbClr val="C00000"/>
                </a:solidFill>
              </a:rPr>
              <a:t> roll digiallkirjas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3400" y="5715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1128452" name="Text Box 4"/>
          <p:cNvSpPr txBox="1">
            <a:spLocks noChangeArrowheads="1"/>
          </p:cNvSpPr>
          <p:nvPr/>
        </p:nvSpPr>
        <p:spPr bwMode="auto">
          <a:xfrm>
            <a:off x="539552" y="1066800"/>
            <a:ext cx="8299648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Digiallkirja ei anta </a:t>
            </a:r>
            <a:r>
              <a:rPr lang="et-EE" sz="2800" dirty="0" smtClean="0">
                <a:latin typeface="Arial" charset="0"/>
              </a:rPr>
              <a:t>mitte </a:t>
            </a:r>
            <a:r>
              <a:rPr lang="et-EE" sz="2800" dirty="0">
                <a:latin typeface="Arial" charset="0"/>
              </a:rPr>
              <a:t>pikale dokumendile, vaid </a:t>
            </a:r>
            <a:r>
              <a:rPr lang="et-EE" sz="2800" dirty="0" smtClean="0">
                <a:latin typeface="Arial" charset="0"/>
              </a:rPr>
              <a:t>alati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dokumendist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arvutatud räsile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9552" y="2492896"/>
            <a:ext cx="8382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See </a:t>
            </a:r>
            <a:r>
              <a:rPr lang="et-EE" sz="2800" dirty="0" smtClean="0">
                <a:latin typeface="Arial" charset="0"/>
              </a:rPr>
              <a:t>võimaldab realiseerida digiallkirja olukorras, kus avaliku võtmega krüptoalgoritm on sümmeetrilisest algoritmist mitmed suurtusjärgud aeglasem</a:t>
            </a:r>
            <a:endParaRPr lang="et-EE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Kuna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krüptoräsi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põhjal ei ole võimalik konstrueerida sõnumit, siis võime olla kindlad, et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räsile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antud digiallkiri on sama hea kui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(pikale)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dokumendile endale antu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andmine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0483" name="Picture 3" descr="C:\dokum\jama4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09625"/>
            <a:ext cx="75565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5410200"/>
            <a:ext cx="1087438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C:\WINDOWS\Application Data\Microsoft\Media Catalog\Downloaded Clips\cl52\j020561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914400"/>
            <a:ext cx="106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692696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verifitseerimine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1507" name="Picture 3" descr="C:\dokum\jama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2913"/>
            <a:ext cx="91440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908720"/>
            <a:ext cx="936104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836712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5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228600"/>
            <a:ext cx="866388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Privaat</a:t>
            </a:r>
            <a:r>
              <a:rPr lang="en-US" sz="4000" b="1" dirty="0" err="1" smtClean="0">
                <a:solidFill>
                  <a:srgbClr val="C00000"/>
                </a:solidFill>
              </a:rPr>
              <a:t>võt</a:t>
            </a:r>
            <a:r>
              <a:rPr lang="et-EE" sz="4000" b="1" dirty="0" smtClean="0">
                <a:solidFill>
                  <a:srgbClr val="C00000"/>
                </a:solidFill>
              </a:rPr>
              <a:t>i ja selle kasutamine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560" y="2667000"/>
            <a:ext cx="8229600" cy="4191000"/>
          </a:xfrm>
        </p:spPr>
        <p:txBody>
          <a:bodyPr lIns="92075" tIns="46038" rIns="92075" bIns="46038" anchor="ctr">
            <a:normAutofit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Seepärast tuleb  privaatvõtit hoida väga hoolsalt, vältides selle volitamatut kasutamist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800" dirty="0" smtClean="0">
              <a:solidFill>
                <a:schemeClr val="folHlink"/>
              </a:solidFill>
              <a:latin typeface="Arial" charset="0"/>
            </a:endParaRPr>
          </a:p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Tavaliselt hoitakse seda spetsiaalses riistvaraseadmes,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kiipkaardis</a:t>
            </a:r>
            <a:r>
              <a:rPr lang="et-EE" sz="2800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chipcard</a:t>
            </a:r>
            <a:r>
              <a:rPr lang="et-EE" sz="2800" dirty="0" smtClean="0">
                <a:latin typeface="Arial" charset="0"/>
              </a:rPr>
              <a:t>) koos krüpteerimisalgoritmiga, millest ei saa seda välja lugeda, vaid üksnes kasutada</a:t>
            </a:r>
          </a:p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Nii Eesti ID kaart kui ka Mobiil-ID SIM kaart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mõlemad kujundatud sellise krüptograafilise kiipkaardina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1134597" name="Text Box 5"/>
          <p:cNvSpPr txBox="1">
            <a:spLocks noChangeArrowheads="1"/>
          </p:cNvSpPr>
          <p:nvPr/>
        </p:nvSpPr>
        <p:spPr bwMode="auto">
          <a:xfrm>
            <a:off x="539552" y="1196752"/>
            <a:ext cx="7992888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Igaüks, kel on olemas privaatvõti, saab sellega võtme omaniku nimel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allkirju anda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Dokumendi tõestusväärtus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05923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686800" cy="401340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Dokument on andmekogum, millelt nõuame vähemalt kahte omadust: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suutma hiljem kindlaks teha dokumendi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loojat </a:t>
            </a:r>
            <a:r>
              <a:rPr lang="et-EE" sz="2600" dirty="0">
                <a:latin typeface="Arial" charset="0"/>
              </a:rPr>
              <a:t>(ja enamasti ka loomisaega)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veenduma, et peale dokumendi loomist ei ole seda enam muudetud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26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Neid omadusi koos võib nimetada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dokumendi tõestusväärtuseks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evidentiary value of a document</a:t>
            </a:r>
            <a:r>
              <a:rPr lang="et-EE" sz="2600" dirty="0">
                <a:latin typeface="Arial" charset="0"/>
              </a:rPr>
              <a:t>)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95536" y="5085184"/>
            <a:ext cx="8748464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Kui mingi teabekogumi korral ei ole mõlemad eelmainitud omadused tagatud, siis ei saa seda võtet dokumentide loomisel, säilitamisel ja kasutamisel pruukida</a:t>
            </a:r>
            <a:endParaRPr lang="et-EE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0"/>
            <a:ext cx="8735888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t-EE" sz="3600" b="1" dirty="0" err="1" smtClean="0">
                <a:solidFill>
                  <a:srgbClr val="C00000"/>
                </a:solidFill>
              </a:rPr>
              <a:t>Privaat</a:t>
            </a:r>
            <a:r>
              <a:rPr lang="en-US" sz="3600" b="1" dirty="0" err="1" smtClean="0">
                <a:solidFill>
                  <a:srgbClr val="C00000"/>
                </a:solidFill>
              </a:rPr>
              <a:t>võt</a:t>
            </a:r>
            <a:r>
              <a:rPr lang="et-EE" sz="3600" b="1" dirty="0" smtClean="0">
                <a:solidFill>
                  <a:srgbClr val="C00000"/>
                </a:solidFill>
              </a:rPr>
              <a:t>i kiipkaardina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pic>
        <p:nvPicPr>
          <p:cNvPr id="23556" name="Picture 4" descr="C:\dokum\jama7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25"/>
            <a:ext cx="735806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C:\WINDOWS\Application Data\Microsoft\Media Catalog\Downloaded Clips\cl0\BS00693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2143125"/>
            <a:ext cx="2133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2938" y="4714875"/>
            <a:ext cx="7358062" cy="16922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dirty="0">
                <a:latin typeface="Arial" charset="0"/>
              </a:rPr>
              <a:t>Niisugust kiipi/seadet, mille siseehitusele ja sisemistele registritele kasutaja ligi ei pääse, nimetatakse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pöördkonstrueerimatuks seadmeks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err="1">
                <a:latin typeface="Arial" charset="0"/>
              </a:rPr>
              <a:t>non-reverse-engineerable</a:t>
            </a:r>
            <a:r>
              <a:rPr lang="et-EE" sz="2600" i="1" dirty="0">
                <a:latin typeface="Arial" charset="0"/>
              </a:rPr>
              <a:t> </a:t>
            </a:r>
            <a:r>
              <a:rPr lang="et-EE" sz="2600" i="1" dirty="0" err="1">
                <a:latin typeface="Arial" charset="0"/>
              </a:rPr>
              <a:t>device</a:t>
            </a:r>
            <a:r>
              <a:rPr lang="et-EE" sz="2600" b="1" dirty="0">
                <a:latin typeface="Arial" charset="0"/>
              </a:rPr>
              <a:t>)</a:t>
            </a:r>
            <a:endParaRPr lang="en-GB" sz="2600" b="1" dirty="0">
              <a:latin typeface="Arial" charset="0"/>
            </a:endParaRPr>
          </a:p>
        </p:txBody>
      </p:sp>
      <p:pic>
        <p:nvPicPr>
          <p:cNvPr id="7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2708920"/>
            <a:ext cx="35544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2420888"/>
            <a:ext cx="216024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212976"/>
            <a:ext cx="491800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228600"/>
            <a:ext cx="8735888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ertifitseerimisteenuse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</a:rPr>
              <a:t>vajadus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00200" y="1371600"/>
            <a:ext cx="7239000" cy="3124200"/>
          </a:xfrm>
        </p:spPr>
        <p:txBody>
          <a:bodyPr lIns="92075" tIns="46038" rIns="92075" bIns="46038" anchor="ctr">
            <a:normAutofit fontScale="92500"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Eeltoodud võte  (avaliku võtmega krüptograafia) võimaldab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siduda dokumendi selle andja võtmepaariga </a:t>
            </a:r>
            <a:r>
              <a:rPr lang="et-EE" sz="2800" dirty="0" smtClean="0">
                <a:latin typeface="Arial" charset="0"/>
              </a:rPr>
              <a:t>(avaliku võtmega)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t-EE" sz="12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Meid huvitab aga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dokumendi sidumine allakirjutaga</a:t>
            </a:r>
            <a:r>
              <a:rPr lang="et-EE" sz="2800" dirty="0" smtClean="0">
                <a:latin typeface="Arial" charset="0"/>
              </a:rPr>
              <a:t> (täpsemini tema isikuandmetega, nt nimega, isikukoodiga vms)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t-EE" b="1" dirty="0" smtClean="0">
              <a:latin typeface="Arial" charset="0"/>
            </a:endParaRPr>
          </a:p>
        </p:txBody>
      </p:sp>
      <p:sp>
        <p:nvSpPr>
          <p:cNvPr id="1138692" name="Text Box 4"/>
          <p:cNvSpPr txBox="1">
            <a:spLocks noChangeArrowheads="1"/>
          </p:cNvSpPr>
          <p:nvPr/>
        </p:nvSpPr>
        <p:spPr bwMode="auto">
          <a:xfrm>
            <a:off x="533400" y="5181600"/>
            <a:ext cx="80010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Lahendus: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peame siduma isiku (isikuandmed) tema avaliku võtmega (mille kaudu ta on siis seotud ka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allkirja endaga)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24581" name="Picture 5" descr="C:\WINDOWS\Application Data\Microsoft\Media Catalog\Downloaded Clips\cl38\j014003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19400"/>
            <a:ext cx="15684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C:\WINDOWS\Application Data\Microsoft\Media Catalog\Downloaded Clips\cl65\j025413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295400"/>
            <a:ext cx="10842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228600"/>
            <a:ext cx="868680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n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, selle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3886200"/>
            <a:ext cx="8388424" cy="2286000"/>
          </a:xfrm>
        </p:spPr>
        <p:txBody>
          <a:bodyPr lIns="92075" tIns="46038" rIns="92075" bIns="46038" anchor="ctr">
            <a:normAutofit fontScale="85000"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latin typeface="Arial" charset="0"/>
              </a:rPr>
              <a:t>Sertifikaadi väljaandmisega tegelevad spetsiaalsed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sertifitseerimiskeskused</a:t>
            </a:r>
            <a:r>
              <a:rPr lang="et-EE" sz="2800" b="1" dirty="0" smtClean="0">
                <a:latin typeface="Arial" charset="0"/>
              </a:rPr>
              <a:t>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sertifitseerimisteenuse osutajad</a:t>
            </a:r>
            <a:r>
              <a:rPr lang="et-EE" sz="2800" b="1" dirty="0" smtClean="0">
                <a:latin typeface="Arial" charset="0"/>
              </a:rPr>
              <a:t> (</a:t>
            </a:r>
            <a:r>
              <a:rPr lang="et-EE" sz="2800" b="1" i="1" dirty="0" smtClean="0">
                <a:latin typeface="Arial" charset="0"/>
              </a:rPr>
              <a:t>certification authorities, CA</a:t>
            </a:r>
            <a:r>
              <a:rPr lang="et-EE" sz="2800" b="1" dirty="0" smtClean="0">
                <a:latin typeface="Arial" charset="0"/>
              </a:rPr>
              <a:t>). </a:t>
            </a:r>
            <a:r>
              <a:rPr lang="et-EE" sz="2800" dirty="0" smtClean="0">
                <a:latin typeface="Arial" charset="0"/>
              </a:rPr>
              <a:t>Euroopa Liidus kehtivates õigusaktides nimetatakse seda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usaldusteenuseks</a:t>
            </a:r>
            <a:r>
              <a:rPr lang="et-EE" sz="2800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trust service</a:t>
            </a:r>
            <a:r>
              <a:rPr lang="et-EE" sz="2800" dirty="0" smtClean="0">
                <a:latin typeface="Arial" charset="0"/>
              </a:rPr>
              <a:t>)</a:t>
            </a:r>
          </a:p>
        </p:txBody>
      </p:sp>
      <p:sp>
        <p:nvSpPr>
          <p:cNvPr id="1140740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8077200" cy="2997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Isiku isikuandmete sidumist tema avaliku võtmega)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sertifitseerimiseks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certification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Digitaaldokumenti, mis seob isiku isikuandmed tema avaliku võtmega,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sertifikaadiks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certificate</a:t>
            </a:r>
            <a:r>
              <a:rPr lang="et-EE" sz="2800" dirty="0">
                <a:latin typeface="Arial" charset="0"/>
              </a:rPr>
              <a:t>)</a:t>
            </a:r>
            <a:endParaRPr lang="en-GB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0"/>
            <a:ext cx="8686800" cy="762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/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6627" name="Picture 3" descr="C:\dokum\jama1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9163"/>
            <a:ext cx="9144000" cy="593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5589240"/>
            <a:ext cx="401638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5373216"/>
            <a:ext cx="7635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WINDOWS\Application Data\Microsoft\Media Catalog\Downloaded Clips\cl3f\j0158535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5661248"/>
            <a:ext cx="72707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WINDOWS\Application Data\Microsoft\Media Catalog\Downloaded Clips\cl62\j0245175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836712"/>
            <a:ext cx="14874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:\PFiles\MSOffice\Clipart\standard\stddir1\BD05504_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1124744"/>
            <a:ext cx="1728787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228600"/>
            <a:ext cx="8807896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ertifikaat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7544" y="3573016"/>
            <a:ext cx="8763000" cy="2552328"/>
          </a:xfrm>
        </p:spPr>
        <p:txBody>
          <a:bodyPr lIns="92075" tIns="46038" rIns="92075" bIns="46038" anchor="ctr"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u="sng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Avalike võtmete asemel levitatakse igal pool üldjuhul sertifikaate. Igaühel, kes tahab digiallkirja kontrollida, peab allkirja andja sertifikaat olemas olema</a:t>
            </a:r>
          </a:p>
        </p:txBody>
      </p:sp>
      <p:sp>
        <p:nvSpPr>
          <p:cNvPr id="1144836" name="Text Box 4"/>
          <p:cNvSpPr txBox="1">
            <a:spLocks noChangeArrowheads="1"/>
          </p:cNvSpPr>
          <p:nvPr/>
        </p:nvSpPr>
        <p:spPr bwMode="auto">
          <a:xfrm>
            <a:off x="395536" y="908720"/>
            <a:ext cx="8447856" cy="2692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Sertifikaat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>
                <a:latin typeface="Arial" charset="0"/>
              </a:rPr>
              <a:t>certificate</a:t>
            </a:r>
            <a:r>
              <a:rPr lang="et-EE" sz="2800" dirty="0">
                <a:latin typeface="Arial" charset="0"/>
              </a:rPr>
              <a:t>) on sertifitseerimis</a:t>
            </a:r>
            <a:r>
              <a:rPr lang="sv-SE" sz="2800" dirty="0">
                <a:latin typeface="Arial" charset="0"/>
              </a:rPr>
              <a:t>teenuse osutaja</a:t>
            </a:r>
            <a:r>
              <a:rPr lang="et-EE" sz="2800" dirty="0">
                <a:latin typeface="Arial" charset="0"/>
              </a:rPr>
              <a:t> poolt alla kirjutatud (signeeritud) digidokument, mis sisaldab sertifikaadi omaniku isikuandmeid, avalikku võtit ja sertifikaadiga seotud andmeid (sertifitseerimiskeskuse andmeid, kehtivusaega jm)</a:t>
            </a:r>
            <a:endParaRPr lang="en-GB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91540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Vahendi ainuvaldusest väljumise probleem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55576" y="3356992"/>
            <a:ext cx="705678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t-EE" sz="2800" dirty="0">
                <a:latin typeface="Arial" charset="0"/>
              </a:rPr>
              <a:t>Ainus lahendus: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lubada sertifikaate tühistada</a:t>
            </a:r>
          </a:p>
          <a:p>
            <a:pPr eaLnBrk="0" hangingPunct="0"/>
            <a:endParaRPr lang="et-EE" sz="2800" b="1" u="sng" dirty="0">
              <a:latin typeface="Arial" charset="0"/>
            </a:endParaRPr>
          </a:p>
          <a:p>
            <a:pPr eaLnBrk="0" hangingPunct="0"/>
            <a:endParaRPr lang="en-US" sz="2800" dirty="0"/>
          </a:p>
        </p:txBody>
      </p:sp>
      <p:sp>
        <p:nvSpPr>
          <p:cNvPr id="1146884" name="Text Box 4"/>
          <p:cNvSpPr txBox="1">
            <a:spLocks noChangeArrowheads="1"/>
          </p:cNvSpPr>
          <p:nvPr/>
        </p:nvSpPr>
        <p:spPr bwMode="auto">
          <a:xfrm>
            <a:off x="611560" y="4509120"/>
            <a:ext cx="7467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Järeldus: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me peame arvet pidama kõikide väljaantud sertifikaatide kehtivusaja üle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ning panema igale sündmusele juurde tõestusomaduste ajalipikud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46886" name="Text Box 6"/>
          <p:cNvSpPr txBox="1">
            <a:spLocks noChangeArrowheads="1"/>
          </p:cNvSpPr>
          <p:nvPr/>
        </p:nvSpPr>
        <p:spPr bwMode="auto">
          <a:xfrm>
            <a:off x="611560" y="914400"/>
            <a:ext cx="684076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saa välistada olukordi, kus privaatvõti (isiklik võti) väljub selle omaniku ainuvaldusest </a:t>
            </a:r>
            <a:r>
              <a:rPr lang="et-EE" sz="2800" dirty="0">
                <a:latin typeface="Arial" charset="0"/>
              </a:rPr>
              <a:t>Kui see on toimunud, siis saab volitamata isik allkirja omaniku nimel (digi)allkirju anda</a:t>
            </a:r>
            <a:endParaRPr lang="et-EE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304800"/>
            <a:ext cx="8735888" cy="531912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L</a:t>
            </a:r>
            <a:r>
              <a:rPr lang="en-US" sz="3600" b="1" dirty="0" err="1" smtClean="0">
                <a:solidFill>
                  <a:srgbClr val="C00000"/>
                </a:solidFill>
              </a:rPr>
              <a:t>ahendus</a:t>
            </a:r>
            <a:r>
              <a:rPr lang="et-EE" sz="3600" b="1" dirty="0" smtClean="0">
                <a:solidFill>
                  <a:srgbClr val="C00000"/>
                </a:solidFill>
              </a:rPr>
              <a:t>: kehtivuskinnitus ja ajatempel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7544" y="1196752"/>
            <a:ext cx="8676456" cy="2460848"/>
          </a:xfrm>
        </p:spPr>
        <p:txBody>
          <a:bodyPr lIns="92075" tIns="46038" rIns="92075" bIns="46038" anchor="ctr"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u="sng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Hädavajalik nõue dokumentide pikaajalise tõestusväärtuse tagamiseks: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kord digiallkirjaga varustatud dokumendi ehtsust võib sageli olla vajalik tõestada veel pikka aega kauges tulevikus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600" b="1" dirty="0" smtClean="0">
              <a:solidFill>
                <a:schemeClr val="folHlink"/>
              </a:solidFill>
              <a:latin typeface="Arial" charset="0"/>
            </a:endParaRPr>
          </a:p>
          <a:p>
            <a:pPr marL="1828800" lvl="4" indent="0" eaLnBrk="1" hangingPunct="1">
              <a:buFontTx/>
              <a:buNone/>
            </a:pPr>
            <a:endParaRPr lang="et-EE" sz="18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2800" b="1" dirty="0" smtClean="0">
              <a:latin typeface="Arial" charset="0"/>
            </a:endParaRPr>
          </a:p>
        </p:txBody>
      </p:sp>
      <p:sp>
        <p:nvSpPr>
          <p:cNvPr id="1148932" name="Text Box 4"/>
          <p:cNvSpPr txBox="1">
            <a:spLocks noChangeArrowheads="1"/>
          </p:cNvSpPr>
          <p:nvPr/>
        </p:nvSpPr>
        <p:spPr bwMode="auto">
          <a:xfrm>
            <a:off x="539552" y="3212976"/>
            <a:ext cx="8077200" cy="31559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Järeldus: tuleb kasutada mehhanisme, mis</a:t>
            </a:r>
          </a:p>
          <a:p>
            <a:pPr marL="287338" indent="-287338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800" dirty="0">
              <a:latin typeface="Arial" charset="0"/>
            </a:endParaRPr>
          </a:p>
          <a:p>
            <a:pPr marL="287338" indent="-28733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võimaldavad hiljem tõestada sertifikaatide kehtivust mingil varasemal ajahetkel </a:t>
            </a:r>
            <a:r>
              <a:rPr lang="et-EE" sz="2800" dirty="0">
                <a:latin typeface="Arial" charset="0"/>
              </a:rPr>
              <a:t>(</a:t>
            </a:r>
            <a:r>
              <a:rPr lang="sv-SE" sz="2800" dirty="0">
                <a:latin typeface="Arial" charset="0"/>
              </a:rPr>
              <a:t>kehtivuskinnitus, harva ka tühistuslist</a:t>
            </a:r>
            <a:r>
              <a:rPr lang="et-EE" sz="2800" dirty="0">
                <a:latin typeface="Arial" charset="0"/>
              </a:rPr>
              <a:t>) </a:t>
            </a:r>
          </a:p>
          <a:p>
            <a:pPr marL="287338" indent="-28733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endParaRPr lang="et-EE" sz="800" dirty="0">
              <a:latin typeface="Arial" charset="0"/>
            </a:endParaRPr>
          </a:p>
          <a:p>
            <a:pPr marL="287338" indent="-28733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võimaldavad hiljem tuvastada dokumentide signeerimisaega </a:t>
            </a:r>
            <a:r>
              <a:rPr lang="et-EE" sz="2800" dirty="0">
                <a:latin typeface="Arial" charset="0"/>
              </a:rPr>
              <a:t>(ajatempel) </a:t>
            </a:r>
            <a:endParaRPr lang="en-GB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228600"/>
            <a:ext cx="8591872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A</a:t>
            </a:r>
            <a:r>
              <a:rPr lang="en-US" sz="4000" b="1" dirty="0" err="1" smtClean="0">
                <a:solidFill>
                  <a:srgbClr val="C00000"/>
                </a:solidFill>
              </a:rPr>
              <a:t>jatempel</a:t>
            </a:r>
            <a:r>
              <a:rPr lang="et-EE" sz="4000" b="1" dirty="0" smtClean="0">
                <a:solidFill>
                  <a:srgbClr val="C00000"/>
                </a:solidFill>
              </a:rPr>
              <a:t> ajahetke tõestajana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50979" name="Text Box 3"/>
          <p:cNvSpPr txBox="1">
            <a:spLocks noChangeArrowheads="1"/>
          </p:cNvSpPr>
          <p:nvPr/>
        </p:nvSpPr>
        <p:spPr bwMode="auto">
          <a:xfrm>
            <a:off x="323528" y="908720"/>
            <a:ext cx="82296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Ajatempel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time-stamp</a:t>
            </a:r>
            <a:r>
              <a:rPr lang="et-EE" sz="2800" dirty="0">
                <a:latin typeface="Arial" charset="0"/>
              </a:rPr>
              <a:t>) on andmekogumile (dokumendile, failile vm) lisatud täiendav andmekogum, mis võimaldab selle loomisaega võrrelda teiste andmekogumite loomisaegadega (signeerimisaegadega)</a:t>
            </a:r>
            <a:endParaRPr lang="en-GB" sz="28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23528" y="3356992"/>
            <a:ext cx="8820472" cy="458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Ajatempleid väljastavad kindla funktsiooniga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ajatemplikeskused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ehk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ajatempliteenuse osutajad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time-stamping authorities</a:t>
            </a:r>
            <a:r>
              <a:rPr lang="et-EE" sz="2600" dirty="0">
                <a:latin typeface="Arial" charset="0"/>
              </a:rPr>
              <a:t>)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Järjekordse ajatempli arvutab ajatempli teenuse osutaja kahest </a:t>
            </a:r>
            <a:r>
              <a:rPr lang="et-EE" sz="2600" dirty="0" smtClean="0">
                <a:latin typeface="Arial" charset="0"/>
              </a:rPr>
              <a:t>allikast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nende kogumi räsi arvutamise </a:t>
            </a:r>
            <a:r>
              <a:rPr lang="et-EE" sz="2600" dirty="0" smtClean="0">
                <a:latin typeface="Arial" charset="0"/>
              </a:rPr>
              <a:t>teel: </a:t>
            </a:r>
            <a:endParaRPr lang="et-EE" sz="2600" dirty="0"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talle saadetud andmekogumist 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eelmisest väljaantud ajatemplist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228600"/>
            <a:ext cx="866388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Ajatempl</a:t>
            </a:r>
            <a:r>
              <a:rPr lang="et-EE" sz="4000" b="1" dirty="0" smtClean="0">
                <a:solidFill>
                  <a:srgbClr val="C00000"/>
                </a:solidFill>
              </a:rPr>
              <a:t>i omadused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1196752"/>
            <a:ext cx="8610600" cy="2362200"/>
          </a:xfrm>
        </p:spPr>
        <p:txBody>
          <a:bodyPr lIns="92075" tIns="46038" rIns="92075" bIns="46038" anchor="ctr"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Räside aheldamise võte võimaldab tekitada olukorra,  kus juba väljaantud ajatemplite vahele ei saa hiljem  välja anda uut ajatemplit ja juba väljaantud  ajatempleid ei saa muuta:</a:t>
            </a:r>
            <a:endParaRPr lang="et-EE" b="1" dirty="0" smtClean="0">
              <a:solidFill>
                <a:srgbClr val="0070C0"/>
              </a:solidFill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solidFill>
                <a:srgbClr val="0070C0"/>
              </a:solidFill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67544" y="3645024"/>
            <a:ext cx="8229600" cy="250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dirty="0">
                <a:latin typeface="Arial" charset="0"/>
              </a:rPr>
              <a:t>kõik ajatemplid, nende väljastamise reeglid ja kasutatavad algoritmid on avalikud</a:t>
            </a:r>
          </a:p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dirty="0">
                <a:latin typeface="Arial" charset="0"/>
              </a:rPr>
              <a:t>a</a:t>
            </a:r>
            <a:r>
              <a:rPr lang="et-EE" sz="2800" dirty="0" smtClean="0">
                <a:latin typeface="Arial" charset="0"/>
              </a:rPr>
              <a:t>jatempliteenuse </a:t>
            </a:r>
            <a:r>
              <a:rPr lang="et-EE" sz="2800" dirty="0">
                <a:latin typeface="Arial" charset="0"/>
              </a:rPr>
              <a:t>osutajaga võetakse ühendust onlainis digiallkirja andmise hetkel</a:t>
            </a:r>
            <a:endParaRPr lang="en-US" sz="3200" dirty="0">
              <a:latin typeface="Arial" charset="0"/>
            </a:endParaRPr>
          </a:p>
          <a:p>
            <a:pPr marL="384175" indent="-384175">
              <a:spcBef>
                <a:spcPct val="50000"/>
              </a:spcBef>
            </a:pPr>
            <a:endParaRPr lang="et-EE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332656"/>
            <a:ext cx="8735888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ertifikaatide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tühistuslist</a:t>
            </a:r>
            <a:r>
              <a:rPr lang="et-EE" sz="4000" b="1" dirty="0" smtClean="0">
                <a:solidFill>
                  <a:srgbClr val="C00000"/>
                </a:solidFill>
              </a:rPr>
              <a:t>: digiallkirja vaates üsna ebasobiv lahendus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560" y="1004664"/>
            <a:ext cx="8532440" cy="4800600"/>
          </a:xfrm>
        </p:spPr>
        <p:txBody>
          <a:bodyPr lIns="92075" tIns="46038" rIns="92075" bIns="46038" anchor="ctr"/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Sertifikaatide tühistuslisti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certificates</a:t>
            </a:r>
            <a:r>
              <a:rPr lang="sv-SE" sz="2600" i="1" dirty="0" smtClean="0">
                <a:latin typeface="Arial" charset="0"/>
              </a:rPr>
              <a:t>’</a:t>
            </a:r>
            <a:r>
              <a:rPr lang="et-EE" sz="2600" i="1" dirty="0" smtClean="0">
                <a:latin typeface="Arial" charset="0"/>
              </a:rPr>
              <a:t> revocation list</a:t>
            </a:r>
            <a:r>
              <a:rPr lang="et-EE" sz="2600" dirty="0" smtClean="0">
                <a:latin typeface="Arial" charset="0"/>
              </a:rPr>
              <a:t>) </a:t>
            </a:r>
            <a:r>
              <a:rPr lang="sv-SE" sz="2600" dirty="0" smtClean="0">
                <a:latin typeface="Arial" charset="0"/>
              </a:rPr>
              <a:t>võiks pidada</a:t>
            </a:r>
            <a:r>
              <a:rPr lang="et-EE" sz="2600" dirty="0" smtClean="0">
                <a:latin typeface="Arial" charset="0"/>
              </a:rPr>
              <a:t> sertifitseerimiskeskus, sinna</a:t>
            </a:r>
            <a:r>
              <a:rPr lang="sv-SE" sz="2600" dirty="0" smtClean="0">
                <a:latin typeface="Arial" charset="0"/>
              </a:rPr>
              <a:t>saaks kanda</a:t>
            </a:r>
            <a:r>
              <a:rPr lang="et-EE" sz="2600" dirty="0" smtClean="0">
                <a:latin typeface="Arial" charset="0"/>
              </a:rPr>
              <a:t> andmed kõikide väljaantud sertifikaatide kohta, mida saa</a:t>
            </a:r>
            <a:r>
              <a:rPr lang="sv-SE" sz="2600" dirty="0" smtClean="0">
                <a:latin typeface="Arial" charset="0"/>
              </a:rPr>
              <a:t>ks</a:t>
            </a:r>
            <a:r>
              <a:rPr lang="et-EE" sz="2600" dirty="0" smtClean="0">
                <a:latin typeface="Arial" charset="0"/>
              </a:rPr>
              <a:t> hiljem onlainis kontrollida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t-EE" sz="12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Sellise listi olemasolu võimalda</a:t>
            </a:r>
            <a:r>
              <a:rPr lang="sv-SE" sz="2600" dirty="0" smtClean="0">
                <a:latin typeface="Arial" charset="0"/>
              </a:rPr>
              <a:t>ks</a:t>
            </a:r>
            <a:r>
              <a:rPr lang="et-EE" sz="2600" dirty="0" smtClean="0">
                <a:latin typeface="Arial" charset="0"/>
              </a:rPr>
              <a:t>  onlainis kontrollida (ja vahel ka tõestada) sertifikaatide kehtivust mingil varasemal ajahetkel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sz="2600" dirty="0" smtClean="0">
              <a:latin typeface="Arial" charset="0"/>
            </a:endParaRPr>
          </a:p>
        </p:txBody>
      </p:sp>
      <p:sp>
        <p:nvSpPr>
          <p:cNvPr id="1155077" name="Text Box 5"/>
          <p:cNvSpPr txBox="1">
            <a:spLocks noChangeArrowheads="1"/>
          </p:cNvSpPr>
          <p:nvPr/>
        </p:nvSpPr>
        <p:spPr bwMode="auto">
          <a:xfrm>
            <a:off x="971600" y="5373216"/>
            <a:ext cx="6248400" cy="9239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Miks säärane lahendus on ikkagi väga ebasobiv?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60648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 Paberdokumendi tõestusväärtus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38400" y="6096000"/>
            <a:ext cx="7239000" cy="4800600"/>
          </a:xfrm>
        </p:spPr>
        <p:txBody>
          <a:bodyPr lIns="92075" tIns="46038" rIns="92075" bIns="46038" anchor="ctr"/>
          <a:lstStyle/>
          <a:p>
            <a:pPr marL="376238" indent="-376238" eaLnBrk="1" hangingPunct="1">
              <a:buFont typeface="Wingdings" pitchFamily="2" charset="2"/>
              <a:buNone/>
            </a:pPr>
            <a:endParaRPr lang="et-EE" sz="2800" b="1" u="sng" smtClean="0">
              <a:latin typeface="Arial" charset="0"/>
            </a:endParaRPr>
          </a:p>
          <a:p>
            <a:pPr marL="376238" indent="-376238" eaLnBrk="1" hangingPunct="1">
              <a:buClr>
                <a:schemeClr val="tx1"/>
              </a:buClr>
              <a:buFontTx/>
              <a:buChar char="•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5536" y="1371600"/>
            <a:ext cx="8748464" cy="279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Paberdokumendi seob ta loojaga omakäeline allkiri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handwritten signature</a:t>
            </a:r>
            <a:r>
              <a:rPr lang="et-EE" sz="2600" dirty="0">
                <a:latin typeface="Arial" charset="0"/>
              </a:rPr>
              <a:t>)</a:t>
            </a:r>
          </a:p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200" b="1" dirty="0">
              <a:latin typeface="Arial" charset="0"/>
            </a:endParaRPr>
          </a:p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Nii dokumendi andmed ise (dokumendi  sisu) kui ka nendele kantud allkiri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seotud andmekandjaga 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data carrier</a:t>
            </a:r>
            <a:r>
              <a:rPr lang="et-EE" sz="2600" dirty="0">
                <a:latin typeface="Arial" charset="0"/>
              </a:rPr>
              <a:t>) kui paberilehega; sellele kandmise tehnika seob need ka omavahel</a:t>
            </a:r>
            <a:endParaRPr lang="et-EE" sz="2600" dirty="0"/>
          </a:p>
        </p:txBody>
      </p:sp>
      <p:sp>
        <p:nvSpPr>
          <p:cNvPr id="1107973" name="Text Box 5"/>
          <p:cNvSpPr txBox="1">
            <a:spLocks noChangeArrowheads="1"/>
          </p:cNvSpPr>
          <p:nvPr/>
        </p:nvSpPr>
        <p:spPr bwMode="auto">
          <a:xfrm>
            <a:off x="467544" y="4581128"/>
            <a:ext cx="750756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Paberkandjal dokumendi tõestusväärtus on tagatud, kui selles sisalduv teave vastab kindlatele vorminõuetele ning on varustatud allkirjaga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228600"/>
            <a:ext cx="859187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T</a:t>
            </a:r>
            <a:r>
              <a:rPr lang="en-US" sz="4000" b="1" dirty="0" err="1" smtClean="0">
                <a:solidFill>
                  <a:srgbClr val="C00000"/>
                </a:solidFill>
              </a:rPr>
              <a:t>ühistuslist</a:t>
            </a:r>
            <a:r>
              <a:rPr lang="et-EE" sz="4000" b="1" dirty="0" smtClean="0">
                <a:solidFill>
                  <a:srgbClr val="C00000"/>
                </a:solidFill>
              </a:rPr>
              <a:t>i suured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puudused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23528" y="548680"/>
            <a:ext cx="8820472" cy="4176464"/>
          </a:xfrm>
        </p:spPr>
        <p:txBody>
          <a:bodyPr lIns="92075" tIns="46038" rIns="92075" bIns="46038" anchor="ctr">
            <a:normAutofit/>
          </a:bodyPr>
          <a:lstStyle/>
          <a:p>
            <a:pPr marL="287338" indent="-287338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287338" indent="-287338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400" dirty="0" smtClean="0">
                <a:latin typeface="Arial" charset="0"/>
              </a:rPr>
              <a:t>Dokumendi allkirja õigsuse kontrollimiseks on vaja sooritada onlain-päring sertifitseerimiskeskusse või </a:t>
            </a:r>
            <a:r>
              <a:rPr lang="sv-SE" sz="2400" dirty="0" smtClean="0">
                <a:latin typeface="Arial" charset="0"/>
              </a:rPr>
              <a:t>mujale</a:t>
            </a:r>
            <a:endParaRPr lang="et-EE" sz="2400" dirty="0" smtClean="0">
              <a:latin typeface="Arial" charset="0"/>
            </a:endParaRP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400" dirty="0" smtClean="0">
                <a:latin typeface="Arial" charset="0"/>
              </a:rPr>
              <a:t>Raskused juhul, kui sertifitseerimiskeskus on oma tegevuse lõpetanud (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dokument peab kehtima jääma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, mitte õhku rippuma</a:t>
            </a:r>
            <a:r>
              <a:rPr lang="sv-SE" sz="2400" dirty="0" smtClean="0">
                <a:latin typeface="Arial" charset="0"/>
              </a:rPr>
              <a:t>!</a:t>
            </a:r>
            <a:r>
              <a:rPr lang="et-EE" sz="2400" dirty="0" smtClean="0">
                <a:latin typeface="Arial" charset="0"/>
              </a:rPr>
              <a:t>)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400" dirty="0" smtClean="0">
                <a:latin typeface="Arial" charset="0"/>
              </a:rPr>
              <a:t>Kui sertifikaate on välja antud palju, siis on listi pidamine ja sellest teabe otsimine mahukas töö — ta vajab väga suure läbilaskevõimega infosüsteeme (iga kirja kontrollimise e verifitseerimise juures tehakse üks onlain-päring!)</a:t>
            </a:r>
          </a:p>
          <a:p>
            <a:pPr marL="287338" indent="-287338" eaLnBrk="1" hangingPunct="1">
              <a:buFont typeface="Wingdings" pitchFamily="2" charset="2"/>
              <a:buNone/>
            </a:pPr>
            <a:endParaRPr lang="et-EE" sz="2400" b="1" dirty="0" smtClean="0">
              <a:latin typeface="Arial" charset="0"/>
            </a:endParaRPr>
          </a:p>
          <a:p>
            <a:pPr marL="287338" indent="-287338" algn="just" eaLnBrk="1" hangingPunct="1">
              <a:buFont typeface="Wingdings" pitchFamily="2" charset="2"/>
              <a:buNone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1157125" name="Text Box 5"/>
          <p:cNvSpPr txBox="1">
            <a:spLocks noChangeArrowheads="1"/>
          </p:cNvSpPr>
          <p:nvPr/>
        </p:nvSpPr>
        <p:spPr bwMode="auto">
          <a:xfrm>
            <a:off x="539552" y="4437112"/>
            <a:ext cx="8305800" cy="189282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dirty="0">
                <a:latin typeface="Arial" charset="0"/>
              </a:rPr>
              <a:t>Dokumendi verifitseeritavus </a:t>
            </a:r>
            <a:r>
              <a:rPr lang="et-EE" sz="2600" dirty="0" smtClean="0">
                <a:latin typeface="Arial" charset="0"/>
              </a:rPr>
              <a:t>peaks säilima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koos dokumendi endaga, mitte sellest </a:t>
            </a:r>
            <a:r>
              <a:rPr lang="sv-SE" sz="2600" dirty="0" smtClean="0">
                <a:latin typeface="Arial" charset="0"/>
              </a:rPr>
              <a:t>lahus</a:t>
            </a:r>
            <a:r>
              <a:rPr lang="et-EE" sz="2600" dirty="0" smtClean="0">
                <a:latin typeface="Arial" charset="0"/>
              </a:rPr>
              <a:t>, mingi teise instantsi juures</a:t>
            </a:r>
            <a:r>
              <a:rPr lang="sv-SE" sz="2600" dirty="0" smtClean="0">
                <a:latin typeface="Arial" charset="0"/>
              </a:rPr>
              <a:t>!</a:t>
            </a:r>
            <a:endParaRPr lang="sv-SE" sz="260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Järeldus: tühistuslist ei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obi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e-maailma!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8640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Kehtivuskinnitus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</a:rPr>
              <a:t> ja kehtivuskinnitusteenus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4457700"/>
            <a:ext cx="8458200" cy="4800600"/>
          </a:xfrm>
        </p:spPr>
        <p:txBody>
          <a:bodyPr lIns="92075" tIns="46038" rIns="92075" bIns="46038" anchor="ctr"/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smtClean="0">
              <a:latin typeface="Arial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endParaRPr lang="et-EE" sz="1000" b="1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2800" smtClean="0">
              <a:latin typeface="Arial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endParaRPr lang="en-US" smtClean="0">
              <a:latin typeface="Arial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39552" y="3581400"/>
            <a:ext cx="8604448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Kehtivuskinnitus kujutab </a:t>
            </a:r>
            <a:r>
              <a:rPr lang="et-EE" sz="2600" dirty="0">
                <a:latin typeface="Arial" charset="0"/>
              </a:rPr>
              <a:t>endast onlain-teenust, mis töötab iga sertifitseerimisteenuse osutaja juures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4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Kehtivuskinnitusteenus võimaldab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üle saada tühistuslisti puudustest</a:t>
            </a:r>
            <a:endParaRPr lang="sv-SE" sz="2600" b="1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sv-SE" sz="14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159173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77152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Kehtivuskinnituse saamine on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digitõestuse saamine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digi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allkiri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on moodustatud kehtivas sertifikaadis sisalduvale avalikule võtmele vastava privaatvõtmega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304800"/>
            <a:ext cx="859187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Kehtivuskinnitus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61219" name="Text Box 3"/>
          <p:cNvSpPr txBox="1">
            <a:spLocks noChangeArrowheads="1"/>
          </p:cNvSpPr>
          <p:nvPr/>
        </p:nvSpPr>
        <p:spPr bwMode="auto">
          <a:xfrm>
            <a:off x="611560" y="908720"/>
            <a:ext cx="784664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Kehtivuskinnituse võtmine tehakse onlainis ja tavaliselt vahetult pärast digiallkirja andmist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S</a:t>
            </a:r>
            <a:r>
              <a:rPr lang="et-EE" sz="2800" dirty="0">
                <a:latin typeface="Arial" charset="0"/>
              </a:rPr>
              <a:t>elle eemärk on varustada d</a:t>
            </a:r>
            <a:r>
              <a:rPr lang="sv-SE" sz="2800" dirty="0">
                <a:latin typeface="Arial" charset="0"/>
              </a:rPr>
              <a:t>igidokument vastava</a:t>
            </a:r>
            <a:r>
              <a:rPr lang="et-EE" sz="2800" dirty="0">
                <a:latin typeface="Arial" charset="0"/>
              </a:rPr>
              <a:t> lisa</a:t>
            </a:r>
            <a:r>
              <a:rPr lang="sv-SE" sz="2800" dirty="0">
                <a:latin typeface="Arial" charset="0"/>
              </a:rPr>
              <a:t>rekvisiidi</a:t>
            </a:r>
            <a:r>
              <a:rPr lang="et-EE" sz="2800" dirty="0">
                <a:latin typeface="Arial" charset="0"/>
              </a:rPr>
              <a:t>ga</a:t>
            </a:r>
            <a:endParaRPr lang="en-GB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3200400"/>
            <a:ext cx="8534400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Kehtivuskinnituse olemasolu (</a:t>
            </a:r>
            <a:r>
              <a:rPr lang="et-EE" sz="2800" dirty="0" smtClean="0">
                <a:latin typeface="Arial" charset="0"/>
              </a:rPr>
              <a:t>allkirja juures </a:t>
            </a:r>
            <a:r>
              <a:rPr lang="et-EE" sz="2800" dirty="0">
                <a:latin typeface="Arial" charset="0"/>
              </a:rPr>
              <a:t>sabas) tõestab, et dokumendile kantud digiallkiri on tehtud dokumendi signeerimisel kehtiva sertifikaadi baasil</a:t>
            </a:r>
            <a:endParaRPr lang="sv-SE" sz="2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400" b="1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Peale kehtivuskinnituse võtmist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ole vaja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verifitseerimiseks (valideerimiseks)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teha enam mingeid onlain-päringuid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ega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vajalik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ülepea ka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mingit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võrguühendust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Digiallkirjaga digidokument koos </a:t>
            </a:r>
            <a:r>
              <a:rPr lang="sv-SE" sz="4000" b="1" dirty="0" smtClean="0">
                <a:solidFill>
                  <a:srgbClr val="C00000"/>
                </a:solidFill>
              </a:rPr>
              <a:t>vajalike (lisa)</a:t>
            </a:r>
            <a:r>
              <a:rPr lang="et-EE" sz="4000" b="1" dirty="0" smtClean="0">
                <a:solidFill>
                  <a:srgbClr val="C00000"/>
                </a:solidFill>
              </a:rPr>
              <a:t>rekvisiitidega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5" name="Picture 4" descr="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20888"/>
            <a:ext cx="9144000" cy="30119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381000"/>
            <a:ext cx="8807896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Sertifitseerimise </a:t>
            </a:r>
            <a:r>
              <a:rPr lang="et-EE" sz="4000" b="1" dirty="0" err="1" smtClean="0">
                <a:solidFill>
                  <a:srgbClr val="C00000"/>
                </a:solidFill>
              </a:rPr>
              <a:t>taristu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6106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Sertifitseerimise taristu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certification infrastructure</a:t>
            </a:r>
            <a:r>
              <a:rPr lang="et-EE" sz="2600" dirty="0">
                <a:latin typeface="Arial" charset="0"/>
              </a:rPr>
              <a:t>) ehk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avaliku võtme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taristu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public key infrastructure, PKI</a:t>
            </a:r>
            <a:r>
              <a:rPr lang="et-EE" sz="2600" dirty="0">
                <a:latin typeface="Arial" charset="0"/>
              </a:rPr>
              <a:t>) kujutab endast digiallkirja andmiseks ja kontrollimiseks vajaminevaid teenuseid, mida on viis: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privaatvõtit sisaldav seade + korraldus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sertifitseerimisteenus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ajatempli teenus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kehtivuskinnituse teenus</a:t>
            </a:r>
          </a:p>
          <a:p>
            <a:pPr marL="179388" indent="-179388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teenuste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korraldamise ja koordineerimise teenus </a:t>
            </a:r>
            <a:r>
              <a:rPr lang="et-EE" sz="2600" dirty="0">
                <a:latin typeface="Arial" charset="0"/>
              </a:rPr>
              <a:t>(tavaliselt riiklik)</a:t>
            </a:r>
            <a:endParaRPr lang="en-GB" sz="2600" dirty="0">
              <a:latin typeface="Arial" charset="0"/>
            </a:endParaRPr>
          </a:p>
        </p:txBody>
      </p:sp>
      <p:sp>
        <p:nvSpPr>
          <p:cNvPr id="1165316" name="Text Box 4"/>
          <p:cNvSpPr txBox="1">
            <a:spLocks noChangeArrowheads="1"/>
          </p:cNvSpPr>
          <p:nvPr/>
        </p:nvSpPr>
        <p:spPr bwMode="auto">
          <a:xfrm>
            <a:off x="838200" y="5715000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Digiallkirja turvaliseks andmiseks on hädavajalik kõigi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 toimimine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381000"/>
            <a:ext cx="8735888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Õiguslik reguleerimine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914400"/>
            <a:ext cx="882047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Digiallkirja juures vajavad õiguslikult reguleerimist: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95536" y="1484784"/>
            <a:ext cx="874846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Tingimused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, millele peab vastama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digiallkirja/digitempli andmise vahend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ja kuidas saavad teha sertifitseerimist</a:t>
            </a: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Millistele tingimustele peab vastama ajatempel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Kes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korraldab nimetatud tegevusi ja peab järelevalvet 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</a:pPr>
            <a:endParaRPr lang="et-EE" sz="2600" dirty="0"/>
          </a:p>
        </p:txBody>
      </p:sp>
      <p:sp>
        <p:nvSpPr>
          <p:cNvPr id="1179654" name="Text Box 6"/>
          <p:cNvSpPr txBox="1">
            <a:spLocks noChangeArrowheads="1"/>
          </p:cNvSpPr>
          <p:nvPr/>
        </p:nvSpPr>
        <p:spPr bwMode="auto">
          <a:xfrm>
            <a:off x="381000" y="4743450"/>
            <a:ext cx="8229600" cy="21145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Alles tehnilise valmisoleku ja piisava õigusliku reguleerimise korral saame öelda, et digiallkirjaga varustratud digidokumentidel on samasugune õiguslik tähendus kui omak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ä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elise allkirjaga varustatud paberdokumentidel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95535" y="980728"/>
            <a:ext cx="8748465" cy="598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Eesti digiallkirja 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eadus töötati välja 1996-99 jajõustus 2000. aastal. </a:t>
            </a:r>
            <a:r>
              <a:rPr lang="et-EE" sz="2800" dirty="0" smtClean="0">
                <a:latin typeface="Arial" charset="0"/>
                <a:cs typeface="Arial" charset="0"/>
              </a:rPr>
              <a:t>Seadus sätestas tingimused, millal on digisignatuur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interpreteeritav digiallkirjana</a:t>
            </a:r>
            <a:r>
              <a:rPr lang="et-EE" sz="2800" dirty="0" smtClean="0">
                <a:latin typeface="Arial" charset="0"/>
                <a:cs typeface="Arial" charset="0"/>
              </a:rPr>
              <a:t>, st dokumendile kantuse mõttes omakäelise allkirjaga õiguslikult samaväärne.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  <a:r>
              <a:rPr lang="et-EE" sz="2600" dirty="0" smtClean="0">
                <a:latin typeface="Arial" charset="0"/>
                <a:cs typeface="Arial" charset="0"/>
              </a:rPr>
              <a:t>Alates 2016.a. oktoobrist on Eesti digiallkirja seadus kehtetu, seda asendab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EU vastav määrus 910/2014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“E</a:t>
            </a:r>
            <a:r>
              <a:rPr lang="fi-FI" sz="2600" b="1" dirty="0" smtClean="0">
                <a:solidFill>
                  <a:srgbClr val="0070C0"/>
                </a:solidFill>
                <a:latin typeface="Arial" charset="0"/>
              </a:rPr>
              <a:t>-identimise ja e-tehingute jaoks vajalike usaldusteenuste kohta siseturul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”</a:t>
            </a:r>
            <a:r>
              <a:rPr lang="et-EE" sz="2600" dirty="0" smtClean="0">
                <a:latin typeface="Arial" charset="0"/>
                <a:cs typeface="Arial" charset="0"/>
              </a:rPr>
              <a:t>.</a:t>
            </a:r>
            <a:r>
              <a:rPr lang="et-EE" sz="1200" dirty="0" smtClean="0">
                <a:latin typeface="Arial" charset="0"/>
                <a:cs typeface="Arial" charset="0"/>
              </a:rPr>
              <a:t>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12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  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    Samas on Eesti digiallkirja olemasolev taristu selle seaduse järgi üles ehitatud 16 aasta jooksul </a:t>
            </a:r>
            <a:r>
              <a:rPr lang="et-EE" sz="2600" dirty="0" smtClean="0">
                <a:latin typeface="Arial" charset="0"/>
                <a:cs typeface="Arial" charset="0"/>
              </a:rPr>
              <a:t>(nüüd vastab see ka euromäärusele)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95536" y="942975"/>
            <a:ext cx="8367464" cy="58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endParaRPr lang="et-EE" sz="28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2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Eests 2000-16 kehtinud digiallkirja seaduse kohaselt oli nii sertifitseerimisteenus kui ka ajatempli teenus delegeeritud erasektorile. </a:t>
            </a:r>
            <a:r>
              <a:rPr lang="et-EE" sz="2800" dirty="0" smtClean="0">
                <a:latin typeface="Arial" charset="0"/>
              </a:rPr>
              <a:t>Riigipoolseks reguleerivaks osaks oli</a:t>
            </a:r>
            <a:r>
              <a:rPr lang="et-EE" sz="2800" dirty="0" smtClean="0"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Majandus- ja </a:t>
            </a:r>
            <a:r>
              <a:rPr lang="et-EE" sz="2800" dirty="0" smtClean="0">
                <a:latin typeface="Arial" charset="0"/>
                <a:cs typeface="Arial" charset="0"/>
              </a:rPr>
              <a:t>Kommunikatsiooniministeeriumi poolt hallatud sertifitseerimise register.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2"/>
            </a:pPr>
            <a:endParaRPr lang="et-EE" sz="2800" dirty="0" smtClean="0">
              <a:latin typeface="Arial" charset="0"/>
              <a:cs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Praegu on valdkond reguleeritud teisiti - üle-Euroopaliselt usaldusteenuse osutaja, setifikaatide ja allkirja/templi andmise vahendi kvalifitseerimisega ja nende hindamisega vastavushindamisasutuse poolt</a:t>
            </a:r>
            <a:endParaRPr lang="en-GB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11560" y="914400"/>
            <a:ext cx="8532440" cy="654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6"/>
              <a:defRPr/>
            </a:pPr>
            <a:endParaRPr lang="et-EE" sz="12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2001. aastal registreeriti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nii sertifitseerimisteenuse osutajaks kui ka ajatempli teenuse osutajaks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Sertifitseerimiskeskuse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AS, mis on jäänud senini siinse turu liidriks turule. </a:t>
            </a:r>
            <a:r>
              <a:rPr lang="et-EE" sz="2800" dirty="0" smtClean="0">
                <a:latin typeface="Arial" charset="0"/>
              </a:rPr>
              <a:t>Hetkel kehtiva EU määruse kohaselt on tegemist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usaldusteenusega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endParaRPr lang="et-EE" sz="2800" dirty="0" smtClean="0">
              <a:solidFill>
                <a:srgbClr val="0070C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r>
              <a:rPr lang="et-EE" sz="2800" dirty="0" smtClean="0">
                <a:latin typeface="Arial" charset="0"/>
              </a:rPr>
              <a:t>Vähegi </a:t>
            </a:r>
            <a:r>
              <a:rPr lang="et-EE" sz="2800" dirty="0">
                <a:latin typeface="Arial" charset="0"/>
              </a:rPr>
              <a:t>arvestavas koguses kehtivuskinnituste (OCSP-kinnituste) võtmine </a:t>
            </a:r>
            <a:r>
              <a:rPr lang="et-EE" sz="2800" dirty="0" smtClean="0">
                <a:latin typeface="Arial" charset="0"/>
              </a:rPr>
              <a:t>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tasuline</a:t>
            </a:r>
            <a:r>
              <a:rPr lang="et-EE" sz="2800" dirty="0" smtClean="0">
                <a:latin typeface="Arial" charset="0"/>
              </a:rPr>
              <a:t>  (10 allkirja eraisikule tasuta)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dirty="0">
                <a:latin typeface="Arial" charset="0"/>
                <a:cs typeface="Arial" charset="0"/>
              </a:rPr>
              <a:t> </a:t>
            </a:r>
            <a:endParaRPr lang="en-US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IV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67544" y="1196752"/>
            <a:ext cx="8219256" cy="529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5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2002. aasta algul hakati välja andma ID kaarte</a:t>
            </a:r>
            <a:r>
              <a:rPr lang="et-EE" sz="2800" dirty="0">
                <a:latin typeface="Arial" charset="0"/>
              </a:rPr>
              <a:t>: turvalisi </a:t>
            </a:r>
            <a:r>
              <a:rPr lang="et-EE" sz="2800" dirty="0" smtClean="0">
                <a:latin typeface="Arial" charset="0"/>
              </a:rPr>
              <a:t>digiallkirja </a:t>
            </a:r>
            <a:r>
              <a:rPr lang="et-EE" sz="2800" dirty="0">
                <a:latin typeface="Arial" charset="0"/>
              </a:rPr>
              <a:t>andmise </a:t>
            </a:r>
            <a:r>
              <a:rPr lang="et-EE" sz="2800" dirty="0" smtClean="0">
                <a:latin typeface="Arial" charset="0"/>
              </a:rPr>
              <a:t>vahendeid, millest ühtlasi said ka turvalise autentimise ja turvalise transpordikrüpto seadmed. </a:t>
            </a:r>
            <a:r>
              <a:rPr lang="et-EE" sz="2800" dirty="0">
                <a:latin typeface="Arial" charset="0"/>
              </a:rPr>
              <a:t>Praegu on välja antud kaardid üle 95% Eesti residentidele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5"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5"/>
              <a:defRPr/>
            </a:pPr>
            <a:r>
              <a:rPr lang="et-EE" sz="2800" dirty="0">
                <a:latin typeface="Arial" charset="0"/>
              </a:rPr>
              <a:t>2002. aasta sügisel tuli Sertifitseerimiskeskuse AS välja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digitaalallkirja praktilise teenusega DigiDoc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latin typeface="Arial" charset="0"/>
              </a:rPr>
              <a:t>     </a:t>
            </a:r>
            <a:r>
              <a:rPr lang="et-EE" sz="2800" dirty="0">
                <a:latin typeface="Arial" charset="0"/>
              </a:rPr>
              <a:t>(</a:t>
            </a:r>
            <a:r>
              <a:rPr lang="sv-SE" sz="2800" dirty="0">
                <a:latin typeface="Arial" charset="0"/>
              </a:rPr>
              <a:t>viited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http://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www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.ee/</a:t>
            </a:r>
            <a:r>
              <a:rPr lang="et-EE" sz="2800" dirty="0">
                <a:latin typeface="Arial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Paberdokument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pic>
        <p:nvPicPr>
          <p:cNvPr id="7171" name="Picture 3" descr="C:\dokum\jama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9144000" cy="416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152400"/>
            <a:ext cx="866388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11561" y="1341438"/>
            <a:ext cx="7922840" cy="572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Viimase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14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aasta jooksul on digiallkiri võetud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Eestis  enamikes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kohtades praktikas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kasutusele. </a:t>
            </a:r>
            <a:r>
              <a:rPr lang="et-EE" sz="2800" dirty="0" smtClean="0">
                <a:latin typeface="Arial" charset="0"/>
              </a:rPr>
              <a:t>Me olime maailmas ühes esimesed, kuigi EU seadusandlus meie õigusaktidest otse selles osas eeskuju ei võtnud</a:t>
            </a:r>
            <a:endParaRPr lang="et-EE" sz="28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endParaRPr lang="et-EE" sz="28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2007. aasta kevadel käivitus Mobiil-ID projekt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t-EE" sz="2800" dirty="0">
                <a:latin typeface="Arial" charset="0"/>
              </a:rPr>
              <a:t>mis 2009 laienes peale </a:t>
            </a:r>
            <a:r>
              <a:rPr lang="et-EE" sz="2800" dirty="0" smtClean="0">
                <a:latin typeface="Arial" charset="0"/>
              </a:rPr>
              <a:t>EMT (hetkel Telia) </a:t>
            </a:r>
            <a:r>
              <a:rPr lang="et-EE" sz="2800" dirty="0">
                <a:latin typeface="Arial" charset="0"/>
              </a:rPr>
              <a:t>ka teistele teenusepakkujatele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281739" cy="516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9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2009. aasta alguses jõustus digitempel 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- </a:t>
            </a:r>
            <a:r>
              <a:rPr lang="et-EE" sz="2800" dirty="0">
                <a:latin typeface="Arial" charset="0"/>
              </a:rPr>
              <a:t>digiallkirja analoog juriidiliste isikute jaoks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Sügisel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2010 käivitus digitaalse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isikutunnistuse (digi-ID)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projekt </a:t>
            </a:r>
            <a:r>
              <a:rPr lang="et-EE" sz="2800" dirty="0">
                <a:latin typeface="Arial" charset="0"/>
              </a:rPr>
              <a:t>– ID kaardi analoog (varuseade), millel visuaalne pool puudub ja mis on mõeldud ainult autentimiseks ja digiallkirja andmiseks (digikasutuseks)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152400"/>
            <a:ext cx="866388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95537" y="1000125"/>
            <a:ext cx="8210302" cy="53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r>
              <a:rPr lang="et-EE" sz="2800" dirty="0">
                <a:latin typeface="Arial" charset="0"/>
              </a:rPr>
              <a:t>2011.a. mindi üle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DigiDOC3</a:t>
            </a:r>
            <a:r>
              <a:rPr lang="et-EE" sz="2800" dirty="0">
                <a:latin typeface="Arial" charset="0"/>
              </a:rPr>
              <a:t> peale, mis kasutab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2048-bitist RSA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võtmepaari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endParaRPr lang="et-EE" sz="2800" b="1" dirty="0">
              <a:solidFill>
                <a:srgbClr val="FFFF0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r>
              <a:rPr lang="et-EE" sz="2800" dirty="0">
                <a:latin typeface="Arial" charset="0"/>
              </a:rPr>
              <a:t>2014.-15 </a:t>
            </a:r>
            <a:r>
              <a:rPr lang="et-EE" sz="2800" dirty="0" smtClean="0">
                <a:latin typeface="Arial" charset="0"/>
              </a:rPr>
              <a:t>toimus </a:t>
            </a:r>
            <a:r>
              <a:rPr lang="et-EE" sz="2800" dirty="0">
                <a:latin typeface="Arial" charset="0"/>
              </a:rPr>
              <a:t>üleminek ZIP-põhisele (binaarsele)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BDOC-vormingule</a:t>
            </a:r>
            <a:r>
              <a:rPr lang="et-EE" sz="2800" dirty="0">
                <a:latin typeface="Arial" charset="0"/>
              </a:rPr>
              <a:t>, mis on erinevalt DDOCis rahvusvaheline ja mugavamalt </a:t>
            </a:r>
            <a:r>
              <a:rPr lang="et-EE" sz="2800" dirty="0" smtClean="0">
                <a:latin typeface="Arial" charset="0"/>
              </a:rPr>
              <a:t>käideldav, samuti väiksema mahuga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1"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152400"/>
            <a:ext cx="8807896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23528" y="1000125"/>
            <a:ext cx="8568951" cy="586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3"/>
              <a:defRPr/>
            </a:pPr>
            <a:r>
              <a:rPr lang="et-EE" sz="2800" dirty="0" smtClean="0">
                <a:latin typeface="Arial" charset="0"/>
              </a:rPr>
              <a:t>2016. aasta oktoobris muutus kehtetuks 2000. aastast alates kehtinud digiallkirja seadus, mida hakkas asendama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E-identimise ja e-tehingute usaldusteenuste seadus</a:t>
            </a:r>
            <a:r>
              <a:rPr lang="et-EE" sz="2800" dirty="0" smtClean="0">
                <a:latin typeface="Arial" charset="0"/>
              </a:rPr>
              <a:t>, mis toetub omakorda  valdkonda reguleerivale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EU määrusele 910/2014 “E</a:t>
            </a:r>
            <a:r>
              <a:rPr lang="fi-FI" sz="2800" b="1" dirty="0" smtClean="0">
                <a:solidFill>
                  <a:srgbClr val="0070C0"/>
                </a:solidFill>
                <a:latin typeface="Arial" charset="0"/>
              </a:rPr>
              <a:t>-identimise ja e-tehingute jaoks vajalike usaldusteenuste kohta siseturul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”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3"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2017. aasta oktoobris mindi Eestis ID kaartidel erakorraliselt üle ellipliste kõverate algoritmidele (P-384) </a:t>
            </a:r>
            <a:r>
              <a:rPr lang="et-EE" sz="2800" dirty="0" smtClean="0">
                <a:latin typeface="Arial" charset="0"/>
              </a:rPr>
              <a:t>seoses Infineoni kiibiveaga. Ajutiselt suleti LDAP (krüpteerimine</a:t>
            </a:r>
            <a:r>
              <a:rPr lang="et-EE" sz="2800" dirty="0" smtClean="0">
                <a:latin typeface="Arial" charset="0"/>
              </a:rPr>
              <a:t>), mis paari kuu pärast taastus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764704"/>
            <a:ext cx="820891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Euroopa Liidu määrus 910/2014, erinevad e-allkirja tüübid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8204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400" dirty="0" smtClean="0">
                <a:latin typeface="Arial" charset="0"/>
              </a:rPr>
              <a:t>Määrus defineerib kolmel eri tasemel e-allkirjad: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E-allkiri </a:t>
            </a:r>
            <a:r>
              <a:rPr lang="et-EE" sz="2400" b="1" dirty="0" smtClean="0">
                <a:latin typeface="Arial" charset="0"/>
              </a:rPr>
              <a:t>(</a:t>
            </a:r>
            <a:r>
              <a:rPr lang="et-EE" sz="2400" b="1" i="1" dirty="0" smtClean="0"/>
              <a:t>electronic signature</a:t>
            </a:r>
            <a:r>
              <a:rPr lang="et-EE" sz="2400" b="1" dirty="0" smtClean="0">
                <a:latin typeface="Arial" charset="0"/>
              </a:rPr>
              <a:t>) – elektroonilised andmed, mis on lisatud muudele elektroonilistele andmetele või on nendega loogiliselt seotud ja mida allkirja andja kasutab allkirja andmiseks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Täiustatud e-allkiri </a:t>
            </a:r>
            <a:r>
              <a:rPr lang="et-EE" sz="2400" b="1" dirty="0" smtClean="0">
                <a:latin typeface="Arial" charset="0"/>
              </a:rPr>
              <a:t>(</a:t>
            </a:r>
            <a:r>
              <a:rPr lang="et-EE" sz="2400" b="1" i="1" dirty="0" smtClean="0"/>
              <a:t>advanced electronic signature</a:t>
            </a:r>
            <a:r>
              <a:rPr lang="et-EE" sz="2400" b="1" dirty="0" smtClean="0">
                <a:latin typeface="Arial" charset="0"/>
              </a:rPr>
              <a:t>) – e-allkiri, mis vastab hulgale tehnilistele tingimustele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Kvalifitseeritud e-allkiri </a:t>
            </a:r>
            <a:r>
              <a:rPr lang="et-EE" sz="2400" b="1" dirty="0" smtClean="0">
                <a:latin typeface="Arial" charset="0"/>
              </a:rPr>
              <a:t>(</a:t>
            </a:r>
            <a:r>
              <a:rPr lang="et-EE" sz="2400" b="1" i="1" dirty="0" smtClean="0"/>
              <a:t>qualified electronic signature</a:t>
            </a:r>
            <a:r>
              <a:rPr lang="et-EE" sz="2400" b="1" dirty="0" smtClean="0">
                <a:latin typeface="Arial" charset="0"/>
              </a:rPr>
              <a:t>)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400" b="1" dirty="0" smtClean="0">
                <a:latin typeface="Arial" charset="0"/>
              </a:rPr>
              <a:t>– täiustatud e-allkiri, mis antakse kvalifitseeritud e-allkirja andmise vahendi abil ja mis põhineb e-allkirja kvalifitseeritud sertifikaadil.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Eestis alates 2001. aastast toimunud digiallkiri lahterdub õiguslikult siia alla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endParaRPr lang="et-EE" sz="24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60648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7504" y="620688"/>
            <a:ext cx="9036496" cy="775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Autentimine</a:t>
            </a:r>
            <a:r>
              <a:rPr lang="et-EE" sz="2400" dirty="0" smtClean="0"/>
              <a:t> (</a:t>
            </a:r>
            <a:r>
              <a:rPr lang="et-EE" sz="2400" i="1" dirty="0" smtClean="0"/>
              <a:t>authentication</a:t>
            </a:r>
            <a:r>
              <a:rPr lang="et-EE" sz="2400" dirty="0" smtClean="0"/>
              <a:t>) – elektrooniline protsess, mis võimaldab füüsilise või juriidilise isiku e-identimist või elektrooniliste andmete päritolu ja tervikluse kinnitamist</a:t>
            </a:r>
            <a:endParaRPr lang="et-EE" sz="2400" b="1" dirty="0" smtClean="0">
              <a:latin typeface="Arial" charset="0"/>
            </a:endParaRP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Tuginev isik </a:t>
            </a:r>
            <a:r>
              <a:rPr lang="et-EE" sz="2400" dirty="0" smtClean="0"/>
              <a:t>(</a:t>
            </a:r>
            <a:r>
              <a:rPr lang="et-EE" sz="2400" i="1" dirty="0" smtClean="0"/>
              <a:t>relying party</a:t>
            </a:r>
            <a:r>
              <a:rPr lang="et-EE" sz="2400" dirty="0" smtClean="0"/>
              <a:t>)– füüsiline või juriidiline isik, kes tugineb e-identimisele või usaldusteenusele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Allkirja andja </a:t>
            </a:r>
            <a:r>
              <a:rPr lang="et-EE" sz="2400" dirty="0" smtClean="0"/>
              <a:t>(</a:t>
            </a:r>
            <a:r>
              <a:rPr lang="et-EE" sz="2400" i="1" dirty="0" smtClean="0"/>
              <a:t>signatory</a:t>
            </a:r>
            <a:r>
              <a:rPr lang="et-EE" sz="2400" dirty="0" smtClean="0"/>
              <a:t>) – e-allkirja andnud füüsiline isik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E-allkirja andmiseks vajalikud andmed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signature creation data</a:t>
            </a:r>
            <a:r>
              <a:rPr lang="et-EE" sz="2400" dirty="0" smtClean="0"/>
              <a:t>) – ainulaadsed andmed, mida allkirja andja kasutab e-allkirja andmiseks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E-allkirja sertifikaat </a:t>
            </a:r>
            <a:r>
              <a:rPr lang="et-EE" sz="2400" dirty="0" smtClean="0"/>
              <a:t>(</a:t>
            </a:r>
            <a:r>
              <a:rPr lang="et-EE" sz="2400" i="1" dirty="0" smtClean="0"/>
              <a:t>certificate for electronic signature</a:t>
            </a:r>
            <a:r>
              <a:rPr lang="et-EE" sz="2400" dirty="0" smtClean="0"/>
              <a:t>) – elektrooniline dokument, mis seob e-allkirja valideerimise andmed füüsilise isikuga ja kinnitab vähemalt selle isiku nime või varjunime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E-allkirja kvalifitseeritud sertifikaat </a:t>
            </a:r>
            <a:r>
              <a:rPr lang="et-EE" sz="2400" dirty="0" smtClean="0"/>
              <a:t>(</a:t>
            </a:r>
            <a:r>
              <a:rPr lang="en-US" sz="2400" i="1" dirty="0" smtClean="0"/>
              <a:t>qualified certificate for electronic signature</a:t>
            </a:r>
            <a:r>
              <a:rPr lang="et-EE" sz="2400" dirty="0" smtClean="0"/>
              <a:t>) – e-allkirja sertifikaat, mille väljastab kvalifitseeritud usaldusteenuse osutaja ja mis vastab teatud tehnilistele nõuetele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>
              <a:spcBef>
                <a:spcPct val="50000"/>
              </a:spcBef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II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820472" cy="767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Usaldusteenus</a:t>
            </a:r>
            <a:r>
              <a:rPr lang="et-EE" sz="2400" dirty="0" smtClean="0"/>
              <a:t> (</a:t>
            </a:r>
            <a:r>
              <a:rPr lang="et-EE" sz="2400" i="1" dirty="0" smtClean="0"/>
              <a:t>trust service</a:t>
            </a:r>
            <a:r>
              <a:rPr lang="et-EE" sz="2400" dirty="0" smtClean="0"/>
              <a:t>) – elektrooniline teenus, mida tavaliselt osutatakse tasu eest ja mis seisneb:</a:t>
            </a:r>
          </a:p>
          <a:p>
            <a:pPr marL="539750" indent="-180975">
              <a:spcBef>
                <a:spcPts val="600"/>
              </a:spcBef>
              <a:buFont typeface="Wingdings" pitchFamily="2" charset="2"/>
              <a:buChar char="§"/>
            </a:pPr>
            <a:r>
              <a:rPr lang="et-EE" sz="2400" dirty="0" smtClean="0"/>
              <a:t>e-allkirjade, e-templite või e-ajatemplite, registreeritud e-andmevahetusteenuste ning nende teenustega seotud sertifikaatide loomises, kontrollimises ja valideerimises</a:t>
            </a:r>
          </a:p>
          <a:p>
            <a:pPr marL="539750" indent="-180975">
              <a:spcBef>
                <a:spcPts val="600"/>
              </a:spcBef>
              <a:buFont typeface="Wingdings" pitchFamily="2" charset="2"/>
              <a:buChar char="§"/>
            </a:pPr>
            <a:r>
              <a:rPr lang="et-EE" sz="2400" dirty="0" smtClean="0"/>
              <a:t>veebisaidi autentimise sertifikaatide loomises, kontrollimises ja valideerimises, või</a:t>
            </a:r>
          </a:p>
          <a:p>
            <a:pPr marL="539750" indent="-180975">
              <a:spcBef>
                <a:spcPts val="600"/>
              </a:spcBef>
              <a:buFont typeface="Wingdings" pitchFamily="2" charset="2"/>
              <a:buChar char="§"/>
            </a:pPr>
            <a:r>
              <a:rPr lang="et-EE" sz="2400" dirty="0" smtClean="0"/>
              <a:t>e-allkirjade, e-templite või nende teenustega seotud sertifikaatide säilitamises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usaldusteenus </a:t>
            </a:r>
            <a:r>
              <a:rPr lang="et-EE" sz="2400" dirty="0" smtClean="0"/>
              <a:t>(</a:t>
            </a:r>
            <a:r>
              <a:rPr lang="et-EE" sz="2400" i="1" dirty="0" smtClean="0"/>
              <a:t>qualified trust service</a:t>
            </a:r>
            <a:r>
              <a:rPr lang="et-EE" sz="2400" dirty="0" smtClean="0"/>
              <a:t>) – usaldusteenus, mis vastab käesolevas teatud spetsiifilistele nõuetele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Vastavushindamisasutus</a:t>
            </a:r>
            <a:r>
              <a:rPr lang="et-EE" sz="2400" dirty="0" smtClean="0"/>
              <a:t>  (</a:t>
            </a:r>
            <a:r>
              <a:rPr lang="et-EE" sz="2400" i="1" dirty="0" smtClean="0"/>
              <a:t>conformity assessment body</a:t>
            </a:r>
            <a:r>
              <a:rPr lang="et-EE" sz="2400" dirty="0" smtClean="0"/>
              <a:t>) – EU poolt määratletud asutus, millel on pädevus teostada kvalifitseeritud usaldusteenuse osutaja ja tema osutatavate kvalifitseeritud usaldusteenuste vastavushindamist</a:t>
            </a:r>
          </a:p>
          <a:p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>
              <a:spcBef>
                <a:spcPct val="50000"/>
              </a:spcBef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III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820472" cy="75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Usaldusteenuse osutaja </a:t>
            </a:r>
            <a:r>
              <a:rPr lang="et-EE" sz="2400" dirty="0" smtClean="0"/>
              <a:t>(</a:t>
            </a:r>
            <a:r>
              <a:rPr lang="et-EE" sz="2400" i="1" dirty="0" smtClean="0"/>
              <a:t>trust service provider</a:t>
            </a:r>
            <a:r>
              <a:rPr lang="et-EE" sz="2400" dirty="0" smtClean="0"/>
              <a:t>) – füüsiline või juriidiline isik, kes osutab üht või mitut usaldusteenust kas kvalifitseeritud või kvalifitseerimata usaldusteenuse osutajana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usaldusteenuse osutaja </a:t>
            </a:r>
            <a:r>
              <a:rPr lang="et-EE" sz="2400" dirty="0" smtClean="0"/>
              <a:t>(</a:t>
            </a:r>
            <a:r>
              <a:rPr lang="et-EE" sz="2400" i="1" dirty="0" smtClean="0"/>
              <a:t>qualified trust service provider</a:t>
            </a:r>
            <a:r>
              <a:rPr lang="et-EE" sz="2400" dirty="0" smtClean="0"/>
              <a:t>) – usaldusteenuse osutaja, kes osutab üht või mitut kvalifitseeritud usaldusteenust ning kellele järelevalveasutus on andnud kvalifitseeritud staatuse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Toode</a:t>
            </a:r>
            <a:r>
              <a:rPr lang="et-EE" sz="2400" dirty="0" smtClean="0"/>
              <a:t> (</a:t>
            </a:r>
            <a:r>
              <a:rPr lang="et-EE" sz="2400" i="1" dirty="0" smtClean="0"/>
              <a:t>product</a:t>
            </a:r>
            <a:r>
              <a:rPr lang="et-EE" sz="2400" dirty="0" smtClean="0"/>
              <a:t>) – riist- või tarkvara või riist- või tarkvara asjakohased osad, mis on ette nähtud usaldusteenuste osutamiseks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E-allkirja andmise vahend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signature creation device</a:t>
            </a:r>
            <a:r>
              <a:rPr lang="et-EE" sz="2400" dirty="0" smtClean="0"/>
              <a:t>) – seadistatud tark- või riistvara, mida kasutatakse e-allkirja andmiseks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e-allkirja andmise vahend </a:t>
            </a:r>
            <a:r>
              <a:rPr lang="et-EE" sz="2400" dirty="0" smtClean="0"/>
              <a:t>(</a:t>
            </a:r>
            <a:r>
              <a:rPr lang="en-US" sz="2400" dirty="0" smtClean="0"/>
              <a:t>qualified electronic signature creation device</a:t>
            </a:r>
            <a:r>
              <a:rPr lang="et-EE" sz="2400" dirty="0" smtClean="0"/>
              <a:t>) – e-allkirja andmise vahend, mis vastab teatud spetsiifilistele nõuetele</a:t>
            </a:r>
          </a:p>
          <a:p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>
              <a:spcBef>
                <a:spcPct val="50000"/>
              </a:spcBef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IV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82047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Valideerimisandmed</a:t>
            </a:r>
            <a:r>
              <a:rPr lang="et-EE" sz="2400" dirty="0" smtClean="0"/>
              <a:t> (</a:t>
            </a:r>
            <a:r>
              <a:rPr lang="et-EE" sz="2400" i="1" dirty="0" smtClean="0"/>
              <a:t>validation data</a:t>
            </a:r>
            <a:r>
              <a:rPr lang="et-EE" sz="2400" dirty="0" smtClean="0"/>
              <a:t>) – andmed, mida kasutatakse e-allkirja või e-templi valideerimiseks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Valideerimine</a:t>
            </a:r>
            <a:r>
              <a:rPr lang="et-EE" sz="2400" dirty="0" smtClean="0"/>
              <a:t> (</a:t>
            </a:r>
            <a:r>
              <a:rPr lang="et-EE" sz="2400" i="1" dirty="0" smtClean="0"/>
              <a:t>validation</a:t>
            </a:r>
            <a:r>
              <a:rPr lang="et-EE" sz="2400" dirty="0" smtClean="0"/>
              <a:t>) – protsess, mille käigus kontrollitakse ja kinnitatakse e-allkirja või e-templi kehtivust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E-ajatempel</a:t>
            </a:r>
            <a:r>
              <a:rPr lang="et-EE" sz="2400" dirty="0" smtClean="0"/>
              <a:t> (</a:t>
            </a:r>
            <a:r>
              <a:rPr lang="et-EE" sz="2400" i="1" dirty="0" smtClean="0"/>
              <a:t>electronic time stamp</a:t>
            </a:r>
            <a:r>
              <a:rPr lang="et-EE" sz="2400" dirty="0" smtClean="0"/>
              <a:t>) – elektroonilised andmed, mis seovad muud elektroonilised andmed kindla ajahetkega ja tõendavad, et viimatinimetatud andmed olid sel ajahetkel olemas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e-ajatempel </a:t>
            </a:r>
            <a:r>
              <a:rPr lang="et-EE" sz="2400" dirty="0" smtClean="0"/>
              <a:t>(</a:t>
            </a:r>
            <a:r>
              <a:rPr lang="et-EE" sz="2400" i="1" dirty="0" smtClean="0"/>
              <a:t>qualified electronic time stamp</a:t>
            </a:r>
            <a:r>
              <a:rPr lang="et-EE" sz="2400" dirty="0" smtClean="0"/>
              <a:t>) – e-ajatempel, mis vastab teatud spetsiifilistele nõuetele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23528" y="948690"/>
            <a:ext cx="8382000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Võib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olla kindel, et digiallkirjas sisalduvale nimele vastab tõepoolest füüsiline isik, kel on olemas riigis kehtiv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identiteet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 Seda on alati usaldatav osapool — sertifitseerimisteenuse osutaja — kontrollinud ja isiku tuvastanud</a:t>
            </a:r>
            <a:endParaRPr lang="en-GB" dirty="0">
              <a:solidFill>
                <a:srgbClr val="0070C0"/>
              </a:solidFill>
            </a:endParaRPr>
          </a:p>
          <a:p>
            <a:pPr marL="450850"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Paberdokumendi </a:t>
            </a:r>
            <a:r>
              <a:rPr lang="et-EE" sz="2600" dirty="0">
                <a:latin typeface="Arial" charset="0"/>
              </a:rPr>
              <a:t>ja omakäelise allkirjaga see nii ei ole — seal saab igaüks suvalise nime all allkirja anda ja dokumendist ning allkirjast ei selgu, kas selline isik üldse </a:t>
            </a:r>
            <a:r>
              <a:rPr lang="et-EE" sz="2600" dirty="0" smtClean="0">
                <a:latin typeface="Arial" charset="0"/>
              </a:rPr>
              <a:t>leidub </a:t>
            </a:r>
            <a:r>
              <a:rPr lang="et-EE" sz="2600" dirty="0">
                <a:latin typeface="Arial" charset="0"/>
              </a:rPr>
              <a:t>või mitte. See vajab eriuuringuid ning täiendavat </a:t>
            </a:r>
            <a:r>
              <a:rPr lang="et-EE" sz="2600" dirty="0" smtClean="0">
                <a:latin typeface="Arial" charset="0"/>
              </a:rPr>
              <a:t>teavet.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NB! Omadus ei kehti nende sertifitseerimiskeskuse poliitikate korral, kus lubatakse pseudoinüüme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457200"/>
            <a:ext cx="8807896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Digidokumendi  tõestusväärtus: tõsine probleem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905000" y="4457700"/>
            <a:ext cx="7239000" cy="4800600"/>
          </a:xfrm>
        </p:spPr>
        <p:txBody>
          <a:bodyPr lIns="92075" tIns="46038" rIns="92075" bIns="46038" anchor="ctr"/>
          <a:lstStyle/>
          <a:p>
            <a:pPr marL="376238" indent="-376238" eaLnBrk="1" hangingPunct="1">
              <a:buFont typeface="Wingdings" pitchFamily="2" charset="2"/>
              <a:buNone/>
            </a:pPr>
            <a:endParaRPr lang="et-EE" sz="2800" b="1" u="sng" smtClean="0">
              <a:latin typeface="Arial" charset="0"/>
            </a:endParaRPr>
          </a:p>
          <a:p>
            <a:pPr marL="376238" indent="-376238" eaLnBrk="1" hangingPunct="1">
              <a:buClr>
                <a:schemeClr val="tx1"/>
              </a:buClr>
              <a:buFontTx/>
              <a:buChar char="•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1112068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3820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Lähtekoht: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Digitaalne andmekogum on arvutis üksnes bitijada ehk faili kujul, mis ei ole ühegi konkreetse andmekandjaga seotud. </a:t>
            </a:r>
            <a:r>
              <a:rPr lang="et-EE" sz="2800" dirty="0">
                <a:latin typeface="Arial" charset="0"/>
              </a:rPr>
              <a:t>Nii dokumendi sisu kui ka ka allkirja saab mõlemat lihtsalt muuta</a:t>
            </a:r>
            <a:endParaRPr lang="et-EE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3568" y="3776663"/>
            <a:ext cx="82318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Järeldus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digiteabe juures ei saa kasutada paberdokumentidest tuttavat (käsitsi kirjutatud) allkirja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puudub teabekandja ja seetõttu ei saa tagada allkirja autentsust (võltsimatust) ja seeläbi dokumendi tõestusväärtust</a:t>
            </a:r>
            <a:endParaRPr lang="et-EE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382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2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okument on allkirjastatud tõesti selle isiku poolt, kelle nimi digiallkirjas — täpsemalt sellele lisanduvas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kehtivus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kinnituses leiduvas sertifikaadis — sisaldub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.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Vaid erandjuhul, kui privaatvõti on väljunud selle kasutaja ainuvaldusest, ei pea see paika</a:t>
            </a:r>
            <a:endParaRPr lang="en-GB" dirty="0">
              <a:solidFill>
                <a:schemeClr val="folHlink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     Paberdokumendil kasutatavat omakäelist allkirja saab seevastu pika harjutamise peale küllalt hästi järgi teha, nii et ka käekirjaeksperdil on seda raske </a:t>
            </a:r>
            <a:r>
              <a:rPr lang="et-EE" sz="2600" dirty="0" smtClean="0">
                <a:latin typeface="Arial" charset="0"/>
              </a:rPr>
              <a:t>tuvastada (tavaline usaldusväärsusprotsent on 98-99)</a:t>
            </a:r>
            <a:endParaRPr lang="en-GB" sz="26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b="1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659688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eelised</a:t>
            </a:r>
            <a:r>
              <a:rPr lang="sv-SE" sz="4000" b="1" dirty="0">
                <a:solidFill>
                  <a:srgbClr val="C00000"/>
                </a:solidFill>
              </a:rPr>
              <a:t>, III</a:t>
            </a:r>
            <a:r>
              <a:rPr lang="et-EE" sz="4000" b="1" dirty="0">
                <a:solidFill>
                  <a:srgbClr val="C00000"/>
                </a:solidFill>
              </a:rPr>
              <a:t> </a:t>
            </a:r>
            <a:endParaRPr lang="et-EE" sz="40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382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3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Alati saab absoluutselt kindlalt väita, et peale allkirja andmist ei ole digiallkirjaga varustatud digidokumenti enam muudetud. </a:t>
            </a:r>
            <a:r>
              <a:rPr lang="et-EE" sz="2800" dirty="0">
                <a:latin typeface="Arial" charset="0"/>
              </a:rPr>
              <a:t>Seda tagavad digiallkirja aluseks olevad matemaatilised </a:t>
            </a:r>
            <a:r>
              <a:rPr lang="et-EE" sz="2800" dirty="0" smtClean="0">
                <a:latin typeface="Arial" charset="0"/>
              </a:rPr>
              <a:t>seosed. 2048-bitise RSA korral on võltsimistõenäosus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2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-2048</a:t>
            </a:r>
            <a:endParaRPr lang="en-GB" b="1" i="1" baseline="30000" dirty="0">
              <a:solidFill>
                <a:srgbClr val="0070C0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</a:t>
            </a: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 Paberdokumendil kasutatakse selle välistamiseks spetsiaalseid võtteid, kuid siiski on tihti võimalik allakirjutatud dokumendile midagi veel lisada; seda eriti blankettide puhul</a:t>
            </a:r>
            <a:endParaRPr lang="en-GB" sz="28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IV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04800" y="762000"/>
            <a:ext cx="88392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Alati on võimalik kindlalt ja täpselt saada teada aega, millal dokumendile digiallkiri on antud. </a:t>
            </a:r>
            <a:r>
              <a:rPr lang="et-EE" sz="2800" dirty="0">
                <a:latin typeface="Arial" charset="0"/>
              </a:rPr>
              <a:t>Ajatempel on digitaalallkirja lahutamatu osa</a:t>
            </a:r>
            <a:endParaRPr lang="en-GB" dirty="0">
              <a:solidFill>
                <a:schemeClr val="folHlink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 Paberdokumendile kantud omakäelisel allkirjal </a:t>
            </a:r>
            <a:r>
              <a:rPr lang="et-EE" sz="2800" dirty="0" smtClean="0">
                <a:latin typeface="Arial" charset="0"/>
              </a:rPr>
              <a:t>ajahetke tõestuväärtusomadust </a:t>
            </a:r>
            <a:r>
              <a:rPr lang="et-EE" sz="2800" dirty="0">
                <a:latin typeface="Arial" charset="0"/>
              </a:rPr>
              <a:t>ei ole; reeglina võib allkirja kõrvale kirjutada suvalise kuupäeva. Ainus võimalus on kasutada tunnistajate või usaldatava kolmanda osapoole abi</a:t>
            </a:r>
          </a:p>
        </p:txBody>
      </p:sp>
      <p:sp>
        <p:nvSpPr>
          <p:cNvPr id="1211399" name="Text Box 7"/>
          <p:cNvSpPr txBox="1">
            <a:spLocks noChangeArrowheads="1"/>
          </p:cNvSpPr>
          <p:nvPr/>
        </p:nvSpPr>
        <p:spPr bwMode="auto">
          <a:xfrm>
            <a:off x="827584" y="4724400"/>
            <a:ext cx="808781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äidetu kehtib muidugi vaid siis, kui meil on olemas korralik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sertifitseerimise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taristu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ning 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usaldusväärne tarkvara</a:t>
            </a:r>
            <a:endParaRPr lang="et-EE" u="sng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435280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Digiallkirja </a:t>
            </a:r>
            <a:r>
              <a:rPr lang="sv-SE" sz="3600" b="1" dirty="0">
                <a:solidFill>
                  <a:srgbClr val="C00000"/>
                </a:solidFill>
              </a:rPr>
              <a:t>esimene</a:t>
            </a:r>
            <a:r>
              <a:rPr lang="et-EE" sz="3600" b="1" dirty="0">
                <a:solidFill>
                  <a:srgbClr val="C00000"/>
                </a:solidFill>
              </a:rPr>
              <a:t> tõsine puudus 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3446" name="Text Box 6"/>
          <p:cNvSpPr txBox="1">
            <a:spLocks noChangeArrowheads="1"/>
          </p:cNvSpPr>
          <p:nvPr/>
        </p:nvSpPr>
        <p:spPr bwMode="auto">
          <a:xfrm>
            <a:off x="539552" y="1196752"/>
            <a:ext cx="76962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llkirja andmise õigus on varastatav koos privaatvõtmega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tuleb hoolega jälgida, et privaatvõti ei väljuks allkirja andja ainuvaldusest</a:t>
            </a:r>
            <a:endParaRPr lang="en-GB" sz="2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11560" y="3284984"/>
            <a:ext cx="8208912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Tegemist on olulisima ja tõsiseima riskiga digiallkirja kasutamise </a:t>
            </a:r>
            <a:r>
              <a:rPr lang="et-EE" sz="2600" dirty="0" smtClean="0">
                <a:latin typeface="Arial" charset="0"/>
              </a:rPr>
              <a:t>juures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Selle vastu võideldakse mitmete erimeetoditega</a:t>
            </a:r>
            <a:r>
              <a:rPr lang="sv-SE" sz="2600" dirty="0">
                <a:latin typeface="Arial" charset="0"/>
              </a:rPr>
              <a:t> (ja risk on viidud väga väikeseks</a:t>
            </a:r>
            <a:r>
              <a:rPr lang="sv-SE" sz="2600" dirty="0" smtClean="0">
                <a:latin typeface="Arial" charset="0"/>
              </a:rPr>
              <a:t>)</a:t>
            </a:r>
            <a:r>
              <a:rPr lang="et-EE" sz="2600" dirty="0" smtClean="0">
                <a:latin typeface="Arial" charset="0"/>
              </a:rPr>
              <a:t>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Suurim risk on võimalik (null-päeva) pahavara, mis võtab arvutikonsooli enda kätte – aitab PIN-sõrmistikuga ID-kaardi lugeja</a:t>
            </a:r>
            <a:r>
              <a:rPr lang="et-EE" sz="2600" dirty="0" smtClean="0">
                <a:latin typeface="Arial" charset="0"/>
              </a:rPr>
              <a:t>. Seni pole vajadust tekkinud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604448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</a:t>
            </a:r>
            <a:r>
              <a:rPr lang="sv-SE" sz="4000" b="1" dirty="0">
                <a:solidFill>
                  <a:srgbClr val="C00000"/>
                </a:solidFill>
              </a:rPr>
              <a:t>teine</a:t>
            </a:r>
            <a:r>
              <a:rPr lang="et-EE" sz="4000" b="1" dirty="0">
                <a:solidFill>
                  <a:srgbClr val="C00000"/>
                </a:solidFill>
              </a:rPr>
              <a:t> tõsine </a:t>
            </a:r>
            <a:r>
              <a:rPr lang="et-EE" sz="4000" b="1" dirty="0" smtClean="0">
                <a:solidFill>
                  <a:srgbClr val="C00000"/>
                </a:solidFill>
              </a:rPr>
              <a:t>puudus</a:t>
            </a:r>
            <a:r>
              <a:rPr lang="et-EE" b="1" dirty="0" smtClean="0">
                <a:solidFill>
                  <a:srgbClr val="C00000"/>
                </a:solidFill>
              </a:rPr>
              <a:t>  </a:t>
            </a:r>
            <a:endParaRPr lang="et-EE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5494" name="Text Box 6"/>
          <p:cNvSpPr txBox="1">
            <a:spLocks noChangeArrowheads="1"/>
          </p:cNvSpPr>
          <p:nvPr/>
        </p:nvSpPr>
        <p:spPr bwMode="auto">
          <a:xfrm>
            <a:off x="457200" y="1447800"/>
            <a:ext cx="7931224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Kui ei piirata allkirjastatava dokumendi vormingut, siis erinevad keskkonnad võivad dokumenti näidata erinevalt, st ei ole üheselt selge, millisele dokumendile (adekvaatkuvale) on allkiri antud</a:t>
            </a:r>
            <a:endParaRPr lang="en-GB" sz="2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7544" y="4267200"/>
            <a:ext cx="79928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Sellele on lihtne vasturohi: kasutada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tuntud ja avaliku kirjeldusega failivorminguid</a:t>
            </a:r>
            <a:r>
              <a:rPr lang="sv-SE" sz="2800" dirty="0">
                <a:latin typeface="Arial" charset="0"/>
              </a:rPr>
              <a:t>, mis säärased vaidlused </a:t>
            </a:r>
            <a:r>
              <a:rPr lang="sv-SE" sz="2800" dirty="0" smtClean="0">
                <a:latin typeface="Arial" charset="0"/>
              </a:rPr>
              <a:t>välistavad</a:t>
            </a:r>
            <a:r>
              <a:rPr lang="et-EE" sz="2800" dirty="0" smtClean="0">
                <a:latin typeface="Arial" charset="0"/>
              </a:rPr>
              <a:t>, samuti üldteadvustada riski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</a:t>
            </a:r>
            <a:r>
              <a:rPr lang="sv-SE" sz="4000" b="1" dirty="0">
                <a:solidFill>
                  <a:srgbClr val="C00000"/>
                </a:solidFill>
              </a:rPr>
              <a:t>kolmas</a:t>
            </a:r>
            <a:r>
              <a:rPr lang="et-EE" sz="4000" b="1" dirty="0">
                <a:solidFill>
                  <a:srgbClr val="C00000"/>
                </a:solidFill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</a:rPr>
              <a:t>puudus</a:t>
            </a:r>
            <a:r>
              <a:rPr lang="sv-SE" sz="4000" b="1" dirty="0">
                <a:solidFill>
                  <a:srgbClr val="C00000"/>
                </a:solidFill>
              </a:rPr>
              <a:t>? </a:t>
            </a:r>
            <a:r>
              <a:rPr lang="sv-SE" sz="4000" b="1" dirty="0" smtClean="0">
                <a:solidFill>
                  <a:srgbClr val="C00000"/>
                </a:solidFill>
              </a:rPr>
              <a:t>(</a:t>
            </a:r>
            <a:r>
              <a:rPr lang="et-EE" sz="4000" b="1" dirty="0" smtClean="0">
                <a:solidFill>
                  <a:srgbClr val="C00000"/>
                </a:solidFill>
              </a:rPr>
              <a:t>pigem eripära</a:t>
            </a:r>
            <a:r>
              <a:rPr lang="sv-SE" sz="4000" b="1" dirty="0" smtClean="0">
                <a:solidFill>
                  <a:srgbClr val="C00000"/>
                </a:solidFill>
              </a:rPr>
              <a:t>)</a:t>
            </a:r>
            <a:r>
              <a:rPr lang="et-EE" b="1" dirty="0" smtClean="0">
                <a:solidFill>
                  <a:srgbClr val="C00000"/>
                </a:solidFill>
              </a:rPr>
              <a:t>  </a:t>
            </a:r>
            <a:endParaRPr lang="et-EE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7542" name="Text Box 6"/>
          <p:cNvSpPr txBox="1">
            <a:spLocks noChangeArrowheads="1"/>
          </p:cNvSpPr>
          <p:nvPr/>
        </p:nvSpPr>
        <p:spPr bwMode="auto">
          <a:xfrm>
            <a:off x="467544" y="1268760"/>
            <a:ext cx="76962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Digiallkirjastatud digidokument peab jääma kogu elutsükli lõpuni digitaalseks. </a:t>
            </a:r>
            <a:r>
              <a:rPr lang="sv-SE" sz="2800" dirty="0">
                <a:latin typeface="Arial" charset="0"/>
              </a:rPr>
              <a:t>Seda ei </a:t>
            </a:r>
            <a:r>
              <a:rPr lang="sv-SE" sz="2800" dirty="0" smtClean="0">
                <a:latin typeface="Arial" charset="0"/>
              </a:rPr>
              <a:t>saa</a:t>
            </a:r>
            <a:r>
              <a:rPr lang="et-EE" sz="2800" dirty="0" smtClean="0">
                <a:latin typeface="Arial" charset="0"/>
              </a:rPr>
              <a:t> hiljem muundada paberdokumendiks -</a:t>
            </a:r>
            <a:r>
              <a:rPr lang="sv-SE" sz="2800" dirty="0" smtClean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koos allkirjaga välja printida nii, et tõstusväärtuse omadus paika jääks</a:t>
            </a:r>
            <a:endParaRPr lang="en-GB" sz="2800" dirty="0">
              <a:latin typeface="Arial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552" y="3581400"/>
            <a:ext cx="860444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See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ei ole tegelikult puudus, see on eripära </a:t>
            </a:r>
            <a:r>
              <a:rPr lang="sv-SE" sz="2800" dirty="0">
                <a:latin typeface="Arial" charset="0"/>
                <a:cs typeface="Arial" charset="0"/>
              </a:rPr>
              <a:t>– </a:t>
            </a:r>
            <a:r>
              <a:rPr lang="sv-SE" sz="2800" dirty="0">
                <a:latin typeface="Arial" charset="0"/>
              </a:rPr>
              <a:t>milleks meile digimaailmas tagasipöördumine paberi juurde?</a:t>
            </a:r>
          </a:p>
          <a:p>
            <a:pPr>
              <a:spcBef>
                <a:spcPct val="50000"/>
              </a:spcBef>
            </a:pPr>
            <a:endParaRPr lang="en-GB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217544" name="Text Box 8"/>
          <p:cNvSpPr txBox="1">
            <a:spLocks noChangeArrowheads="1"/>
          </p:cNvSpPr>
          <p:nvPr/>
        </p:nvSpPr>
        <p:spPr bwMode="auto">
          <a:xfrm>
            <a:off x="1187624" y="5085184"/>
            <a:ext cx="6696744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igidokumendid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ja paberdokumendid elavad kumbki oma sõltumatut elu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52400"/>
            <a:ext cx="837584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andmise </a:t>
            </a:r>
            <a:r>
              <a:rPr lang="et-EE" sz="4000" b="1" dirty="0" smtClean="0">
                <a:solidFill>
                  <a:srgbClr val="C00000"/>
                </a:solidFill>
              </a:rPr>
              <a:t>protsess, omadused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536" y="2276872"/>
            <a:ext cx="8748464" cy="37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igiallkirja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(allkirja toetava)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tarkvara (ja sellega seoses ka usaldusteenuse osutaja poliitika)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valimine</a:t>
            </a:r>
            <a:endParaRPr lang="sv-SE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4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llkirja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andmine</a:t>
            </a:r>
            <a:endParaRPr lang="sv-SE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4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llkirja verifitseerimine (valideerimine)</a:t>
            </a:r>
            <a:endParaRPr lang="sv-SE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4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ertifikaadi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peatamine ja tühistamine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1520" y="980728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Sisaldab järgmisi tegevus</a:t>
            </a:r>
            <a:r>
              <a:rPr lang="sv-SE" sz="2800" dirty="0">
                <a:latin typeface="Arial" charset="0"/>
              </a:rPr>
              <a:t>i</a:t>
            </a:r>
            <a:r>
              <a:rPr lang="et-EE" sz="2800" dirty="0">
                <a:latin typeface="Arial" charset="0"/>
              </a:rPr>
              <a:t> (ajalises järjestuses</a:t>
            </a:r>
            <a:r>
              <a:rPr lang="et-EE" sz="2800" dirty="0" smtClean="0">
                <a:latin typeface="Arial" charset="0"/>
              </a:rPr>
              <a:t>), millel kõigil tuleb tähele panna erinevaid turvaaspekte: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52400"/>
            <a:ext cx="8443664" cy="106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</a:t>
            </a:r>
            <a:r>
              <a:rPr lang="et-EE" sz="4000" b="1" dirty="0" smtClean="0">
                <a:solidFill>
                  <a:srgbClr val="C00000"/>
                </a:solidFill>
              </a:rPr>
              <a:t>tarkvara ja vormingu </a:t>
            </a:r>
            <a:r>
              <a:rPr lang="et-EE" sz="4000" b="1" dirty="0">
                <a:solidFill>
                  <a:srgbClr val="C00000"/>
                </a:solidFill>
              </a:rPr>
              <a:t>valimise näpunäiteid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95536" y="1600200"/>
            <a:ext cx="8748464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ts val="18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800" dirty="0" smtClean="0">
                <a:latin typeface="Arial" charset="0"/>
              </a:rPr>
              <a:t>Mitte-Eesti vormingu korral tasub uurida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usaldusteenuse poliitikat </a:t>
            </a:r>
            <a:r>
              <a:rPr lang="et-EE" sz="2800" dirty="0" smtClean="0">
                <a:latin typeface="Arial" charset="0"/>
              </a:rPr>
              <a:t>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allkirja andmise vahendi poliitikat</a:t>
            </a:r>
            <a:r>
              <a:rPr lang="et-EE" sz="2800" dirty="0" smtClean="0">
                <a:latin typeface="Arial" charset="0"/>
              </a:rPr>
              <a:t> (võivad olema meie tavadest erinevad)</a:t>
            </a:r>
          </a:p>
          <a:p>
            <a:pPr marL="514350" indent="-514350">
              <a:spcBef>
                <a:spcPts val="18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800" dirty="0" smtClean="0">
                <a:latin typeface="Arial" charset="0"/>
              </a:rPr>
              <a:t>Eelistada </a:t>
            </a:r>
            <a:r>
              <a:rPr lang="et-EE" sz="2800" dirty="0">
                <a:latin typeface="Arial" charset="0"/>
              </a:rPr>
              <a:t>sõltumatute ekspertide soovitatud  </a:t>
            </a:r>
            <a:r>
              <a:rPr lang="et-EE" sz="2800" dirty="0" smtClean="0">
                <a:latin typeface="Arial" charset="0"/>
              </a:rPr>
              <a:t>tarkvara</a:t>
            </a:r>
            <a:r>
              <a:rPr lang="sv-SE" sz="2800" dirty="0" smtClean="0">
                <a:latin typeface="Arial" charset="0"/>
              </a:rPr>
              <a:t>, </a:t>
            </a:r>
            <a:r>
              <a:rPr lang="sv-SE" sz="2800" dirty="0">
                <a:latin typeface="Arial" charset="0"/>
              </a:rPr>
              <a:t>mis on turul juba kaua olemas </a:t>
            </a:r>
            <a:r>
              <a:rPr lang="sv-SE" sz="2800" dirty="0" smtClean="0">
                <a:latin typeface="Arial" charset="0"/>
              </a:rPr>
              <a:t>olnud</a:t>
            </a:r>
            <a:endParaRPr lang="et-EE" sz="2800" dirty="0" smtClean="0">
              <a:latin typeface="Arial" charset="0"/>
            </a:endParaRPr>
          </a:p>
          <a:p>
            <a:pPr marL="514350" indent="-514350">
              <a:spcBef>
                <a:spcPts val="18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Hetkel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Eesti põhine DigiDOC siin vaieldamatu liider</a:t>
            </a:r>
            <a:r>
              <a:rPr lang="et-EE" sz="2800" dirty="0" smtClean="0">
                <a:latin typeface="Arial" charset="0"/>
              </a:rPr>
              <a:t>, aga see ei pruugi nii jääda, võib tekkida platvormide ja poliitikate paljusus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52400"/>
            <a:ext cx="8443664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Digiallkirja </a:t>
            </a:r>
            <a:r>
              <a:rPr lang="et-EE" sz="4000" b="1" dirty="0">
                <a:solidFill>
                  <a:srgbClr val="C00000"/>
                </a:solidFill>
              </a:rPr>
              <a:t>andmise näpunäiteid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67544" y="1340768"/>
            <a:ext cx="86764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Veenduda tuleb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arvuti korralikes turvasätetes</a:t>
            </a: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PIN-koode ei tohi edasi anda ega lasta pealt vaadata</a:t>
            </a: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Kaardi kaardilugejas hoidmise aeg tuleb minimeerida</a:t>
            </a: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Eesti DigiDOC standardist erineva platvormi korral tuleb tutvuda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usaldusteenuse poliitikaga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allkirja andmise vahendi nõuetega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solidFill>
                  <a:srgbClr val="9F9F9F"/>
                </a:solidFill>
                <a:latin typeface="Arial" charset="0"/>
              </a:rPr>
              <a:t>Ei tohi tekitada ja levitada </a:t>
            </a:r>
            <a:r>
              <a:rPr lang="et-EE" sz="2600" dirty="0">
                <a:solidFill>
                  <a:srgbClr val="9F9F9F"/>
                </a:solidFill>
                <a:latin typeface="Arial" charset="0"/>
              </a:rPr>
              <a:t>digiallkirjaga digitaaldokumente, millele ei ole võetud </a:t>
            </a:r>
            <a:r>
              <a:rPr lang="et-EE" sz="2600" dirty="0" smtClean="0">
                <a:solidFill>
                  <a:srgbClr val="9F9F9F"/>
                </a:solidFill>
                <a:latin typeface="Arial" charset="0"/>
              </a:rPr>
              <a:t>kehtivuskinnitust</a:t>
            </a:r>
            <a:endParaRPr lang="en-GB" sz="2600" dirty="0">
              <a:solidFill>
                <a:srgbClr val="9F9F9F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52400"/>
            <a:ext cx="858768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Allkirja verifitseerimise näpunäiteid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9552" y="1124744"/>
            <a:ext cx="8604448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Kui </a:t>
            </a:r>
            <a:r>
              <a:rPr lang="et-EE" sz="2600" dirty="0">
                <a:latin typeface="Arial" charset="0"/>
              </a:rPr>
              <a:t>digiallkirja verifitseerimine nurjub, siis on </a:t>
            </a:r>
            <a:r>
              <a:rPr lang="et-EE" sz="2600" dirty="0" smtClean="0">
                <a:latin typeface="Arial" charset="0"/>
              </a:rPr>
              <a:t>harva tegemist </a:t>
            </a:r>
            <a:r>
              <a:rPr lang="et-EE" sz="2600" dirty="0">
                <a:latin typeface="Arial" charset="0"/>
              </a:rPr>
              <a:t>kas </a:t>
            </a:r>
            <a:r>
              <a:rPr lang="et-EE" sz="2600" dirty="0" smtClean="0">
                <a:latin typeface="Arial" charset="0"/>
              </a:rPr>
              <a:t>võltsinguga.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Tavaliselt on tegu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juhusliku bitiveaga failis. </a:t>
            </a:r>
            <a:r>
              <a:rPr lang="et-EE" sz="2600" dirty="0" smtClean="0">
                <a:latin typeface="Arial" charset="0"/>
              </a:rPr>
              <a:t>Mõistlikem tee on </a:t>
            </a:r>
            <a:r>
              <a:rPr lang="et-EE" sz="2600" dirty="0">
                <a:latin typeface="Arial" charset="0"/>
              </a:rPr>
              <a:t>sellest teavita</a:t>
            </a:r>
            <a:r>
              <a:rPr lang="sv-SE" sz="2600" dirty="0">
                <a:latin typeface="Arial" charset="0"/>
              </a:rPr>
              <a:t>d</a:t>
            </a:r>
            <a:r>
              <a:rPr lang="et-EE" sz="2600" dirty="0">
                <a:latin typeface="Arial" charset="0"/>
              </a:rPr>
              <a:t>a </a:t>
            </a:r>
            <a:r>
              <a:rPr lang="sv-SE" sz="2600" dirty="0">
                <a:latin typeface="Arial" charset="0"/>
              </a:rPr>
              <a:t>(nt </a:t>
            </a:r>
            <a:r>
              <a:rPr lang="et-EE" sz="2600" dirty="0">
                <a:latin typeface="Arial" charset="0"/>
              </a:rPr>
              <a:t>meili</a:t>
            </a:r>
            <a:r>
              <a:rPr lang="sv-SE" sz="2600" dirty="0">
                <a:latin typeface="Arial" charset="0"/>
              </a:rPr>
              <a:t>tsi)</a:t>
            </a:r>
            <a:r>
              <a:rPr lang="et-EE" sz="2600" dirty="0">
                <a:latin typeface="Arial" charset="0"/>
              </a:rPr>
              <a:t> allkirja andjat</a:t>
            </a:r>
            <a:endParaRPr lang="sv-SE" sz="26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Verifitseerida (valideerida) tuleb digiallkiri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kindlasti</a:t>
            </a:r>
            <a:r>
              <a:rPr lang="sv-SE" sz="2600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enne dokumendi sisu </a:t>
            </a:r>
            <a:r>
              <a:rPr lang="et-EE" sz="2600" dirty="0" smtClean="0">
                <a:latin typeface="Arial" charset="0"/>
              </a:rPr>
              <a:t>vaatamist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Kui kasutatav tarkvara või vorming on tundmatud, tasub tutvuda nii tarkvaraga kui ka selle platvormi usaldusteenuse poliitikaga ja allkirja andmise vahendi poliitikaga</a:t>
            </a:r>
            <a:endParaRPr lang="et-EE" sz="26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solidFill>
                  <a:srgbClr val="9F9F9F"/>
                </a:solidFill>
                <a:latin typeface="Arial" charset="0"/>
              </a:rPr>
              <a:t>Ei ole soovitav aktsepteerida </a:t>
            </a:r>
            <a:r>
              <a:rPr lang="et-EE" sz="2600" dirty="0">
                <a:solidFill>
                  <a:srgbClr val="9F9F9F"/>
                </a:solidFill>
                <a:latin typeface="Arial" charset="0"/>
              </a:rPr>
              <a:t>digitaalallkirju, millel ei ole </a:t>
            </a:r>
            <a:r>
              <a:rPr lang="et-EE" sz="2600" dirty="0" smtClean="0">
                <a:solidFill>
                  <a:srgbClr val="9F9F9F"/>
                </a:solidFill>
                <a:latin typeface="Arial" charset="0"/>
              </a:rPr>
              <a:t>kehtivuskinnitust</a:t>
            </a:r>
            <a:endParaRPr lang="en-GB" sz="2600" dirty="0">
              <a:solidFill>
                <a:srgbClr val="9F9F9F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91540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Digitaalne andmekogum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9219" name="Picture 3" descr="C:\dokum\jama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55638"/>
            <a:ext cx="7848600" cy="620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52400"/>
            <a:ext cx="86596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Sertifikaadi peatamise näpunäiteid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964488" cy="587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2600" b="1" dirty="0" smtClean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Allkirja andmise vahendit ja PIN koode tuleb hoida korralikult ja hoolsalt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Peatada on mõistlik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sertifikaat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alati vähimalgi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kahtlusel, et Teie privaatvõti on väljunud Teie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ainuvaldusest</a:t>
            </a:r>
            <a:endParaRPr lang="et-EE" sz="14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>
                <a:latin typeface="Arial" charset="0"/>
              </a:rPr>
              <a:t>S</a:t>
            </a:r>
            <a:r>
              <a:rPr lang="et-EE" sz="2600" dirty="0" smtClean="0">
                <a:latin typeface="Arial" charset="0"/>
              </a:rPr>
              <a:t>ertifikaadi </a:t>
            </a:r>
            <a:r>
              <a:rPr lang="et-EE" sz="2600" dirty="0">
                <a:latin typeface="Arial" charset="0"/>
              </a:rPr>
              <a:t>peatamist võib kiiresti vaja minna kõige ootamatumates </a:t>
            </a:r>
            <a:r>
              <a:rPr lang="et-EE" sz="2600" dirty="0" smtClean="0">
                <a:latin typeface="Arial" charset="0"/>
              </a:rPr>
              <a:t>olukordades. Eesti taristu korral toimib sertifitseerimiskeskuse ASi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lühinumber </a:t>
            </a:r>
            <a:r>
              <a:rPr lang="sv-SE" sz="2600" dirty="0" smtClean="0">
                <a:latin typeface="Arial" charset="0"/>
              </a:rPr>
              <a:t>1777</a:t>
            </a:r>
            <a:endParaRPr lang="et-EE" sz="26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endParaRPr lang="sv-SE" sz="14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>
                <a:latin typeface="Arial" charset="0"/>
              </a:rPr>
              <a:t>K</a:t>
            </a:r>
            <a:r>
              <a:rPr lang="et-EE" sz="2600" dirty="0" smtClean="0">
                <a:latin typeface="Arial" charset="0"/>
              </a:rPr>
              <a:t>ui </a:t>
            </a:r>
            <a:r>
              <a:rPr lang="et-EE" sz="2600" dirty="0">
                <a:latin typeface="Arial" charset="0"/>
              </a:rPr>
              <a:t>hiljem selgub, et privaatvõti ikkagi ei väljunud ainuvaldusest, vaid  oli üksnes alusetu kahtlus, saate peatatud sertifikaadi kehtivused üldjuhul taastada, kui see pole tühistatud</a:t>
            </a:r>
          </a:p>
        </p:txBody>
      </p:sp>
    </p:spTree>
  </p:cSld>
  <p:clrMapOvr>
    <a:masterClrMapping/>
  </p:clrMapOvr>
  <p:transition>
    <p:fade thruBlk="1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435280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Digiasjaajamise</a:t>
            </a:r>
            <a:r>
              <a:rPr lang="sv-SE" sz="3600" b="1" dirty="0">
                <a:solidFill>
                  <a:srgbClr val="C00000"/>
                </a:solidFill>
              </a:rPr>
              <a:t> </a:t>
            </a:r>
            <a:r>
              <a:rPr lang="et-EE" sz="3600" b="1" dirty="0" smtClean="0">
                <a:solidFill>
                  <a:srgbClr val="C00000"/>
                </a:solidFill>
              </a:rPr>
              <a:t>turva</a:t>
            </a:r>
            <a:r>
              <a:rPr lang="sv-SE" sz="3600" b="1" dirty="0" smtClean="0">
                <a:solidFill>
                  <a:srgbClr val="C00000"/>
                </a:solidFill>
              </a:rPr>
              <a:t>olemu</a:t>
            </a:r>
            <a:r>
              <a:rPr lang="et-EE" sz="3600" b="1" dirty="0" smtClean="0">
                <a:solidFill>
                  <a:srgbClr val="C00000"/>
                </a:solidFill>
              </a:rPr>
              <a:t>sest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83568" y="2348880"/>
            <a:ext cx="8064896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>
              <a:spcBef>
                <a:spcPct val="50000"/>
              </a:spcBef>
            </a:pPr>
            <a:r>
              <a:rPr lang="sv-SE" sz="2400" dirty="0" smtClean="0">
                <a:latin typeface="Arial" charset="0"/>
              </a:rPr>
              <a:t>Olulis</a:t>
            </a:r>
            <a:r>
              <a:rPr lang="et-EE" sz="2400" dirty="0" smtClean="0">
                <a:latin typeface="Arial" charset="0"/>
              </a:rPr>
              <a:t>t</a:t>
            </a:r>
            <a:r>
              <a:rPr lang="sv-SE" sz="2400" dirty="0" smtClean="0">
                <a:latin typeface="Arial" charset="0"/>
              </a:rPr>
              <a:t> </a:t>
            </a:r>
            <a:r>
              <a:rPr lang="sv-SE" sz="2400" dirty="0">
                <a:latin typeface="Arial" charset="0"/>
              </a:rPr>
              <a:t>komponendid</a:t>
            </a:r>
            <a:r>
              <a:rPr lang="et-EE" sz="2400" dirty="0">
                <a:latin typeface="Arial" charset="0"/>
              </a:rPr>
              <a:t> </a:t>
            </a:r>
            <a:r>
              <a:rPr lang="et-EE" sz="2400" dirty="0" smtClean="0">
                <a:latin typeface="Arial" charset="0"/>
              </a:rPr>
              <a:t>digiasjaajamises turbe vaates:</a:t>
            </a:r>
            <a:endParaRPr lang="et-EE" sz="24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>
                <a:latin typeface="Arial" charset="0"/>
              </a:rPr>
              <a:t>D</a:t>
            </a:r>
            <a:r>
              <a:rPr lang="et-EE" sz="2400" dirty="0" smtClean="0">
                <a:latin typeface="Arial" charset="0"/>
              </a:rPr>
              <a:t>igiallkirja </a:t>
            </a:r>
            <a:r>
              <a:rPr lang="et-EE" sz="2400" dirty="0">
                <a:latin typeface="Arial" charset="0"/>
              </a:rPr>
              <a:t>kasutamine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>
                <a:latin typeface="Arial" charset="0"/>
              </a:rPr>
              <a:t>D</a:t>
            </a:r>
            <a:r>
              <a:rPr lang="et-EE" sz="2400" dirty="0" smtClean="0">
                <a:latin typeface="Arial" charset="0"/>
              </a:rPr>
              <a:t>okumendile </a:t>
            </a:r>
            <a:r>
              <a:rPr lang="et-EE" sz="2400" dirty="0">
                <a:latin typeface="Arial" charset="0"/>
              </a:rPr>
              <a:t>märke (rekvisiidi) kandmise lahendamine digitaalkujul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 smtClean="0">
                <a:latin typeface="Arial" charset="0"/>
              </a:rPr>
              <a:t>D</a:t>
            </a:r>
            <a:r>
              <a:rPr lang="sv-SE" sz="2400" dirty="0" smtClean="0">
                <a:latin typeface="Arial" charset="0"/>
              </a:rPr>
              <a:t>igi</a:t>
            </a:r>
            <a:r>
              <a:rPr lang="et-EE" sz="2400" dirty="0" smtClean="0">
                <a:latin typeface="Arial" charset="0"/>
              </a:rPr>
              <a:t>dokumendi arhiveerimine</a:t>
            </a:r>
            <a:r>
              <a:rPr lang="sv-SE" sz="2400" dirty="0" smtClean="0">
                <a:latin typeface="Arial" charset="0"/>
              </a:rPr>
              <a:t> oma eripäradega</a:t>
            </a:r>
            <a:endParaRPr lang="et-EE" sz="2400" dirty="0" smtClean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 smtClean="0">
                <a:latin typeface="Arial" charset="0"/>
              </a:rPr>
              <a:t>Digiregistrite </a:t>
            </a:r>
            <a:r>
              <a:rPr lang="et-EE" sz="2400" dirty="0">
                <a:latin typeface="Arial" charset="0"/>
              </a:rPr>
              <a:t>tervikluse (tõestusväärtuse) </a:t>
            </a:r>
            <a:r>
              <a:rPr lang="et-EE" sz="2400" dirty="0" smtClean="0">
                <a:latin typeface="Arial" charset="0"/>
              </a:rPr>
              <a:t>tagamine – peaaegu sama, mis andmebaaside turve</a:t>
            </a:r>
            <a:endParaRPr lang="et-EE" sz="24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Digiasjaajamist võib vaadelda kui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 digiallkirja pealisehitus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, mis kasutab viimast kui tööriista</a:t>
            </a:r>
            <a:endParaRPr lang="et-EE" sz="2400" b="1" dirty="0" smtClean="0">
              <a:solidFill>
                <a:srgbClr val="0070C0"/>
              </a:solidFill>
              <a:latin typeface="Arial" charset="0"/>
            </a:endParaRPr>
          </a:p>
          <a:p>
            <a:pPr marL="185738" indent="-185738">
              <a:spcBef>
                <a:spcPct val="50000"/>
              </a:spcBef>
              <a:buFontTx/>
              <a:buChar char="•"/>
            </a:pPr>
            <a:endParaRPr lang="en-GB" sz="2600" dirty="0">
              <a:latin typeface="Arial" charset="0"/>
            </a:endParaRPr>
          </a:p>
        </p:txBody>
      </p:sp>
      <p:sp>
        <p:nvSpPr>
          <p:cNvPr id="1229833" name="Text Box 9"/>
          <p:cNvSpPr txBox="1">
            <a:spLocks noChangeArrowheads="1"/>
          </p:cNvSpPr>
          <p:nvPr/>
        </p:nvSpPr>
        <p:spPr bwMode="auto">
          <a:xfrm>
            <a:off x="683568" y="836712"/>
            <a:ext cx="6912768" cy="13208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Digiasjaajamine on asjaajamine, kus dokumendid ja registrid (andmebaasid) on traditsioonilise paberkuju asemel digikujul</a:t>
            </a:r>
          </a:p>
        </p:txBody>
      </p:sp>
    </p:spTree>
  </p:cSld>
  <p:clrMapOvr>
    <a:masterClrMapping/>
  </p:clrMapOvr>
  <p:transition>
    <p:fade thruBlk="1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153400" cy="12954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Digiteave peab jääma kogu oma elutsükli lõpuni digitaalseks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32900" name="Text Box 4"/>
          <p:cNvSpPr txBox="1">
            <a:spLocks noChangeArrowheads="1"/>
          </p:cNvSpPr>
          <p:nvPr/>
        </p:nvSpPr>
        <p:spPr bwMode="auto">
          <a:xfrm>
            <a:off x="395536" y="1844824"/>
            <a:ext cx="838200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285750" algn="l"/>
              </a:tabLst>
              <a:defRPr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Digitaalsena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tekkinud (ja tihti hüpermeediumina organiseeritud) teavet ei saa üldiselt ilma kadudeta paberkujule viia. </a:t>
            </a:r>
            <a:r>
              <a:rPr lang="sv-SE" sz="2800" dirty="0">
                <a:latin typeface="Arial" charset="0"/>
              </a:rPr>
              <a:t>Digi- ja </a:t>
            </a:r>
            <a:r>
              <a:rPr lang="sv-SE" sz="2800" dirty="0" smtClean="0">
                <a:latin typeface="Arial" charset="0"/>
              </a:rPr>
              <a:t>paber</a:t>
            </a:r>
            <a:r>
              <a:rPr lang="et-EE" sz="2800" dirty="0" smtClean="0">
                <a:latin typeface="Arial" charset="0"/>
              </a:rPr>
              <a:t>dokumendid</a:t>
            </a:r>
            <a:r>
              <a:rPr lang="sv-SE" sz="2800" dirty="0" smtClean="0">
                <a:latin typeface="Arial" charset="0"/>
              </a:rPr>
              <a:t>andmed </a:t>
            </a:r>
            <a:r>
              <a:rPr lang="sv-SE" sz="2800" dirty="0">
                <a:latin typeface="Arial" charset="0"/>
              </a:rPr>
              <a:t>elavad kumbki oma, parallelset ja sõltumatut </a:t>
            </a:r>
            <a:r>
              <a:rPr lang="sv-SE" sz="2800" dirty="0" smtClean="0">
                <a:latin typeface="Arial" charset="0"/>
              </a:rPr>
              <a:t>elu</a:t>
            </a:r>
            <a:r>
              <a:rPr lang="et-EE" sz="2800" dirty="0" smtClean="0">
                <a:latin typeface="Arial" charset="0"/>
              </a:rPr>
              <a:t> sellisena, nagu nad loodi</a:t>
            </a:r>
            <a:endParaRPr lang="en-GB" sz="2800" u="sng" dirty="0">
              <a:latin typeface="Arial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71600" y="4800600"/>
            <a:ext cx="76328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sv-SE" sz="2800" dirty="0" smtClean="0">
                <a:latin typeface="Arial" charset="0"/>
              </a:rPr>
              <a:t>Täps</a:t>
            </a:r>
            <a:r>
              <a:rPr lang="et-EE" sz="2800" dirty="0" smtClean="0">
                <a:latin typeface="Arial" charset="0"/>
              </a:rPr>
              <a:t>ustuseks</a:t>
            </a:r>
            <a:r>
              <a:rPr lang="sv-SE" sz="2800" dirty="0" smtClean="0">
                <a:latin typeface="Arial" charset="0"/>
              </a:rPr>
              <a:t>: </a:t>
            </a:r>
            <a:r>
              <a:rPr lang="sv-SE" sz="2800" dirty="0">
                <a:latin typeface="Arial" charset="0"/>
              </a:rPr>
              <a:t>digiteabe viimine paberile ja vastupidi vajab täiendvat korraldamist ja/või täiendavaid </a:t>
            </a:r>
            <a:r>
              <a:rPr lang="sv-SE" sz="2800" dirty="0" smtClean="0">
                <a:latin typeface="Arial" charset="0"/>
              </a:rPr>
              <a:t>instantse</a:t>
            </a:r>
            <a:r>
              <a:rPr lang="et-EE" sz="2800" dirty="0" smtClean="0">
                <a:latin typeface="Arial" charset="0"/>
              </a:rPr>
              <a:t> koos õiguste, kohustuste ja vastutusega</a:t>
            </a:r>
            <a:endParaRPr lang="en-GB" dirty="0"/>
          </a:p>
        </p:txBody>
      </p:sp>
    </p:spTree>
  </p:cSld>
  <p:clrMapOvr>
    <a:masterClrMapping/>
  </p:clrMapOvr>
  <p:transition>
    <p:fade thruBlk="1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57200"/>
            <a:ext cx="8363272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Digidokumendi </a:t>
            </a:r>
            <a:r>
              <a:rPr lang="et-EE" sz="3600" b="1" dirty="0">
                <a:solidFill>
                  <a:srgbClr val="C00000"/>
                </a:solidFill>
              </a:rPr>
              <a:t>originaali ja koopia probleem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36998" name="Text Box 6"/>
          <p:cNvSpPr txBox="1">
            <a:spLocks noChangeArrowheads="1"/>
          </p:cNvSpPr>
          <p:nvPr/>
        </p:nvSpPr>
        <p:spPr bwMode="auto">
          <a:xfrm>
            <a:off x="395536" y="1412776"/>
            <a:ext cx="828092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Paberdokumentide põhises asjaajamises eristatakse dokumendi originaali ja koopiat.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Digidokumendil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ole koopiaid, vaid on originaalid, mida on nii palju, mitmes koopias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alget faili hoitakse. </a:t>
            </a:r>
            <a:r>
              <a:rPr lang="et-EE" sz="2800" dirty="0" smtClean="0">
                <a:latin typeface="Arial" charset="0"/>
              </a:rPr>
              <a:t>Ümberkirjutatud arv ei erine algsest arvust</a:t>
            </a:r>
            <a:endParaRPr lang="et-EE" sz="2800" dirty="0">
              <a:latin typeface="Arial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67544" y="4293096"/>
            <a:ext cx="8001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Tegelikult tuleb koopia mõista ka digimaailmas tagasi –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koopiana tuleb käsitleda kõiki teise vormingusse migreeritud teisendeid</a:t>
            </a:r>
            <a:r>
              <a:rPr lang="et-EE" sz="2600" dirty="0" smtClean="0">
                <a:latin typeface="Arial" charset="0"/>
              </a:rPr>
              <a:t>. Nagu pabermaailmas, läheb ka digimaailmas koopia tegemisel allkirja tõestusväärtus kaotsi ja see tuleb asendada mingite asendusmeetoditega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291264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Rekvisiidi kandmine digidokumendile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39046" name="Text Box 6"/>
          <p:cNvSpPr txBox="1">
            <a:spLocks noChangeArrowheads="1"/>
          </p:cNvSpPr>
          <p:nvPr/>
        </p:nvSpPr>
        <p:spPr bwMode="auto">
          <a:xfrm>
            <a:off x="395536" y="980728"/>
            <a:ext cx="8151440" cy="353943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Rekvisiidi (täiendava teabekogumi või märke) kandmisega digitaaldokumendile tekib alati uus dokument, mis nõuab selle varustamist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alati uue digitaalallkirjaga või sarnase vahendiga. </a:t>
            </a:r>
            <a:r>
              <a:rPr lang="et-EE" sz="2800" dirty="0" smtClean="0">
                <a:latin typeface="Arial" charset="0"/>
              </a:rPr>
              <a:t>Vaikimisi standard on, et peale esimese digiallkirja kandmist dokumendile sinna midagi enam ei lisata (kui see pole seotud just mingi täiendava allkirjaga)</a:t>
            </a:r>
            <a:endParaRPr lang="et-EE" sz="2800" dirty="0">
              <a:latin typeface="Arial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23528" y="4869160"/>
            <a:ext cx="84969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Vana traditsioonili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asjaajamise mõttes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ühe dokumendi erinevate allkirja arvudega variante tuleb digitaalasjaajamises vaadelda erinevate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mitmete dokumentide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jadana </a:t>
            </a:r>
            <a:r>
              <a:rPr lang="et-EE" sz="2800" dirty="0">
                <a:latin typeface="Arial" charset="0"/>
              </a:rPr>
              <a:t>ja neid kõiki eristada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Digiarhiveerimine: üldised seaduspärad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299648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800" dirty="0">
                <a:latin typeface="Arial" charset="0"/>
              </a:rPr>
              <a:t>Kui paberkandjal dokument arhiveeritakse peale aktiivse kasutuse lõppu, siis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digidokument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arhiveeritakse kohe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peale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lõplikku valmissaamist </a:t>
            </a:r>
            <a:r>
              <a:rPr lang="et-EE" sz="2800" dirty="0" smtClean="0">
                <a:latin typeface="Arial" charset="0"/>
              </a:rPr>
              <a:t>(kõik rekvisiidid peal)</a:t>
            </a:r>
            <a:endParaRPr lang="et-EE" sz="2800" dirty="0">
              <a:latin typeface="Arial" charset="0"/>
            </a:endParaRPr>
          </a:p>
          <a:p>
            <a:pPr marL="282575" indent="-282575">
              <a:buFont typeface="+mj-lt"/>
              <a:buAutoNum type="arabicPeriod"/>
            </a:pPr>
            <a:endParaRPr lang="et-EE" sz="1000" dirty="0">
              <a:latin typeface="Arial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Digidokumendi arhiveerimine toimub alati digitaalselt</a:t>
            </a:r>
            <a:r>
              <a:rPr lang="et-EE" sz="2800" dirty="0">
                <a:latin typeface="Arial" charset="0"/>
              </a:rPr>
              <a:t>: hüpermeediumkogumit ei saa kadudeta teisendada järjestatud tekstiks</a:t>
            </a:r>
          </a:p>
          <a:p>
            <a:pPr marL="282575" indent="-282575">
              <a:buFont typeface="+mj-lt"/>
              <a:buAutoNum type="arabicPeriod"/>
            </a:pPr>
            <a:endParaRPr lang="et-EE" sz="1000" dirty="0">
              <a:latin typeface="Arial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800" dirty="0">
                <a:latin typeface="Arial" charset="0"/>
              </a:rPr>
              <a:t>Arhiveeritud digidokumendi tõestusväärtuse tagab alati </a:t>
            </a:r>
            <a:r>
              <a:rPr lang="et-EE" sz="2800" dirty="0" smtClean="0">
                <a:latin typeface="Arial" charset="0"/>
              </a:rPr>
              <a:t>ka digitaalallkiri või sarnane mehhanism</a:t>
            </a:r>
            <a:endParaRPr lang="et-EE" sz="2800" dirty="0">
              <a:latin typeface="Arial" charset="0"/>
            </a:endParaRPr>
          </a:p>
          <a:p>
            <a:pPr marL="282575" indent="-282575">
              <a:buFont typeface="+mj-lt"/>
              <a:buAutoNum type="arabicPeriod"/>
            </a:pPr>
            <a:endParaRPr lang="et-EE" sz="1000" i="1" dirty="0">
              <a:latin typeface="Arial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800" dirty="0">
                <a:latin typeface="Arial" charset="0"/>
              </a:rPr>
              <a:t>Massiline virtuaalne kaugarhiveerimine</a:t>
            </a:r>
          </a:p>
        </p:txBody>
      </p:sp>
    </p:spTree>
  </p:cSld>
  <p:clrMapOvr>
    <a:masterClrMapping/>
  </p:clrMapOvr>
  <p:transition>
    <p:fade thruBlk="1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Tõestusväärtuse probleem, I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268739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61060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Digiallkirja põhimõtteline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erinevus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omakäelisest</a:t>
            </a:r>
            <a:r>
              <a:rPr lang="sv-SE" sz="2800" b="1" u="sng" dirty="0" smtClean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kui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omakäelise allkirja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tõestusväärtus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põhineb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füüsilistel omadustel, siis digitaalteave korral põhineb ta sellel, et teatud (matemaatilisi) operatsioone ei saa praktikas hetkel sooritada vähema kui miljonite aastatega</a:t>
            </a:r>
            <a:endParaRPr lang="sv-SE" sz="2800" b="1" u="sng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23528" y="4114800"/>
            <a:ext cx="8439472" cy="213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Aft>
                <a:spcPct val="50000"/>
              </a:spcAft>
            </a:pPr>
            <a:r>
              <a:rPr lang="et-EE" sz="2800" dirty="0" smtClean="0">
                <a:latin typeface="Arial" charset="0"/>
              </a:rPr>
              <a:t>Murdmatust hinnatakse aga hetkeseisust lähtudes, mitte Moore’i reegli jätkiumist arvestades. Kõik krüptoalgoritmid pidevalt vananevad...</a:t>
            </a:r>
            <a:endParaRPr lang="en-GB" sz="2800" dirty="0"/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>
    <p:fade thruBlk="1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Tõestusväärtuse probleem, II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270787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610600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igitaalallkirja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aluseks olevad matemaatilised operatsioonid on piisavalt turvalised küll hetkel, kuid matemaatika ja arvutustehnika kiire areng ei taga pikaajalist (nt aastakümnetete pikkust) turvalisust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9552" y="3356992"/>
            <a:ext cx="8424936" cy="295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Aft>
                <a:spcPct val="50000"/>
              </a:spcAft>
            </a:pPr>
            <a:r>
              <a:rPr lang="et-EE" sz="2600" dirty="0" smtClean="0">
                <a:latin typeface="Arial" charset="0"/>
              </a:rPr>
              <a:t>Piisav on, et oleks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praktikas lahti murtav üks kahest algoritmist – kas räsialgoritm või avaliku võtmega krüptoalgoritm</a:t>
            </a:r>
            <a:r>
              <a:rPr lang="et-EE" sz="2600" dirty="0" smtClean="0">
                <a:latin typeface="Arial" charset="0"/>
              </a:rPr>
              <a:t>. Siis tekib võimalus signatuuri murdmiseks</a:t>
            </a:r>
          </a:p>
          <a:p>
            <a:pPr eaLnBrk="0" hangingPunct="0">
              <a:lnSpc>
                <a:spcPct val="95000"/>
              </a:lnSpc>
              <a:spcAft>
                <a:spcPct val="50000"/>
              </a:spcAft>
            </a:pPr>
            <a:r>
              <a:rPr lang="et-EE" sz="2600" dirty="0" smtClean="0">
                <a:latin typeface="Arial" charset="0"/>
              </a:rPr>
              <a:t>Eesti algsete digiallkirjade aluseks oli RSA-1024 ja SHA-1.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Praegu näib, et SHA-1 murdub esimesena </a:t>
            </a:r>
            <a:r>
              <a:rPr lang="et-EE" sz="2600" dirty="0" smtClean="0">
                <a:latin typeface="Arial" charset="0"/>
              </a:rPr>
              <a:t>(võib-olla juba loetud aastate pärast?)</a:t>
            </a:r>
            <a:endParaRPr lang="en-GB" sz="2600" dirty="0"/>
          </a:p>
        </p:txBody>
      </p:sp>
    </p:spTree>
  </p:cSld>
  <p:clrMapOvr>
    <a:masterClrMapping/>
  </p:clrMapOvr>
  <p:transition>
    <p:fade thruBlk="1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89248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Lahendus tõestusväärtuse probleemile, I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272835" name="Text Box 3"/>
          <p:cNvSpPr txBox="1">
            <a:spLocks noChangeArrowheads="1"/>
          </p:cNvSpPr>
          <p:nvPr/>
        </p:nvSpPr>
        <p:spPr bwMode="auto">
          <a:xfrm>
            <a:off x="539552" y="1196752"/>
            <a:ext cx="8305800" cy="353943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Lahendus: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teatud perioodi (nt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10-20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aasta) tagant  tuleks arhiveeritud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digisäilikud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varustada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uue, turvalisemaid elemente omava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digitaalallkirjaga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, milleks peab olema usaldatav kolmas osapool. </a:t>
            </a:r>
            <a:r>
              <a:rPr lang="et-EE" sz="2800" dirty="0" smtClean="0">
                <a:latin typeface="Arial" charset="0"/>
              </a:rPr>
              <a:t>Kui ülesigneerimine toimub enne vana matemaatilise aparatuuri murdumist, ei teki tervikluse järjepidevuses nn “musta ala”. Võib loota, et nii juhtub?</a:t>
            </a:r>
            <a:endParaRPr lang="sv-SE" sz="2800" dirty="0">
              <a:latin typeface="Arial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83568" y="4781550"/>
            <a:ext cx="846043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Suure tõenäosusega võib selleks saada nt </a:t>
            </a:r>
            <a:r>
              <a:rPr lang="et-EE" sz="2600" dirty="0" smtClean="0">
                <a:latin typeface="Arial" charset="0"/>
              </a:rPr>
              <a:t>arhiiv või mõni suurem andmekogu (või </a:t>
            </a:r>
            <a:r>
              <a:rPr lang="et-EE" sz="2600" dirty="0">
                <a:latin typeface="Arial" charset="0"/>
              </a:rPr>
              <a:t>tema mantlipärija</a:t>
            </a:r>
            <a:r>
              <a:rPr lang="et-EE" sz="2600" dirty="0" smtClean="0">
                <a:latin typeface="Arial" charset="0"/>
              </a:rPr>
              <a:t>). Sellist ülesigneerimist võidakse hakata </a:t>
            </a:r>
            <a:r>
              <a:rPr lang="et-EE" sz="2600" dirty="0">
                <a:latin typeface="Arial" charset="0"/>
              </a:rPr>
              <a:t>tulevikus pidama umbes samalaadseks tüüptegevuseks nagu kaasajal räbaldunud dokumentide lappimist 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Lahendus tõestusväärtuse probleemile, II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9552" y="1196752"/>
            <a:ext cx="79248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Selline </a:t>
            </a:r>
            <a:r>
              <a:rPr lang="et-EE" sz="2600" dirty="0" smtClean="0">
                <a:latin typeface="Arial" charset="0"/>
              </a:rPr>
              <a:t>ülesigneerimine </a:t>
            </a:r>
            <a:r>
              <a:rPr lang="et-EE" sz="2600" dirty="0">
                <a:latin typeface="Arial" charset="0"/>
              </a:rPr>
              <a:t>oleks omamoodi tõend a la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“mina nägin seda dokumenti sellisena ning väidan ja tõestan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oma tugemava tehnikaga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(digitaal)allkirjaga, et ta selline oli”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560" y="3068960"/>
            <a:ext cx="8316416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Säärast ülesigneerimist võib hakata kasutama ka olemasolevate paberdokumentide tõestusväärtuslikuks digitaliseerimiseks, kui selleks tekib vajadus</a:t>
            </a:r>
          </a:p>
          <a:p>
            <a:pPr marL="266700" indent="-266700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Muul viisil ei ole võimalik paberdokumenti digitaliseerida, et säiliks tema tõestusväärtus: tõestusväärtuse tagamise mehhanismid on selleks kardinaalselt erinevad</a:t>
            </a:r>
            <a:endParaRPr lang="en-GB" sz="2600" dirty="0" smtClean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42875"/>
            <a:ext cx="8234685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539552" y="785813"/>
            <a:ext cx="8375848" cy="224631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terviklus </a:t>
            </a:r>
            <a:r>
              <a:rPr lang="et-EE" sz="2800" b="1" dirty="0" smtClean="0">
                <a:latin typeface="Arial" charset="0"/>
              </a:rPr>
              <a:t>(</a:t>
            </a:r>
            <a:r>
              <a:rPr lang="et-EE" sz="2800" b="1" i="1" dirty="0" smtClean="0">
                <a:latin typeface="Arial" charset="0"/>
              </a:rPr>
              <a:t>data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b="1" i="1" dirty="0" smtClean="0">
                <a:latin typeface="Arial" charset="0"/>
              </a:rPr>
              <a:t>integrity</a:t>
            </a:r>
            <a:r>
              <a:rPr lang="et-EE" sz="2800" b="1" dirty="0">
                <a:latin typeface="Arial" charset="0"/>
              </a:rPr>
              <a:t>) on andmete pärinemine autentsest allikast koos nende allika kindlaksmääramisega ning veendumine, et andmed pole peale loomist volitamatult muutunud</a:t>
            </a:r>
            <a:endParaRPr lang="en-GB" sz="2800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11560" y="3143250"/>
            <a:ext cx="8532440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Erinevalt paberdokumentide maailmast ei ole digimaailmas terviklus tagatud vaikimisi: selle saavutamiseks on vaja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aktiivseid tegevusi</a:t>
            </a:r>
          </a:p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Praktiliselt ainsaks võimaluseks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digisignatuuri</a:t>
            </a:r>
            <a:r>
              <a:rPr lang="et-EE" sz="2600" dirty="0">
                <a:latin typeface="Arial" charset="0"/>
              </a:rPr>
              <a:t> ehk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digitaalsignatuuri</a:t>
            </a:r>
            <a:r>
              <a:rPr lang="et-EE" sz="2600" dirty="0">
                <a:latin typeface="Arial" charset="0"/>
              </a:rPr>
              <a:t> kasutamine, mis põhineb avaliku võtmega krüptograafial</a:t>
            </a:r>
          </a:p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Bürkoraadid räägivad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tõestusväärtusest</a:t>
            </a:r>
            <a:r>
              <a:rPr lang="et-EE" sz="2600" dirty="0">
                <a:latin typeface="Arial" charset="0"/>
              </a:rPr>
              <a:t>, mis on suuresti identne terviklusega</a:t>
            </a:r>
          </a:p>
          <a:p>
            <a:pPr eaLnBrk="0" hangingPunct="0">
              <a:spcBef>
                <a:spcPct val="20000"/>
              </a:spcBef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Digiallkirjade ülesigneerimine – kas ühekordne või perioodiline protsess?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755576" y="3212976"/>
            <a:ext cx="79248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Vastus peitub järgmiste küsimuste lahendustes: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Kas ja millal leiutatakse digiallkirja andmiseks mingi muu meetud kui avaliku võtmega krüptoalgoritmil põhinev digisignatuur?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Kas ja mil määral selle võimaliku uue meetodi murtavustäenäosus kasvab aja jooksul (kas leiab aset mingi Moore’i reegli laadne protsess)?</a:t>
            </a:r>
            <a:endParaRPr lang="en-GB" sz="2600" dirty="0">
              <a:latin typeface="Arial" charset="0"/>
            </a:endParaRPr>
          </a:p>
        </p:txBody>
      </p:sp>
      <p:sp>
        <p:nvSpPr>
          <p:cNvPr id="1276932" name="Text Box 4"/>
          <p:cNvSpPr txBox="1">
            <a:spLocks noChangeArrowheads="1"/>
          </p:cNvSpPr>
          <p:nvPr/>
        </p:nvSpPr>
        <p:spPr bwMode="auto">
          <a:xfrm>
            <a:off x="467544" y="1484784"/>
            <a:ext cx="8352928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Me ei tea hetkel, kas digiallkirjade ülesigneerimine jääb ühekordseks, mõnekordseks või perioodiliseks protsessiks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89248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Ülesigneerimine ja Eesti praktika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9552" y="3789040"/>
            <a:ext cx="820891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tea, millal muutub SHA-1 sellisel tasemel murtavaks räsialgoritmiks, et saab olema praktikas võimalik teha etteantud tingimustega samaräsirünnet</a:t>
            </a:r>
          </a:p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 ka, kas sellised murdmisvõtted (krüptoanalüütilised võtted) tekivad äkki või aegamööda</a:t>
            </a:r>
          </a:p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 ka, kuidas käitub RSA-1024 5-10 aasta perspektiivis</a:t>
            </a:r>
            <a:endParaRPr lang="en-GB" sz="2400" dirty="0">
              <a:latin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7544" y="1052736"/>
            <a:ext cx="7416824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2016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toimus Eestis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automaatne ületembeldamine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tugevamal krüptograafial põhinevate vahenditega. </a:t>
            </a:r>
            <a:r>
              <a:rPr lang="et-EE" sz="2600" dirty="0" smtClean="0">
                <a:latin typeface="Arial" charset="0"/>
              </a:rPr>
              <a:t>Tegu oli suuresti ennetava meetmega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228600"/>
            <a:ext cx="8519864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Võimalik lahendus </a:t>
            </a:r>
            <a:r>
              <a:rPr lang="et-EE" sz="4000" b="1" dirty="0" smtClean="0">
                <a:solidFill>
                  <a:srgbClr val="C00000"/>
                </a:solidFill>
                <a:cs typeface="Arial" charset="0"/>
              </a:rPr>
              <a:t>–</a:t>
            </a:r>
            <a:r>
              <a:rPr lang="et-EE" sz="4000" b="1" dirty="0" smtClean="0">
                <a:solidFill>
                  <a:srgbClr val="C00000"/>
                </a:solidFill>
              </a:rPr>
              <a:t> digi</a:t>
            </a:r>
            <a:r>
              <a:rPr lang="en-US" sz="4000" b="1" dirty="0" err="1" smtClean="0">
                <a:solidFill>
                  <a:srgbClr val="C00000"/>
                </a:solidFill>
              </a:rPr>
              <a:t>allkiri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99592" y="1143000"/>
            <a:ext cx="8244408" cy="5181600"/>
          </a:xfrm>
        </p:spPr>
        <p:txBody>
          <a:bodyPr lIns="92075" tIns="46038" rIns="92075" bIns="46038" anchor="ctr"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2800" b="1" u="sng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latin typeface="Arial" charset="0"/>
              </a:rPr>
              <a:t>Digitaalsete teabekogumite juures on alternatiivne võimalus kasutada sellist allkirjalaadset (allkirja omadustega) mehhanismi, mis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seotud matemaatiliste seoste abil teabe (bittide) endaga, mitte selle kandjaga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800" b="1" dirty="0" smtClean="0">
              <a:solidFill>
                <a:schemeClr val="folHlink"/>
              </a:solidFill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Seda võtet nimetatakse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digitaalallkirjaks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(digiallkirjaks)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latin typeface="Arial" charset="0"/>
              </a:rPr>
              <a:t>(</a:t>
            </a:r>
            <a:r>
              <a:rPr lang="et-EE" sz="2800" b="1" i="1" dirty="0" smtClean="0">
                <a:latin typeface="Arial" charset="0"/>
              </a:rPr>
              <a:t>digital signature</a:t>
            </a:r>
            <a:r>
              <a:rPr lang="et-EE" sz="2800" b="1" dirty="0" smtClean="0"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e-allkirjaks</a:t>
            </a:r>
            <a:r>
              <a:rPr lang="et-EE" sz="2800" b="1" dirty="0" smtClean="0">
                <a:latin typeface="Arial" charset="0"/>
              </a:rPr>
              <a:t> (</a:t>
            </a:r>
            <a:r>
              <a:rPr lang="et-EE" sz="2800" b="1" i="1" dirty="0" smtClean="0">
                <a:latin typeface="Arial" charset="0"/>
              </a:rPr>
              <a:t>electronic signature</a:t>
            </a:r>
            <a:r>
              <a:rPr lang="et-EE" sz="2800" b="1" dirty="0" smtClean="0">
                <a:latin typeface="Arial" charset="0"/>
              </a:rPr>
              <a:t>), mis on maailmas laialt kasutusel tavaallkirja asendajana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762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Digiallkiri vs digisignatuur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2875" y="3429000"/>
            <a:ext cx="9001125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/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Digiallkirja osatakse kaasajal anda ainult digisignatuuril põhinevana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Iga digiallkiri on digisignatuur</a:t>
            </a:r>
            <a:r>
              <a:rPr lang="et-EE" sz="2400" dirty="0">
                <a:latin typeface="Arial" charset="0"/>
                <a:cs typeface="Arial" charset="0"/>
              </a:rPr>
              <a:t>, kuid kaugeltki mitte iga digisignatuur pole digiallkiri - vaja on lisada </a:t>
            </a:r>
            <a:r>
              <a:rPr lang="et-EE" sz="2400" dirty="0">
                <a:latin typeface="Arial" charset="0"/>
              </a:rPr>
              <a:t>täiendavaid tehnilisi võtteid ja subjekte (nt avaliku võtme infrastruktuur) ning õiguslikke regulatsioone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Ingliskeelne oskusterminoloogia nendel termini mõttes vahet ei tee (</a:t>
            </a:r>
            <a:r>
              <a:rPr lang="et-EE" sz="2400" i="1" dirty="0">
                <a:latin typeface="Arial" charset="0"/>
                <a:cs typeface="Arial" charset="0"/>
              </a:rPr>
              <a:t>digital signature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/>
            <a:endParaRPr lang="et-EE" sz="10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20260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264687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Digiallkiri</a:t>
            </a:r>
            <a:r>
              <a:rPr lang="et-EE" sz="2600" dirty="0" smtClean="0">
                <a:latin typeface="Arial" charset="0"/>
                <a:cs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e-allkiri</a:t>
            </a:r>
            <a:r>
              <a:rPr lang="et-EE" sz="2600" dirty="0" smtClean="0">
                <a:latin typeface="Arial" charset="0"/>
                <a:cs typeface="Arial" charset="0"/>
              </a:rPr>
              <a:t> </a:t>
            </a:r>
            <a:r>
              <a:rPr lang="et-EE" sz="2600" dirty="0">
                <a:latin typeface="Arial" charset="0"/>
                <a:cs typeface="Arial" charset="0"/>
              </a:rPr>
              <a:t>on juriidiline mõiste, mis  annab temaga varustatud dokumendile tõestusväärtuse ja omakäelise allkirjaga sarnase staatuse</a:t>
            </a:r>
          </a:p>
          <a:p>
            <a:pPr>
              <a:spcBef>
                <a:spcPts val="12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Digisignatuur</a:t>
            </a:r>
            <a:r>
              <a:rPr lang="et-EE" sz="2600" dirty="0">
                <a:latin typeface="Arial" charset="0"/>
                <a:cs typeface="Arial" charset="0"/>
              </a:rPr>
              <a:t> on </a:t>
            </a:r>
            <a:r>
              <a:rPr lang="et-EE" sz="2600" dirty="0" smtClean="0">
                <a:latin typeface="Arial" charset="0"/>
                <a:cs typeface="Arial" charset="0"/>
              </a:rPr>
              <a:t>(krüpto)tehniline </a:t>
            </a:r>
            <a:r>
              <a:rPr lang="et-EE" sz="2600" dirty="0">
                <a:latin typeface="Arial" charset="0"/>
                <a:cs typeface="Arial" charset="0"/>
              </a:rPr>
              <a:t>konstruktsioon, mis põhineb avaliku võtmega krüptoalgoritmi kasutamisel tervikluse kaitseks</a:t>
            </a:r>
            <a:endParaRPr lang="en-GB" sz="26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4197</Words>
  <Application>Microsoft Office PowerPoint</Application>
  <PresentationFormat>On-screen Show (4:3)</PresentationFormat>
  <Paragraphs>420</Paragraphs>
  <Slides>71</Slides>
  <Notes>65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Office Theme</vt:lpstr>
      <vt:lpstr>EID ja digiallkirja lahendused</vt:lpstr>
      <vt:lpstr>Dokumendi tõestusväärtus</vt:lpstr>
      <vt:lpstr> Paberdokumendi tõestusväärtus</vt:lpstr>
      <vt:lpstr>Paberdokument</vt:lpstr>
      <vt:lpstr>Digidokumendi  tõestusväärtus: tõsine probleem</vt:lpstr>
      <vt:lpstr>Digitaalne andmekogum</vt:lpstr>
      <vt:lpstr>Terviklus </vt:lpstr>
      <vt:lpstr>Võimalik lahendus – digiallkiri </vt:lpstr>
      <vt:lpstr>Digiallkiri vs digisignatuur</vt:lpstr>
      <vt:lpstr>Digiallkirja olemus</vt:lpstr>
      <vt:lpstr>Avaliku võtmega krüptoalgoritm</vt:lpstr>
      <vt:lpstr>Avaliku võtmega krüptoalgoritmi kasutamine signeerimisel (digiallkirja andmisel)</vt:lpstr>
      <vt:lpstr>Digiallkirja (e-allkirja) andmise põhimõtted</vt:lpstr>
      <vt:lpstr>Võtmepaari loomine</vt:lpstr>
      <vt:lpstr>Krüptoräsi ehk sõnumilühend</vt:lpstr>
      <vt:lpstr>Krüptoräsi roll digiallkirjas</vt:lpstr>
      <vt:lpstr>Digiallkirja andmine </vt:lpstr>
      <vt:lpstr>Digiallkirja verifitseerimine </vt:lpstr>
      <vt:lpstr>Privaatvõti ja selle kasutamine</vt:lpstr>
      <vt:lpstr>Privaatvõti kiipkaardina</vt:lpstr>
      <vt:lpstr>Sertifitseerimisteenuse vajadus</vt:lpstr>
      <vt:lpstr>Sertifitseerimine, selle põhimõtted</vt:lpstr>
      <vt:lpstr>Sertifitseerimise põhimõtted</vt:lpstr>
      <vt:lpstr>Sertifikaat</vt:lpstr>
      <vt:lpstr>Vahendi ainuvaldusest väljumise probleem</vt:lpstr>
      <vt:lpstr>Lahendus: kehtivuskinnitus ja ajatempel</vt:lpstr>
      <vt:lpstr>Ajatempel ajahetke tõestajana</vt:lpstr>
      <vt:lpstr>Ajatempli omadused</vt:lpstr>
      <vt:lpstr>Sertifikaatide tühistuslist: digiallkirja vaates üsna ebasobiv lahendus</vt:lpstr>
      <vt:lpstr>Tühistuslisti suured puudused</vt:lpstr>
      <vt:lpstr>Kehtivuskinnitus  ja kehtivuskinnitusteenus</vt:lpstr>
      <vt:lpstr>Kehtivuskinnitus</vt:lpstr>
      <vt:lpstr>Digiallkirjaga digidokument koos vajalike (lisa)rekvisiitidega </vt:lpstr>
      <vt:lpstr>Sertifitseerimise taristu</vt:lpstr>
      <vt:lpstr>Õiguslik reguleerimine </vt:lpstr>
      <vt:lpstr>Digiallkiri ja Eesti, I</vt:lpstr>
      <vt:lpstr>Digiallkiri ja Eesti, II</vt:lpstr>
      <vt:lpstr>Digiallkiri ja Eesti, III</vt:lpstr>
      <vt:lpstr>Digiallkiri ja Eesti, IV</vt:lpstr>
      <vt:lpstr>Digiallkiri ja Eesti, V</vt:lpstr>
      <vt:lpstr>Digiallkiri ja Eesti, VI</vt:lpstr>
      <vt:lpstr>Digiallkiri ja Eesti, VII</vt:lpstr>
      <vt:lpstr>Digiallkiri ja Eesti, VIII</vt:lpstr>
      <vt:lpstr>Euroopa Liidu määrus 910/2014, erinevad e-allkirja tüübid</vt:lpstr>
      <vt:lpstr>Euroopa Liidu määrus 910/2014, mõisted, I </vt:lpstr>
      <vt:lpstr>Euroopa Liidu määrus 910/2014, mõisted, II </vt:lpstr>
      <vt:lpstr>Euroopa Liidu määrus 910/2014, mõisted, III</vt:lpstr>
      <vt:lpstr>Euroopa Liidu määrus 910/2014, mõisted, IV </vt:lpstr>
      <vt:lpstr>Digiallkirja eelised, I </vt:lpstr>
      <vt:lpstr>Digiallkirja eelised, II </vt:lpstr>
      <vt:lpstr>Digiallkirja eelised, III </vt:lpstr>
      <vt:lpstr>Digiallkirja eelised, IV </vt:lpstr>
      <vt:lpstr>Digiallkirja esimene tõsine puudus  </vt:lpstr>
      <vt:lpstr>Digiallkirja teine tõsine puudus  </vt:lpstr>
      <vt:lpstr>Digiallkirja kolmas puudus? (pigem eripära)  </vt:lpstr>
      <vt:lpstr>Digiallkirja andmise protsess, omadused</vt:lpstr>
      <vt:lpstr>Digiallkirja tarkvara ja vormingu valimise näpunäiteid</vt:lpstr>
      <vt:lpstr>Digiallkirja andmise näpunäiteid</vt:lpstr>
      <vt:lpstr>Allkirja verifitseerimise näpunäiteid</vt:lpstr>
      <vt:lpstr>Sertifikaadi peatamise näpunäiteid</vt:lpstr>
      <vt:lpstr>Digiasjaajamise turvaolemusest</vt:lpstr>
      <vt:lpstr>Digiteave peab jääma kogu oma elutsükli lõpuni digitaalseks</vt:lpstr>
      <vt:lpstr>Digidokumendi originaali ja koopia probleem</vt:lpstr>
      <vt:lpstr>Rekvisiidi kandmine digidokumendile</vt:lpstr>
      <vt:lpstr>Digiarhiveerimine: üldised seaduspärad</vt:lpstr>
      <vt:lpstr>Tõestusväärtuse probleem, I</vt:lpstr>
      <vt:lpstr>Tõestusväärtuse probleem, II</vt:lpstr>
      <vt:lpstr>Lahendus tõestusväärtuse probleemile, I</vt:lpstr>
      <vt:lpstr>Lahendus tõestusväärtuse probleemile, II</vt:lpstr>
      <vt:lpstr>Digiallkirjade ülesigneerimine – kas ühekordne või perioodiline protsess?</vt:lpstr>
      <vt:lpstr>Ülesigneerimine ja Eesti praktika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34</cp:revision>
  <dcterms:created xsi:type="dcterms:W3CDTF">2016-08-30T18:22:58Z</dcterms:created>
  <dcterms:modified xsi:type="dcterms:W3CDTF">2018-03-05T19:14:42Z</dcterms:modified>
</cp:coreProperties>
</file>