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94FE06-35F2-4617-9C80-B7B68A493203}" type="slidenum">
              <a:rPr lang="en-GB" sz="1200"/>
              <a:pPr algn="r"/>
              <a:t>2</a:t>
            </a:fld>
            <a:endParaRPr lang="en-GB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011B5D-50AA-4C35-992A-1A6DBC4CFFFB}" type="slidenum">
              <a:rPr lang="en-GB" sz="1200"/>
              <a:pPr algn="r"/>
              <a:t>11</a:t>
            </a:fld>
            <a:endParaRPr lang="en-GB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FAB0DB-413D-4581-B753-63C961CD2377}" type="slidenum">
              <a:rPr lang="en-GB" sz="1200"/>
              <a:pPr algn="r"/>
              <a:t>12</a:t>
            </a:fld>
            <a:endParaRPr lang="en-GB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C29CA1-D8E8-4960-8840-E5C78D588E43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992E30-2808-4874-AFA3-BA00769901C0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37F51-08FA-459A-8A0A-F41CBE32A5CE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737FD-3B78-4734-B0B6-6ECD6FD92481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077D7-6843-458F-B286-CFBC1F86C595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4371F-6ACF-442A-8D48-806450B6C48F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31A6B-3550-42CE-A973-EA83E84B0B42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9E9AB-13A8-4951-88CA-AB43E222FDC3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743180A-7268-4404-A3D2-468B14AAF6EB}" type="slidenum">
              <a:rPr lang="en-GB" sz="1200"/>
              <a:pPr algn="r"/>
              <a:t>3</a:t>
            </a:fld>
            <a:endParaRPr lang="en-GB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5DCD4C-8690-4E2D-9609-326E840E691D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FA8546-3DC5-4C96-9570-412BA7365FA9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AA929-3654-424F-8E5E-9AD9EF5059C9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EB8AD4-7534-4A0E-96EF-EE8F962E940A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E7D61-33C5-4DB8-B319-755E6B35A789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76D91-69C5-4422-995B-EB7872F7E4D2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DB04BD-AC0F-4353-8732-8085D12B24DB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B4C1D-5C88-4144-976E-FA30883B40EF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62628-66C0-47FA-B27B-71DABC67B5AD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6F7E25-3751-4EB3-81A1-D5CB56AEB4E4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369BCB-9A36-40AC-B80F-F0B4502BD4D0}" type="slidenum">
              <a:rPr lang="en-GB" sz="1200"/>
              <a:pPr algn="r"/>
              <a:t>4</a:t>
            </a:fld>
            <a:endParaRPr lang="en-GB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3B49E-6A59-4EA4-A5B8-38BA80731B13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B919C2-02C3-4EC5-A616-1B59A35B9536}" type="slidenum">
              <a:rPr lang="en-GB" smtClean="0">
                <a:latin typeface="Times New Roman" pitchFamily="18" charset="0"/>
              </a:rPr>
              <a:pPr/>
              <a:t>32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AB7AB2-7AA7-4AB0-9628-5C3104B18D70}" type="slidenum">
              <a:rPr lang="en-GB" smtClean="0">
                <a:latin typeface="Times New Roman" pitchFamily="18" charset="0"/>
              </a:rPr>
              <a:pPr/>
              <a:t>33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1C9FDC-BAC6-4985-88B5-4F4013FBD06E}" type="slidenum">
              <a:rPr lang="en-GB" smtClean="0">
                <a:latin typeface="Times New Roman" pitchFamily="18" charset="0"/>
              </a:rPr>
              <a:pPr/>
              <a:t>34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D1B74-3059-4460-9F61-80CDB721BEA0}" type="slidenum">
              <a:rPr lang="en-GB" smtClean="0">
                <a:latin typeface="Times New Roman" pitchFamily="18" charset="0"/>
              </a:rPr>
              <a:pPr/>
              <a:t>35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18AB0-CCC5-4D5B-83C1-D26349C5A426}" type="slidenum">
              <a:rPr lang="en-GB" smtClean="0">
                <a:latin typeface="Times New Roman" pitchFamily="18" charset="0"/>
              </a:rPr>
              <a:pPr/>
              <a:t>36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91A3C-CD5A-4710-B721-3CC5AFFAD043}" type="slidenum">
              <a:rPr lang="en-GB" smtClean="0"/>
              <a:pPr/>
              <a:t>37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D32F6-97F7-4F0B-AD40-48C5ED1E9F56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A4DD00-DF06-4F23-A3C6-624C798612F3}" type="slidenum">
              <a:rPr lang="en-GB" sz="1200"/>
              <a:pPr algn="r"/>
              <a:t>39</a:t>
            </a:fld>
            <a:endParaRPr lang="en-GB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861249-36D7-4C80-AE09-18A3E8ABCAA7}" type="slidenum">
              <a:rPr lang="en-GB" sz="1200"/>
              <a:pPr algn="r"/>
              <a:t>5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63961D-745F-4086-B7D8-A19F7115D287}" type="slidenum">
              <a:rPr lang="en-GB" sz="1200"/>
              <a:pPr algn="r"/>
              <a:t>6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68E8F6-0718-4C55-8FAA-CBC243685677}" type="slidenum">
              <a:rPr lang="en-GB" sz="1200"/>
              <a:pPr algn="r"/>
              <a:t>7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CA57E5-A3AC-4EC8-8A1A-C3F0456AB89A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2D2DB6-1050-48C3-BA88-DEB2533AECD8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8452E4D-8389-4E11-8099-3159930991E4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12.03.2018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Krüptoprotokollid. Andmebaaside turve ja võrguturve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fontScale="92500"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I378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Andmeturve ja krüptoloogia, </a:t>
            </a: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õhtustele tudengitele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13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märts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2780928"/>
            <a:ext cx="8231832" cy="3816424"/>
          </a:xfrm>
        </p:spPr>
        <p:txBody>
          <a:bodyPr lIns="92075" tIns="46038" rIns="92075" bIns="46038" anchor="ctr">
            <a:normAutofit/>
          </a:bodyPr>
          <a:lstStyle/>
          <a:p>
            <a:pPr marL="287338" indent="-287338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Võrreldes SSL3ga on TLSis mitmed puudused ja turvanõrkused kõrvaldatud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SSL3 kasutamine on kaasjal äärmiselt ebasoovitav</a:t>
            </a:r>
          </a:p>
          <a:p>
            <a:pPr marL="287338" indent="-287338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Hetkel on kasutatavaim versioon TLS 1.2 </a:t>
            </a:r>
            <a:r>
              <a:rPr lang="et-EE" sz="2600" dirty="0" smtClean="0">
                <a:latin typeface="Arial" charset="0"/>
              </a:rPr>
              <a:t>(august 2008), kuid ka vanemad TLSi versioonid kõlbavad veel kasutada</a:t>
            </a:r>
          </a:p>
          <a:p>
            <a:pPr marL="287338" indent="-287338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SSL1 ja SSL2 juures on leitud turvaauke ja nende kasutamine on praktikas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keelatud</a:t>
            </a:r>
          </a:p>
        </p:txBody>
      </p:sp>
      <p:sp>
        <p:nvSpPr>
          <p:cNvPr id="1027075" name="Rectangle 3"/>
          <p:cNvSpPr>
            <a:spLocks noChangeArrowheads="1"/>
          </p:cNvSpPr>
          <p:nvPr/>
        </p:nvSpPr>
        <p:spPr bwMode="auto">
          <a:xfrm>
            <a:off x="323528" y="228600"/>
            <a:ext cx="859187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SSL versus TLS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7077" name="Text Box 5"/>
          <p:cNvSpPr txBox="1">
            <a:spLocks noChangeArrowheads="1"/>
          </p:cNvSpPr>
          <p:nvPr/>
        </p:nvSpPr>
        <p:spPr bwMode="auto">
          <a:xfrm>
            <a:off x="467544" y="990600"/>
            <a:ext cx="7128792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TLS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Transport Layer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SSLi edasiarendus, kus on mitmed puudused ja ebakõlad kõrvaldatud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ChangeArrowheads="1"/>
          </p:cNvSpPr>
          <p:nvPr/>
        </p:nvSpPr>
        <p:spPr bwMode="auto">
          <a:xfrm>
            <a:off x="228600" y="228600"/>
            <a:ext cx="891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TLS: turvalisus ja probleemid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Kui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on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-le oma avaliku võtme ja sellele vastava privaatvõtmega signeeritud teabe saatnud, võib olla sellest hetkest kindel, et keegi ei suuda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-le enam hiljem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-d teeselda (tal ei ole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privaatvõtit)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Keegi ei saa hiljem liine pealt kuulates ega sinna sekkudes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 ja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vahelist teavet ka pealt kuulata (ta ei tea primaarvõtit)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Jääb aga probleem: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kui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-ga hakkas algusest peale suhtlema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nime all keegi teine, siis ei suuda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seda avastada</a:t>
            </a:r>
          </a:p>
        </p:txBody>
      </p:sp>
      <p:sp>
        <p:nvSpPr>
          <p:cNvPr id="1029124" name="Text Box 4"/>
          <p:cNvSpPr txBox="1">
            <a:spLocks noChangeArrowheads="1"/>
          </p:cNvSpPr>
          <p:nvPr/>
        </p:nvSpPr>
        <p:spPr bwMode="auto">
          <a:xfrm>
            <a:off x="762000" y="5638800"/>
            <a:ext cx="75438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Seda probleemi ei ole võimalik lahendada ära ainuüksi TLS protokolli sees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3573016"/>
            <a:ext cx="8136904" cy="3284984"/>
          </a:xfrm>
        </p:spPr>
        <p:txBody>
          <a:bodyPr lIns="92075" tIns="46038" rIns="92075" bIns="46038" anchor="ctr">
            <a:normAutofit lnSpcReduction="10000"/>
          </a:bodyPr>
          <a:lstStyle/>
          <a:p>
            <a:pPr marL="0" indent="0" eaLnBrk="1" hangingPunct="1"/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Et midagi lisaks nõuda, peab olema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lisateavet</a:t>
            </a:r>
            <a:r>
              <a:rPr lang="et-EE" sz="2800" dirty="0" smtClean="0">
                <a:latin typeface="Arial" charset="0"/>
              </a:rPr>
              <a:t> (nt sertifikaate, </a:t>
            </a:r>
            <a:r>
              <a:rPr lang="sv-SE" sz="2800" dirty="0" smtClean="0">
                <a:latin typeface="Arial" charset="0"/>
              </a:rPr>
              <a:t>püsi</a:t>
            </a:r>
            <a:r>
              <a:rPr lang="et-EE" sz="2800" dirty="0" smtClean="0">
                <a:latin typeface="Arial" charset="0"/>
              </a:rPr>
              <a:t>paroole jm).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Reeglina on selleks liseteabeks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sertifikaat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rgbClr val="0070C0"/>
                </a:solidFill>
                <a:latin typeface="Arial" charset="0"/>
              </a:rPr>
              <a:t>certificate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dirty="0" smtClean="0">
                <a:latin typeface="Arial" charset="0"/>
              </a:rPr>
              <a:t>- seadmesertifikaat, serverisertifikaat, isikusertifikaat vms -,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millega usaldatav kolmas osapool seob sertifikaadi valdaja avaliku võtme tema identiteediga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u="sng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031171" name="Rectangle 3"/>
          <p:cNvSpPr>
            <a:spLocks noChangeArrowheads="1"/>
          </p:cNvSpPr>
          <p:nvPr/>
        </p:nvSpPr>
        <p:spPr bwMode="auto">
          <a:xfrm>
            <a:off x="323528" y="260648"/>
            <a:ext cx="859187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võimalused ja rakendatavus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560" y="1340768"/>
            <a:ext cx="75438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TLS suudab ilma sertifikaatide ja seda toetava taristuta vaid tõestada, et järgmise ühenduse tegija oli sama, kes tegi eelmise ühenduse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052736"/>
            <a:ext cx="7696200" cy="5544616"/>
          </a:xfrm>
        </p:spPr>
        <p:txBody>
          <a:bodyPr lIns="92075" tIns="46038" rIns="92075" bIns="46038" anchor="ctr">
            <a:normAutofit/>
          </a:bodyPr>
          <a:lstStyle/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DNSSEC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Domain Name Sysrem Security Extensions</a:t>
            </a:r>
            <a:r>
              <a:rPr lang="et-EE" sz="2800" dirty="0" smtClean="0">
                <a:latin typeface="Arial" charset="0"/>
              </a:rPr>
              <a:t>)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asendamaks tavalist ebaturvalist DNSi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IEEE 802.11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traadita lokaalvõrgu protokoll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IPSec</a:t>
            </a:r>
            <a:r>
              <a:rPr lang="et-EE" sz="2800" dirty="0" smtClean="0">
                <a:latin typeface="Arial" charset="0"/>
              </a:rPr>
              <a:t> (IP Security Protocol)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S/MIME</a:t>
            </a:r>
            <a:r>
              <a:rPr lang="et-EE" sz="2800" dirty="0" smtClean="0">
                <a:latin typeface="Arial" charset="0"/>
              </a:rPr>
              <a:t> (Secure MIME)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andmete turvaliseks ja autenditud edastamiseks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SSH</a:t>
            </a:r>
            <a:r>
              <a:rPr lang="et-EE" sz="2800" dirty="0" smtClean="0">
                <a:latin typeface="Arial" charset="0"/>
              </a:rPr>
              <a:t> (Secure Shell)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turvaline kaugpöördus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... (ja palju-palju muid)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endParaRPr lang="et-EE" sz="2800" b="1" dirty="0" smtClean="0">
              <a:latin typeface="Arial" charset="0"/>
            </a:endParaRPr>
          </a:p>
        </p:txBody>
      </p:sp>
      <p:sp>
        <p:nvSpPr>
          <p:cNvPr id="1033219" name="Rectangle 3"/>
          <p:cNvSpPr>
            <a:spLocks noChangeArrowheads="1"/>
          </p:cNvSpPr>
          <p:nvPr/>
        </p:nvSpPr>
        <p:spPr bwMode="auto">
          <a:xfrm>
            <a:off x="395536" y="228600"/>
            <a:ext cx="85198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Teisi krüptoprotokolle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794" name="Rectangle 2"/>
          <p:cNvSpPr>
            <a:spLocks noChangeArrowheads="1"/>
          </p:cNvSpPr>
          <p:nvPr/>
        </p:nvSpPr>
        <p:spPr bwMode="auto">
          <a:xfrm>
            <a:off x="179512" y="116632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Interneti põhiolemus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1520" y="836712"/>
            <a:ext cx="8382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Kaasaja arvutite kaugvõrk on reeglina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internet.</a:t>
            </a:r>
            <a:r>
              <a:rPr lang="et-EE" sz="28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Võrgus </a:t>
            </a:r>
            <a:r>
              <a:rPr lang="et-EE" sz="2800" dirty="0">
                <a:latin typeface="Arial" charset="0"/>
              </a:rPr>
              <a:t>olemine </a:t>
            </a:r>
            <a:r>
              <a:rPr lang="et-EE" sz="2800" dirty="0">
                <a:latin typeface="Arial" charset="0"/>
                <a:sym typeface="Symbol" pitchFamily="18" charset="2"/>
              </a:rPr>
              <a:t></a:t>
            </a:r>
            <a:r>
              <a:rPr lang="et-EE" sz="2800" dirty="0">
                <a:latin typeface="Arial" charset="0"/>
              </a:rPr>
              <a:t> Interneti ühenduse </a:t>
            </a:r>
            <a:r>
              <a:rPr lang="et-EE" sz="2800" dirty="0" smtClean="0">
                <a:latin typeface="Arial" charset="0"/>
              </a:rPr>
              <a:t>olemasolu</a:t>
            </a:r>
            <a:endParaRPr lang="et-EE" sz="2800" dirty="0">
              <a:latin typeface="Arial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39552" y="4252913"/>
            <a:ext cx="8147248" cy="248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Igal IP paketil on kirjas: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kust (IP aadress) ta tuleb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kuhu (IP aadress) ta läheb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latin typeface="Arial" charset="0"/>
              </a:rPr>
              <a:t>millise teenuse osa ta on</a:t>
            </a:r>
            <a:endParaRPr lang="en-GB" b="1" dirty="0"/>
          </a:p>
          <a:p>
            <a:pPr marL="377825" indent="-377825">
              <a:spcBef>
                <a:spcPct val="50000"/>
              </a:spcBef>
            </a:pPr>
            <a:endParaRPr lang="en-GB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6" y="2276872"/>
            <a:ext cx="7776864" cy="171739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Internet on TCP/IP protokollil kui tehnilisel standardil põhinev võrk, kus kogu teave liigub teatud kogumite (IP pakettide) kaupa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n-GB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5842" name="Rectangle 2"/>
          <p:cNvSpPr>
            <a:spLocks noChangeArrowheads="1"/>
          </p:cNvSpPr>
          <p:nvPr/>
        </p:nvSpPr>
        <p:spPr bwMode="auto">
          <a:xfrm>
            <a:off x="107504" y="0"/>
            <a:ext cx="880789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Internet kui teenuste kogusumma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67544" y="2492896"/>
            <a:ext cx="8676456" cy="311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Tuntuimad teenuste näited: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meil</a:t>
            </a:r>
            <a:r>
              <a:rPr lang="et-EE" sz="2800" dirty="0">
                <a:latin typeface="Arial" charset="0"/>
              </a:rPr>
              <a:t> (e-post)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vastab SMTP protokoll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veeb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vastab </a:t>
            </a:r>
            <a:r>
              <a:rPr lang="et-EE" sz="2800" dirty="0">
                <a:latin typeface="Arial" charset="0"/>
              </a:rPr>
              <a:t>HTTP protokoll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FTP</a:t>
            </a:r>
            <a:r>
              <a:rPr lang="et-EE" sz="2800" dirty="0">
                <a:latin typeface="Arial" charset="0"/>
              </a:rPr>
              <a:t> (failiedastus)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vastab FTP protokoll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DNS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seab nimele vastavusse </a:t>
            </a:r>
            <a:r>
              <a:rPr lang="et-EE" sz="2800" dirty="0" smtClean="0">
                <a:latin typeface="Arial" charset="0"/>
              </a:rPr>
              <a:t>IP-aadress-i</a:t>
            </a:r>
            <a:endParaRPr lang="en-GB" dirty="0"/>
          </a:p>
          <a:p>
            <a:pPr marL="377825" indent="-377825">
              <a:spcBef>
                <a:spcPct val="50000"/>
              </a:spcBef>
            </a:pPr>
            <a:endParaRPr lang="en-GB" dirty="0"/>
          </a:p>
        </p:txBody>
      </p:sp>
      <p:sp>
        <p:nvSpPr>
          <p:cNvPr id="1315844" name="Text Box 4"/>
          <p:cNvSpPr txBox="1">
            <a:spLocks noChangeArrowheads="1"/>
          </p:cNvSpPr>
          <p:nvPr/>
        </p:nvSpPr>
        <p:spPr bwMode="auto">
          <a:xfrm>
            <a:off x="395536" y="762000"/>
            <a:ext cx="7776864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Internet koosneb väga paljudest erinevatest teenustest, mis määrab ära teabe liikumise laadi võrgus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81000" y="5484813"/>
            <a:ext cx="8763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Erinevaid teenuseid on väga </a:t>
            </a:r>
            <a:r>
              <a:rPr lang="et-EE" sz="2800" dirty="0" smtClean="0">
                <a:latin typeface="Arial" charset="0"/>
              </a:rPr>
              <a:t>palju. </a:t>
            </a:r>
            <a:r>
              <a:rPr lang="et-EE" sz="2800" dirty="0">
                <a:latin typeface="Arial" charset="0"/>
              </a:rPr>
              <a:t>S</a:t>
            </a:r>
            <a:r>
              <a:rPr lang="et-EE" sz="2800" dirty="0" smtClean="0">
                <a:latin typeface="Arial" charset="0"/>
              </a:rPr>
              <a:t>uurt </a:t>
            </a:r>
            <a:r>
              <a:rPr lang="et-EE" sz="2800" dirty="0">
                <a:latin typeface="Arial" charset="0"/>
              </a:rPr>
              <a:t>osa neid vajatakse Interneti sisemiseks </a:t>
            </a:r>
            <a:r>
              <a:rPr lang="et-EE" sz="2800" dirty="0" smtClean="0">
                <a:latin typeface="Arial" charset="0"/>
              </a:rPr>
              <a:t>korraldamiseks ja lõppkasutaja ei tea neist midagi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536" y="3068960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t-EE" sz="2800" dirty="0" smtClean="0">
                <a:latin typeface="Arial" charset="0"/>
              </a:rPr>
              <a:t>Operatsioonisüsteemi</a:t>
            </a:r>
            <a:r>
              <a:rPr lang="et-EE" sz="2800" dirty="0">
                <a:latin typeface="Arial" charset="0"/>
              </a:rPr>
              <a:t>, teenuste ja rakenduste tasemel on kaasajal pea võimatu kõike turvata: neis leitakse pidevalt turvaauke, mis varsti ka parandatakse, kuid see võtab teatud aja</a:t>
            </a:r>
            <a:endParaRPr lang="et-EE" sz="1000" dirty="0">
              <a:latin typeface="Arial" charset="0"/>
            </a:endParaRPr>
          </a:p>
        </p:txBody>
      </p:sp>
      <p:sp>
        <p:nvSpPr>
          <p:cNvPr id="1319940" name="Rectangle 4"/>
          <p:cNvSpPr>
            <a:spLocks noChangeArrowheads="1"/>
          </p:cNvSpPr>
          <p:nvPr/>
        </p:nvSpPr>
        <p:spPr bwMode="auto">
          <a:xfrm>
            <a:off x="179512" y="30480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Avatud netiühenduse puudused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793960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 u="sng" dirty="0" smtClean="0">
                <a:solidFill>
                  <a:srgbClr val="0070C0"/>
                </a:solidFill>
                <a:latin typeface="Arial" charset="0"/>
              </a:rPr>
              <a:t>P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robleem</a:t>
            </a:r>
            <a:r>
              <a:rPr lang="en-US" sz="2800" b="1" u="sng" dirty="0" smtClean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Internetiühendusega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arvuti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või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kohtvõr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gu korral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pääseb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häkker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kohalikku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süsteemi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sama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lihtsalt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kui</a:t>
            </a:r>
            <a:r>
              <a:rPr lang="en-US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kohalik süsteem Teie </a:t>
            </a:r>
            <a:r>
              <a:rPr lang="en-US" sz="2800" b="1" dirty="0" err="1">
                <a:solidFill>
                  <a:srgbClr val="0070C0"/>
                </a:solidFill>
                <a:latin typeface="Arial" charset="0"/>
              </a:rPr>
              <a:t>välisvõrku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319942" name="Text Box 6"/>
          <p:cNvSpPr txBox="1">
            <a:spLocks noChangeArrowheads="1"/>
          </p:cNvSpPr>
          <p:nvPr/>
        </p:nvSpPr>
        <p:spPr bwMode="auto">
          <a:xfrm>
            <a:off x="395536" y="5085184"/>
            <a:ext cx="71628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Rakendustarkvara teatud tasemel ebaturvalisus on kaasajal paratamatus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2" y="2708920"/>
            <a:ext cx="6647656" cy="1219200"/>
          </a:xfrm>
        </p:spPr>
        <p:txBody>
          <a:bodyPr>
            <a:normAutofit fontScale="92500"/>
          </a:bodyPr>
          <a:lstStyle/>
          <a:p>
            <a:pPr algn="l" eaLnBrk="1" hangingPunct="1"/>
            <a:endParaRPr lang="et-EE" sz="1000" b="1" dirty="0" smtClean="0">
              <a:latin typeface="Arial" charset="0"/>
            </a:endParaRPr>
          </a:p>
          <a:p>
            <a:pPr algn="l" eaLnBrk="1" hangingPunct="1"/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Tulemüür seadistatakse nii, et ta laseks sisse ja välja) ainult vajalikke teenuseid ja porte</a:t>
            </a:r>
          </a:p>
          <a:p>
            <a:pPr algn="l" eaLnBrk="1" hangingPunct="1"/>
            <a:endParaRPr lang="et-EE" sz="2800" b="1" dirty="0" smtClean="0">
              <a:latin typeface="Arial" charset="0"/>
            </a:endParaRPr>
          </a:p>
        </p:txBody>
      </p:sp>
      <p:pic>
        <p:nvPicPr>
          <p:cNvPr id="21507" name="Picture 3" descr="C:\dokum\ETTEKANN\KYBER\a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340768"/>
            <a:ext cx="2051720" cy="209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79512" y="3717032"/>
            <a:ext cx="8352928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 eaLnBrk="0" hangingPunct="0">
              <a:spcBef>
                <a:spcPts val="600"/>
              </a:spcBef>
            </a:pPr>
            <a:r>
              <a:rPr lang="et-EE" sz="2400" dirty="0">
                <a:latin typeface="Arial" charset="0"/>
              </a:rPr>
              <a:t>Tulemüüridest on kasutusel </a:t>
            </a:r>
            <a:r>
              <a:rPr lang="et-EE" sz="2400" dirty="0" smtClean="0">
                <a:latin typeface="Arial" charset="0"/>
              </a:rPr>
              <a:t>kolm </a:t>
            </a:r>
            <a:r>
              <a:rPr lang="et-EE" sz="2400" dirty="0">
                <a:latin typeface="Arial" charset="0"/>
              </a:rPr>
              <a:t>peamist varianti</a:t>
            </a:r>
            <a:r>
              <a:rPr lang="et-EE" sz="2400" dirty="0" smtClean="0">
                <a:latin typeface="Arial" charset="0"/>
              </a:rPr>
              <a:t>:</a:t>
            </a:r>
            <a:endParaRPr lang="et-EE" sz="2400" dirty="0">
              <a:latin typeface="Arial" charset="0"/>
            </a:endParaRPr>
          </a:p>
          <a:p>
            <a:pPr marL="377825" indent="-377825" eaLnBrk="0" hangingPunct="0">
              <a:spcBef>
                <a:spcPts val="600"/>
              </a:spcBef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tulemüür toimib marsruuterina</a:t>
            </a:r>
            <a:r>
              <a:rPr lang="et-EE" sz="2400" dirty="0">
                <a:latin typeface="Arial" charset="0"/>
              </a:rPr>
              <a:t>, lastes läbi vaid teatud omadustega IP </a:t>
            </a:r>
            <a:r>
              <a:rPr lang="et-EE" sz="2400" dirty="0" smtClean="0">
                <a:latin typeface="Arial" charset="0"/>
              </a:rPr>
              <a:t>paketid</a:t>
            </a:r>
            <a:endParaRPr lang="et-EE" sz="2400" dirty="0">
              <a:latin typeface="Arial" charset="0"/>
            </a:endParaRPr>
          </a:p>
          <a:p>
            <a:pPr marL="377825" indent="-377825" eaLnBrk="0" hangingPunct="0">
              <a:spcBef>
                <a:spcPts val="600"/>
              </a:spcBef>
              <a:buFontTx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tulemüür ei toimi marsruuterina </a:t>
            </a:r>
            <a:r>
              <a:rPr lang="et-EE" sz="2400" dirty="0">
                <a:latin typeface="Arial" charset="0"/>
              </a:rPr>
              <a:t>ning sellel </a:t>
            </a:r>
            <a:r>
              <a:rPr lang="et-EE" sz="2400" dirty="0" smtClean="0">
                <a:latin typeface="Arial" charset="0"/>
              </a:rPr>
              <a:t>töötavad </a:t>
            </a:r>
            <a:r>
              <a:rPr lang="et-EE" sz="2400" dirty="0">
                <a:latin typeface="Arial" charset="0"/>
              </a:rPr>
              <a:t>teatud vahendusprogrammid </a:t>
            </a:r>
            <a:r>
              <a:rPr lang="et-EE" sz="2400" i="1" dirty="0">
                <a:latin typeface="Arial" charset="0"/>
              </a:rPr>
              <a:t>(proxy)</a:t>
            </a:r>
            <a:r>
              <a:rPr lang="et-EE" sz="2400" dirty="0">
                <a:latin typeface="Arial" charset="0"/>
              </a:rPr>
              <a:t>, mille poole teenused </a:t>
            </a:r>
            <a:r>
              <a:rPr lang="et-EE" sz="2400" dirty="0" smtClean="0">
                <a:latin typeface="Arial" charset="0"/>
              </a:rPr>
              <a:t>pöörduvad</a:t>
            </a:r>
          </a:p>
          <a:p>
            <a:pPr marL="377825" indent="-377825" eaLnBrk="0" hangingPunct="0">
              <a:spcBef>
                <a:spcPts val="600"/>
              </a:spcBef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tarkvaraline tulemüür töökohaarvutis</a:t>
            </a:r>
            <a:r>
              <a:rPr lang="et-EE" sz="2400" dirty="0" smtClean="0">
                <a:latin typeface="Arial" charset="0"/>
              </a:rPr>
              <a:t>, mis on kaasajal de facto kohustuslik standard igas arvutis</a:t>
            </a:r>
          </a:p>
          <a:p>
            <a:pPr marL="377825" indent="-377825" eaLnBrk="0" hangingPunct="0"/>
            <a:endParaRPr lang="et-EE" dirty="0">
              <a:latin typeface="Arial" charset="0"/>
            </a:endParaRPr>
          </a:p>
        </p:txBody>
      </p:sp>
      <p:sp>
        <p:nvSpPr>
          <p:cNvPr id="1324037" name="Rectangle 5"/>
          <p:cNvSpPr>
            <a:spLocks noChangeArrowheads="1"/>
          </p:cNvSpPr>
          <p:nvPr/>
        </p:nvSpPr>
        <p:spPr bwMode="auto">
          <a:xfrm>
            <a:off x="0" y="609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Esmapilgul pääsetee: kohtvõrgu ühendamine tulemüüri abil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24038" name="Text Box 6"/>
          <p:cNvSpPr txBox="1">
            <a:spLocks noChangeArrowheads="1"/>
          </p:cNvSpPr>
          <p:nvPr/>
        </p:nvSpPr>
        <p:spPr bwMode="auto">
          <a:xfrm>
            <a:off x="228600" y="1295400"/>
            <a:ext cx="6400800" cy="156966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400" b="1" u="sng" dirty="0" smtClean="0">
                <a:solidFill>
                  <a:srgbClr val="0070C0"/>
                </a:solidFill>
                <a:latin typeface="Arial" charset="0"/>
              </a:rPr>
              <a:t>Tulemüür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400" b="1" i="1" dirty="0">
                <a:solidFill>
                  <a:srgbClr val="0070C0"/>
                </a:solidFill>
                <a:latin typeface="Arial" charset="0"/>
              </a:rPr>
              <a:t>firewall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) -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spetsiaalne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lüüs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sise- ja välisvõrgu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vahel (või arvuti ja selle välisühenduste vahel),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mis vahendab nendevahelist liiklust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kum\ETTEKANN\KYBER\a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9" y="980728"/>
            <a:ext cx="2448272" cy="250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6083" name="Rectangle 3"/>
          <p:cNvSpPr>
            <a:spLocks noChangeArrowheads="1"/>
          </p:cNvSpPr>
          <p:nvPr/>
        </p:nvSpPr>
        <p:spPr bwMode="auto">
          <a:xfrm>
            <a:off x="179512" y="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Tulemüüri eelised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5791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otentsiaalsed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ründed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väljast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üliarvukate teenuste asemel kontsentreeritud ühte piiratud funktsionaalsusega  füüsilisse punkti</a:t>
            </a:r>
            <a:r>
              <a:rPr lang="et-EE" sz="2600" dirty="0">
                <a:latin typeface="Arial" charset="0"/>
              </a:rPr>
              <a:t>, mida saab hoolikamalt valvata ja kus on </a:t>
            </a:r>
            <a:r>
              <a:rPr lang="et-EE" sz="2600" dirty="0" smtClean="0">
                <a:latin typeface="Arial" charset="0"/>
              </a:rPr>
              <a:t>rünnete </a:t>
            </a:r>
            <a:r>
              <a:rPr lang="et-EE" sz="2600" dirty="0">
                <a:latin typeface="Arial" charset="0"/>
              </a:rPr>
              <a:t>realiseerumiseks vähem </a:t>
            </a:r>
            <a:r>
              <a:rPr lang="et-EE" sz="2600" dirty="0" smtClean="0">
                <a:latin typeface="Arial" charset="0"/>
              </a:rPr>
              <a:t>võimalust</a:t>
            </a:r>
            <a:endParaRPr lang="et-EE" sz="26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800" b="1" dirty="0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95536" y="3861048"/>
            <a:ext cx="8382000" cy="185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V</a:t>
            </a:r>
            <a:r>
              <a:rPr lang="et-EE" sz="2600" dirty="0" smtClean="0">
                <a:latin typeface="Arial" charset="0"/>
              </a:rPr>
              <a:t>älismaailma </a:t>
            </a:r>
            <a:r>
              <a:rPr lang="et-EE" sz="2600" dirty="0">
                <a:latin typeface="Arial" charset="0"/>
              </a:rPr>
              <a:t>eest saab peita sisevõrgu </a:t>
            </a:r>
            <a:r>
              <a:rPr lang="et-EE" sz="2600" dirty="0" smtClean="0">
                <a:latin typeface="Arial" charset="0"/>
              </a:rPr>
              <a:t>arhitektuuri</a:t>
            </a: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Interneti aadresse saab kokku </a:t>
            </a:r>
            <a:r>
              <a:rPr lang="et-EE" sz="2600" dirty="0" smtClean="0">
                <a:latin typeface="Arial" charset="0"/>
              </a:rPr>
              <a:t>hoida</a:t>
            </a: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S</a:t>
            </a:r>
            <a:r>
              <a:rPr lang="et-EE" sz="2600" dirty="0" smtClean="0">
                <a:latin typeface="Arial" charset="0"/>
              </a:rPr>
              <a:t>aab </a:t>
            </a:r>
            <a:r>
              <a:rPr lang="et-EE" sz="2600" dirty="0">
                <a:latin typeface="Arial" charset="0"/>
              </a:rPr>
              <a:t>hoida kokku raha integreeritud lahenduse soetamisega (FTP server, WWW server jms)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7848600"/>
            <a:ext cx="6400800" cy="3810000"/>
          </a:xfrm>
        </p:spPr>
        <p:txBody>
          <a:bodyPr/>
          <a:lstStyle/>
          <a:p>
            <a:pPr marL="609600" indent="-609600" algn="l" eaLnBrk="1" hangingPunct="1"/>
            <a:r>
              <a:rPr lang="et-EE" b="1" smtClean="0">
                <a:latin typeface="Arial" charset="0"/>
              </a:rPr>
              <a:t>     </a:t>
            </a:r>
            <a:endParaRPr lang="et-EE" sz="1400" b="1" smtClean="0">
              <a:latin typeface="Arial" charset="0"/>
            </a:endParaRPr>
          </a:p>
          <a:p>
            <a:pPr marL="609600" indent="-609600" algn="l" eaLnBrk="1" hangingPunct="1"/>
            <a:r>
              <a:rPr lang="et-EE" sz="2400" smtClean="0">
                <a:latin typeface="Arial" charset="0"/>
              </a:rPr>
              <a:t>     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1000" y="2819400"/>
            <a:ext cx="5257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Selline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ränk kitsendus pisendab tohult Interneti põhjustatud virtuaalvõimalusi </a:t>
            </a:r>
            <a:r>
              <a:rPr lang="et-EE" sz="2800" dirty="0">
                <a:latin typeface="Arial" charset="0"/>
              </a:rPr>
              <a:t>(virtuaalkontor, kaugtöö jne)</a:t>
            </a:r>
            <a:endParaRPr lang="en-GB" sz="2800" dirty="0">
              <a:latin typeface="Arial" charset="0"/>
            </a:endParaRPr>
          </a:p>
        </p:txBody>
      </p:sp>
      <p:pic>
        <p:nvPicPr>
          <p:cNvPr id="23556" name="Picture 4" descr="C:\dokum\ETTEKANN\KYBER\b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990600"/>
            <a:ext cx="2754313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8133" name="Rectangle 5"/>
          <p:cNvSpPr>
            <a:spLocks noChangeArrowheads="1"/>
          </p:cNvSpPr>
          <p:nvPr/>
        </p:nvSpPr>
        <p:spPr bwMode="auto">
          <a:xfrm>
            <a:off x="179512" y="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Tulemüüri peamine puudus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28134" name="Text Box 6"/>
          <p:cNvSpPr txBox="1">
            <a:spLocks noChangeArrowheads="1"/>
          </p:cNvSpPr>
          <p:nvPr/>
        </p:nvSpPr>
        <p:spPr bwMode="auto">
          <a:xfrm>
            <a:off x="533400" y="990600"/>
            <a:ext cx="45720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Volitatud kasutajatel on välisvõrgust võimatu sisevõrku pääseda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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57200" y="5257800"/>
            <a:ext cx="8382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Seega lisaks kaitsele (volitamata tegevustele) Interneti avarustest välistab tulemüür ka volitatud kasutajate tegevused sealt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143000"/>
            <a:ext cx="8748464" cy="3733800"/>
          </a:xfrm>
        </p:spPr>
        <p:txBody>
          <a:bodyPr lIns="92075" tIns="46038" rIns="92075" bIns="46038" anchor="ctr"/>
          <a:lstStyle/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latin typeface="Arial" charset="0"/>
              </a:rPr>
              <a:t>Protokollid (</a:t>
            </a:r>
            <a:r>
              <a:rPr lang="et-EE" sz="2600" i="1" dirty="0" smtClean="0">
                <a:latin typeface="Arial" charset="0"/>
              </a:rPr>
              <a:t>protocol</a:t>
            </a:r>
            <a:r>
              <a:rPr lang="et-EE" sz="2600" dirty="0" smtClean="0">
                <a:latin typeface="Arial" charset="0"/>
              </a:rPr>
              <a:t>) määravad ära,mis teave millises järjekorras liigub ja kuidas seda teisendatakse</a:t>
            </a:r>
          </a:p>
          <a:p>
            <a:pPr marL="377825" indent="-377825" eaLnBrk="1" hangingPunct="1">
              <a:buClr>
                <a:schemeClr val="tx1"/>
              </a:buClr>
              <a:buSzTx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latin typeface="Arial" charset="0"/>
              </a:rPr>
              <a:t>Sellega tagavad nad vajalikud omadused (autentimine, võtmevahetus jm)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latin typeface="Arial" charset="0"/>
              </a:rPr>
              <a:t>Protokollis sisaldavad reeglina hulga krüptoalgoritme (sümmeetrilisi, asümmeetrilisi, räsifunktsioone), nende kasutamisi ning võtmete genereerimisi</a:t>
            </a:r>
          </a:p>
          <a:p>
            <a:pPr marL="377825" indent="-377825" eaLnBrk="1" hangingPunct="1">
              <a:buClr>
                <a:schemeClr val="tx1"/>
              </a:buClr>
              <a:buSzTx/>
              <a:buFont typeface="Wingdings" pitchFamily="2" charset="2"/>
              <a:buNone/>
            </a:pPr>
            <a:endParaRPr lang="et-EE" sz="2600" b="1" dirty="0" smtClean="0">
              <a:latin typeface="Arial" charset="0"/>
            </a:endParaRPr>
          </a:p>
        </p:txBody>
      </p:sp>
      <p:sp>
        <p:nvSpPr>
          <p:cNvPr id="1010691" name="Rectangle 3"/>
          <p:cNvSpPr>
            <a:spLocks noChangeArrowheads="1"/>
          </p:cNvSpPr>
          <p:nvPr/>
        </p:nvSpPr>
        <p:spPr bwMode="auto">
          <a:xfrm>
            <a:off x="0" y="228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Krüptoprotokolli olemus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10692" name="Text Box 4"/>
          <p:cNvSpPr txBox="1">
            <a:spLocks noChangeArrowheads="1"/>
          </p:cNvSpPr>
          <p:nvPr/>
        </p:nvSpPr>
        <p:spPr bwMode="auto">
          <a:xfrm>
            <a:off x="533400" y="4724400"/>
            <a:ext cx="79248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Krüptograafilisi protokolle on väga palju, üks kasutatavaim praktikas (Internetis) on TLS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Transport Layer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0178" name="Rectangle 2"/>
          <p:cNvSpPr>
            <a:spLocks noChangeArrowheads="1"/>
          </p:cNvSpPr>
          <p:nvPr/>
        </p:nvSpPr>
        <p:spPr bwMode="auto">
          <a:xfrm>
            <a:off x="0" y="0"/>
            <a:ext cx="89154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Lahendus puuduse kõrvaldamiseks: side krüpteerimine ja signeerimine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0179" name="Text Box 3"/>
          <p:cNvSpPr txBox="1">
            <a:spLocks noChangeArrowheads="1"/>
          </p:cNvSpPr>
          <p:nvPr/>
        </p:nvSpPr>
        <p:spPr bwMode="auto">
          <a:xfrm>
            <a:off x="323528" y="1988840"/>
            <a:ext cx="813690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Tavalised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Interneti teenused (protokollid)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telnet, http, ftp,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smtp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 ei ole turvalised, iga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liikluse pealtkuulaja saab teada selle sisu ja soovi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korral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saab seda tavaliselt ka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võltsida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23528" y="4509120"/>
            <a:ext cx="8229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Lahendus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:</a:t>
            </a: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edastatava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krüpteerimine</a:t>
            </a:r>
            <a:r>
              <a:rPr lang="et-EE" sz="2800" dirty="0">
                <a:latin typeface="Arial" charset="0"/>
              </a:rPr>
              <a:t> (kaitseb konfidentsiaalsust) ja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signeerimine</a:t>
            </a:r>
            <a:r>
              <a:rPr lang="et-EE" sz="2800" dirty="0">
                <a:latin typeface="Arial" charset="0"/>
              </a:rPr>
              <a:t> (kaitseb </a:t>
            </a:r>
            <a:r>
              <a:rPr lang="et-EE" sz="2800" dirty="0" smtClean="0">
                <a:latin typeface="Arial" charset="0"/>
              </a:rPr>
              <a:t>terviklust)</a:t>
            </a:r>
          </a:p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Tavaliselt tehakse seda TLS-protokolliga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371600"/>
            <a:ext cx="5867400" cy="4191000"/>
          </a:xfrm>
        </p:spPr>
        <p:txBody>
          <a:bodyPr/>
          <a:lstStyle/>
          <a:p>
            <a:pPr algn="l" eaLnBrk="1" hangingPunct="1"/>
            <a:endParaRPr lang="et-EE" sz="2800" b="1" smtClean="0">
              <a:latin typeface="Arial" charset="0"/>
            </a:endParaRPr>
          </a:p>
          <a:p>
            <a:pPr algn="l" eaLnBrk="1" hangingPunct="1"/>
            <a:endParaRPr lang="et-EE" sz="2800" b="1" smtClean="0">
              <a:latin typeface="Arial" charset="0"/>
            </a:endParaRPr>
          </a:p>
        </p:txBody>
      </p:sp>
      <p:pic>
        <p:nvPicPr>
          <p:cNvPr id="25603" name="Picture 3" descr="C:\dokum\ETTEKANN\KYBER\b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6992"/>
            <a:ext cx="229393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276600" y="6858000"/>
            <a:ext cx="658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t-EE">
              <a:latin typeface="Arial" charset="0"/>
            </a:endParaRPr>
          </a:p>
        </p:txBody>
      </p:sp>
      <p:sp>
        <p:nvSpPr>
          <p:cNvPr id="1332229" name="Rectangle 5"/>
          <p:cNvSpPr>
            <a:spLocks noChangeArrowheads="1"/>
          </p:cNvSpPr>
          <p:nvPr/>
        </p:nvSpPr>
        <p:spPr bwMode="auto">
          <a:xfrm>
            <a:off x="0" y="18864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Tulemüür + turvaline kaugpöördusklient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17725" y="5756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t-EE" b="1"/>
          </a:p>
        </p:txBody>
      </p:sp>
      <p:sp>
        <p:nvSpPr>
          <p:cNvPr id="1332231" name="Text Box 7"/>
          <p:cNvSpPr txBox="1">
            <a:spLocks noChangeArrowheads="1"/>
          </p:cNvSpPr>
          <p:nvPr/>
        </p:nvSpPr>
        <p:spPr bwMode="auto">
          <a:xfrm>
            <a:off x="179512" y="1340768"/>
            <a:ext cx="8316416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Turvaline kaugpöördusklient kasutab võrgus edastatava teabe krüpteerimist ja ka signeerimist, tagades sellega nii konfidentsiaalsuse kui ka tervikluse </a:t>
            </a:r>
            <a:endParaRPr lang="en-GB" sz="2600" b="1" dirty="0">
              <a:solidFill>
                <a:srgbClr val="0070C0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667000" y="3140968"/>
            <a:ext cx="64770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Seda realiseerib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TLS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protokoll</a:t>
            </a:r>
          </a:p>
          <a:p>
            <a:pPr eaLnBrk="0" hangingPunct="0"/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eaLnBrk="0" hangingPunct="0"/>
            <a:r>
              <a:rPr lang="et-EE" sz="2600" dirty="0">
                <a:latin typeface="Arial" charset="0"/>
              </a:rPr>
              <a:t>Turvalise kaugpöörduskliendi ühendus võib vabalt kulgeda kus tahes Internetis (sh ka läbi tulemüüri(de)) ilma turvalisust kaotamata</a:t>
            </a:r>
          </a:p>
        </p:txBody>
      </p:sp>
      <p:sp>
        <p:nvSpPr>
          <p:cNvPr id="1332233" name="Text Box 9"/>
          <p:cNvSpPr txBox="1">
            <a:spLocks noChangeArrowheads="1"/>
          </p:cNvSpPr>
          <p:nvPr/>
        </p:nvSpPr>
        <p:spPr bwMode="auto">
          <a:xfrm>
            <a:off x="2627784" y="5537200"/>
            <a:ext cx="5791200" cy="13208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Nii taastatakse kaugtöö võimalus (nüüd juba turvaline) tulemüüre sisaldavates süsteemides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447800"/>
            <a:ext cx="5271120" cy="2971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Turvaline kaugpöördusklient ei lahenda olukorda, kus maailma eri paigus olevad füüsilised võrgud tuleks panna tööle ühtse ressursina, kasutades andmekanalina interneti</a:t>
            </a:r>
          </a:p>
        </p:txBody>
      </p:sp>
      <p:sp>
        <p:nvSpPr>
          <p:cNvPr id="1336323" name="Rectangle 3"/>
          <p:cNvSpPr>
            <a:spLocks noChangeArrowheads="1"/>
          </p:cNvSpPr>
          <p:nvPr/>
        </p:nvSpPr>
        <p:spPr bwMode="auto">
          <a:xfrm>
            <a:off x="228600" y="0"/>
            <a:ext cx="891540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</a:t>
            </a: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privaatvõrgud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6324" name="Text Box 4"/>
          <p:cNvSpPr txBox="1">
            <a:spLocks noChangeArrowheads="1"/>
          </p:cNvSpPr>
          <p:nvPr/>
        </p:nvSpPr>
        <p:spPr bwMode="auto">
          <a:xfrm>
            <a:off x="323528" y="4005064"/>
            <a:ext cx="8458200" cy="24929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Virtuaalsed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privaatvõrgud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virtual private networks, VPN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),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ühendavad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mitu eraldatud kohtvõrku loogiliseks tervikuks, kasutades nendevaheliste ühenduste loomiseks avalikku Internetti, kusjuures kõik avalikke kanaleid pidi liikuvad andmed on krüpteeritud ja autenditud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  <p:pic>
        <p:nvPicPr>
          <p:cNvPr id="5" name="Picture 3" descr="C:\dokum\ETTEKANN\KYBER\c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124744"/>
            <a:ext cx="2683471" cy="226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066800"/>
            <a:ext cx="4267200" cy="4724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Erinevaid privaatvõrke võib</a:t>
            </a:r>
          </a:p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sellise tehnoloogiaga ühendada kokku kuitahes palju erinevaid</a:t>
            </a:r>
          </a:p>
          <a:p>
            <a:pPr algn="l" eaLnBrk="1" hangingPunct="1"/>
            <a:endParaRPr lang="et-EE" sz="1000" dirty="0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/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Kõik nimetatud võrgud on avaliku Internetiga ühendatud spetsiaalsete lüüside vahendusel, mis omavahel vahendavad krüpteeritud ja signeeritud andmeid</a:t>
            </a:r>
          </a:p>
          <a:p>
            <a:pPr algn="l" eaLnBrk="1" hangingPunct="1"/>
            <a:endParaRPr lang="et-EE" sz="2400" b="1" dirty="0" smtClean="0">
              <a:latin typeface="Arial" charset="0"/>
            </a:endParaRPr>
          </a:p>
        </p:txBody>
      </p:sp>
      <p:pic>
        <p:nvPicPr>
          <p:cNvPr id="27651" name="Picture 3" descr="C:\dokum\ETTEKANN\KYBER\c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371600"/>
            <a:ext cx="4411663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8372" name="Rectangle 4"/>
          <p:cNvSpPr>
            <a:spLocks noChangeArrowheads="1"/>
          </p:cNvSpPr>
          <p:nvPr/>
        </p:nvSpPr>
        <p:spPr bwMode="auto">
          <a:xfrm>
            <a:off x="228600" y="116632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privaatvõrgud (järg):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8373" name="Text Box 5"/>
          <p:cNvSpPr txBox="1">
            <a:spLocks noChangeArrowheads="1"/>
          </p:cNvSpPr>
          <p:nvPr/>
        </p:nvSpPr>
        <p:spPr bwMode="auto">
          <a:xfrm>
            <a:off x="395536" y="5715000"/>
            <a:ext cx="8424936" cy="89255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Lõppkasutaja (ja ka võrguteenuste) jaoks paistab kogu süsteem välja ühtse tervikliku privaatvõrguna</a:t>
            </a:r>
            <a:endParaRPr lang="en-GB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484784"/>
            <a:ext cx="4191000" cy="1447800"/>
          </a:xfrm>
        </p:spPr>
        <p:txBody>
          <a:bodyPr>
            <a:normAutofit fontScale="25000" lnSpcReduction="20000"/>
          </a:bodyPr>
          <a:lstStyle/>
          <a:p>
            <a:pPr algn="l" eaLnBrk="1" hangingPunct="1"/>
            <a:endParaRPr lang="et-EE" sz="24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  <a:p>
            <a:pPr algn="l" eaLnBrk="1" hangingPunct="1"/>
            <a:r>
              <a:rPr lang="et-EE" sz="10400" dirty="0" smtClean="0">
                <a:solidFill>
                  <a:schemeClr val="tx1"/>
                </a:solidFill>
                <a:latin typeface="Arial" charset="0"/>
              </a:rPr>
              <a:t>Tavaliselt lisatakse turvalisele virtuaalsele privaatvõrgule ühte füüsilisse paika </a:t>
            </a:r>
            <a:r>
              <a:rPr lang="et-EE" sz="10400" b="1" dirty="0" smtClean="0">
                <a:solidFill>
                  <a:srgbClr val="0070C0"/>
                </a:solidFill>
                <a:latin typeface="Arial" charset="0"/>
              </a:rPr>
              <a:t>üks tulemüür</a:t>
            </a:r>
            <a:r>
              <a:rPr lang="et-EE" sz="10400" dirty="0" smtClean="0">
                <a:solidFill>
                  <a:schemeClr val="tx1"/>
                </a:solidFill>
                <a:latin typeface="Arial" charset="0"/>
              </a:rPr>
              <a:t> ühendumiseks avaliku Internetiga. Tulemüüris realiseeritakse VPNi taga oleva firma  </a:t>
            </a:r>
            <a:r>
              <a:rPr lang="et-EE" sz="10400" b="1" dirty="0" smtClean="0">
                <a:solidFill>
                  <a:srgbClr val="0070C0"/>
                </a:solidFill>
                <a:latin typeface="Arial" charset="0"/>
              </a:rPr>
              <a:t>võrgupääsupoliitikad</a:t>
            </a:r>
          </a:p>
        </p:txBody>
      </p:sp>
      <p:pic>
        <p:nvPicPr>
          <p:cNvPr id="28675" name="Picture 3" descr="C:\dokum\ETTEKANN\KYBER\c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447800"/>
            <a:ext cx="3863975" cy="37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0420" name="Rectangle 4"/>
          <p:cNvSpPr>
            <a:spLocks noChangeArrowheads="1"/>
          </p:cNvSpPr>
          <p:nvPr/>
        </p:nvSpPr>
        <p:spPr bwMode="auto">
          <a:xfrm>
            <a:off x="0" y="0"/>
            <a:ext cx="8915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privaatvõrgud: erinevad variandid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4800" y="5486400"/>
            <a:ext cx="81534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Sel juhul kogu liiklus igast virtuaalse privaatvõrgu harust Internetti läbib seda tulemüüri olenemata geograafilisest asukohast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00200"/>
            <a:ext cx="5271120" cy="4191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Võib lisada ka mitmeid tulemüüre erinevates kohtades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, mis tagab üksteisest kaugel olevate võrkude kiire ühendamise avaliku Internetiga, säilitades samas turvalisuse virtuaalses privaatvõrgus, kuid taastades käideldavuse muu maailmaga</a:t>
            </a:r>
          </a:p>
        </p:txBody>
      </p:sp>
      <p:pic>
        <p:nvPicPr>
          <p:cNvPr id="29699" name="Picture 3" descr="C:\dokum\ETTEKANN\KYBER\c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60536" y="1676400"/>
            <a:ext cx="2843911" cy="232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95536" y="4869160"/>
            <a:ext cx="83674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Kõigele sellele võib lisada veel piiramatul arvul </a:t>
            </a:r>
            <a:r>
              <a:rPr lang="et-EE" sz="2600" dirty="0" smtClean="0">
                <a:latin typeface="Arial" charset="0"/>
              </a:rPr>
              <a:t>kaugpöörduskliente </a:t>
            </a:r>
          </a:p>
          <a:p>
            <a:pPr eaLnBrk="0" hangingPunct="0">
              <a:spcBef>
                <a:spcPts val="12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Kaasajal on turvaline kaugpöördusklient realiseeritud  reeglina tarkvaralise VPN kliendina</a:t>
            </a:r>
          </a:p>
          <a:p>
            <a:pPr eaLnBrk="0" hangingPunct="0"/>
            <a:endParaRPr lang="en-GB" sz="2600" dirty="0">
              <a:latin typeface="Arial" charset="0"/>
            </a:endParaRPr>
          </a:p>
        </p:txBody>
      </p:sp>
      <p:sp>
        <p:nvSpPr>
          <p:cNvPr id="1342469" name="Rectangle 5"/>
          <p:cNvSpPr>
            <a:spLocks noChangeArrowheads="1"/>
          </p:cNvSpPr>
          <p:nvPr/>
        </p:nvSpPr>
        <p:spPr bwMode="auto">
          <a:xfrm>
            <a:off x="251520" y="0"/>
            <a:ext cx="866388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Virtuaalsed privaatvõrgud: erinevad variandid (järg)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124744"/>
            <a:ext cx="8763000" cy="5472608"/>
          </a:xfrm>
        </p:spPr>
        <p:txBody>
          <a:bodyPr>
            <a:normAutofit/>
          </a:bodyPr>
          <a:lstStyle/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Neid on kolm:</a:t>
            </a: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Tulemüür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lokaalvõrgu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turvaliseks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ühendamiseks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kaugvõrguga (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Internetiga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1000" dirty="0" smtClean="0">
              <a:solidFill>
                <a:schemeClr val="tx1"/>
              </a:solidFill>
              <a:latin typeface="Arial" charset="0"/>
            </a:endParaRP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Turvaline kaugtööklient 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vajadusel pääsuga läbi tulemüüri(de)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turvalis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tesse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lokaalvõr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kudesse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1000" dirty="0" smtClean="0">
              <a:solidFill>
                <a:schemeClr val="tx1"/>
              </a:solidFill>
              <a:latin typeface="Arial" charset="0"/>
            </a:endParaRP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Virtuaalsed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charset="0"/>
              </a:rPr>
              <a:t>privaatvõrgud</a:t>
            </a:r>
            <a:r>
              <a:rPr lang="en-US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üle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ebaturvalise kaugvõrgu (</a:t>
            </a:r>
            <a:r>
              <a:rPr lang="en-US" sz="2800" dirty="0" err="1" smtClean="0">
                <a:solidFill>
                  <a:schemeClr val="tx1"/>
                </a:solidFill>
                <a:latin typeface="Arial" charset="0"/>
              </a:rPr>
              <a:t>Interneti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800" dirty="0" smtClean="0">
              <a:solidFill>
                <a:schemeClr val="tx1"/>
              </a:solidFill>
              <a:latin typeface="Arial" charset="0"/>
            </a:endParaRPr>
          </a:p>
          <a:p>
            <a:pPr marL="446088" indent="-446088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endParaRPr lang="en-US" sz="10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44515" name="Rectangle 3"/>
          <p:cNvSpPr>
            <a:spLocks noChangeArrowheads="1"/>
          </p:cNvSpPr>
          <p:nvPr/>
        </p:nvSpPr>
        <p:spPr bwMode="auto">
          <a:xfrm>
            <a:off x="0" y="18864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Võrguturbe klassikalised põhivahendid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67544" y="5157192"/>
            <a:ext cx="770485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Kaasaja lahendused on vägagi tihti teatud sümbioos nendest vahenditest (nt korporatiivkasutusse mõeldud WiFi ruuter)</a:t>
            </a:r>
            <a:endParaRPr lang="en-US" sz="2800" b="1" dirty="0" smtClean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143000"/>
            <a:ext cx="8820472" cy="4086200"/>
          </a:xfrm>
        </p:spPr>
        <p:txBody>
          <a:bodyPr>
            <a:normAutofit lnSpcReduction="10000"/>
          </a:bodyPr>
          <a:lstStyle/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Võtmehaldus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- kes genereerib, kuidas hoitakse, milline on side paroolidega jne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Autentimisvahendid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-  kuidas füüsiline kasutaja ligi saab - krüptoomadustega kiipkaardid, magnetkaardid, nende seos paroolidega, võtmetega jne</a:t>
            </a:r>
          </a:p>
          <a:p>
            <a:pPr marL="609600" indent="-609600" algn="l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Paroolihaldus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- nõuded paroolidele, kes genereerib, kuidas hoitakse, kuidas teisendatakse ja kasutatakse, miinimumnõudes neile jne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endParaRPr lang="en-US" sz="28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46563" name="Rectangle 3"/>
          <p:cNvSpPr>
            <a:spLocks noChangeArrowheads="1"/>
          </p:cNvSpPr>
          <p:nvPr/>
        </p:nvSpPr>
        <p:spPr bwMode="auto">
          <a:xfrm>
            <a:off x="0" y="260648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Hädavajalikud </a:t>
            </a:r>
            <a:r>
              <a:rPr lang="et-EE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võrguturbe lisavahendid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46565" name="Text Box 5"/>
          <p:cNvSpPr txBox="1">
            <a:spLocks noChangeArrowheads="1"/>
          </p:cNvSpPr>
          <p:nvPr/>
        </p:nvSpPr>
        <p:spPr bwMode="auto">
          <a:xfrm>
            <a:off x="304800" y="5638800"/>
            <a:ext cx="82296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TLS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(SSL) vajab autentimisfaasis reeglina lisateavet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534400" cy="13716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Andmebaaside turve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–</a:t>
            </a:r>
            <a:r>
              <a:rPr lang="et-EE" sz="3600" b="1" dirty="0" smtClean="0">
                <a:solidFill>
                  <a:srgbClr val="C00000"/>
                </a:solidFill>
              </a:rPr>
              <a:t> lähtekohad, 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9552" y="1447800"/>
            <a:ext cx="8604448" cy="597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Eeldatakse, et andmed on üldjuhul  esitatud relatsioonilise andmebaasina </a:t>
            </a:r>
            <a:r>
              <a:rPr lang="et-EE" sz="2800" dirty="0">
                <a:latin typeface="Arial" charset="0"/>
              </a:rPr>
              <a:t>(tabelid, nendevahelised seosed, kirjed, väljad)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tagada andmete konfidentsiaalsus erinevate andmebaasi väljade tasemel</a:t>
            </a:r>
            <a:r>
              <a:rPr lang="et-EE" sz="2800" dirty="0">
                <a:latin typeface="Arial" charset="0"/>
              </a:rPr>
              <a:t>, st tagada, et neid saaks lugeda vaid selleks volitatud isikud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t-EE" sz="2800" dirty="0">
                <a:latin typeface="Arial" charset="0"/>
              </a:rPr>
              <a:t>Kusagil on kindlaks määratud,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millised kasutajad (kasutajagrupid) võivad milliseid andmeid vaadata ja muuta</a:t>
            </a:r>
            <a:endParaRPr lang="en-US" sz="2800" b="1" dirty="0">
              <a:solidFill>
                <a:srgbClr val="0070C0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endParaRPr lang="et-EE" sz="2800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2800" b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534400" cy="10668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Andmebaaside turbe lähtekohad, II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552" y="1017588"/>
            <a:ext cx="8604448" cy="545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10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tagada andmete terviklus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st suuta kõikide andmete korral tuvastada nende sisestajat ning veenduma, et andmeid ei oleks hiljem muudetud.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Vahel tuleb tuvastada ka sisetus- ja muutmisajad ning kõik eelnevad muutjad 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endParaRPr lang="et-EE" sz="2800" b="1" dirty="0">
              <a:latin typeface="Arial" charset="0"/>
            </a:endParaRP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Andmebaasil on  reeglina suur hulk kasutajaid</a:t>
            </a:r>
            <a:r>
              <a:rPr lang="et-EE" sz="2800" dirty="0">
                <a:latin typeface="Arial" charset="0"/>
              </a:rPr>
              <a:t>, millest reeglina mitmetel on samade andmete kirjutamisõigus</a:t>
            </a:r>
          </a:p>
          <a:p>
            <a:pPr marL="457200" indent="-457200">
              <a:spcBef>
                <a:spcPct val="50000"/>
              </a:spcBef>
            </a:pPr>
            <a:endParaRPr lang="en-GB" sz="2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609600"/>
            <a:ext cx="9144000" cy="5943600"/>
          </a:xfrm>
        </p:spPr>
        <p:txBody>
          <a:bodyPr lIns="92075" tIns="46038" rIns="92075" bIns="46038" anchor="ctr"/>
          <a:lstStyle/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projekteeritud töötama Internetis</a:t>
            </a:r>
            <a:r>
              <a:rPr lang="et-EE" sz="2800" dirty="0" smtClean="0">
                <a:latin typeface="Arial" charset="0"/>
              </a:rPr>
              <a:t>, st TCP/IP protokollil toimivas võrgus transpordiprotokollile (nt TCP) toetudes</a:t>
            </a: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võimaldab kasutajatel üksteist autentida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võimaldab vahetada võtme teabe krüpteeritud edastamiseks ja seda teavet krüpteeritult edastada</a:t>
            </a:r>
            <a:endParaRPr lang="et-EE" sz="1000" u="sng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kuulub reeglina kõrgema taseme protokollide koosseisu</a:t>
            </a:r>
            <a:r>
              <a:rPr lang="et-EE" sz="2800" dirty="0" smtClean="0">
                <a:latin typeface="Arial" charset="0"/>
              </a:rPr>
              <a:t>, lisades funktsionaalsusele turvalisuse: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latin typeface="Arial" charset="0"/>
              </a:rPr>
              <a:t>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telneti</a:t>
            </a:r>
            <a:r>
              <a:rPr lang="et-EE" sz="2800" dirty="0" smtClean="0">
                <a:latin typeface="Arial" charset="0"/>
              </a:rPr>
              <a:t> asemel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ssh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              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latin typeface="Arial" charset="0"/>
              </a:rPr>
              <a:t>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http</a:t>
            </a:r>
            <a:r>
              <a:rPr lang="et-EE" sz="2800" dirty="0" smtClean="0">
                <a:latin typeface="Arial" charset="0"/>
              </a:rPr>
              <a:t> asemel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https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i="1" dirty="0" smtClean="0">
                <a:latin typeface="Arial" charset="0"/>
              </a:rPr>
              <a:t>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ftp</a:t>
            </a:r>
            <a:r>
              <a:rPr lang="et-EE" sz="2800" dirty="0" smtClean="0">
                <a:latin typeface="Arial" charset="0"/>
              </a:rPr>
              <a:t> asemel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secure ftp</a:t>
            </a:r>
          </a:p>
        </p:txBody>
      </p:sp>
      <p:sp>
        <p:nvSpPr>
          <p:cNvPr id="1012739" name="Rectangle 3"/>
          <p:cNvSpPr>
            <a:spLocks noChangeArrowheads="1"/>
          </p:cNvSpPr>
          <p:nvPr/>
        </p:nvSpPr>
        <p:spPr bwMode="auto">
          <a:xfrm>
            <a:off x="179512" y="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TLS: põhiomadused ja faktid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8915400" cy="9906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Lihtsaim turbe realiseerimine: rakendustarkvara-põhine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2971800"/>
          </a:xfrm>
        </p:spPr>
        <p:txBody>
          <a:bodyPr/>
          <a:lstStyle/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Kasutajate, andmete muutmise jm üle arvestus käib rakendustarkvarapõhiselt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Iga kasutaja autenditakse süsteemis, nt kasutajanime ja parooli põhjal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Andmebaas ise asub serverarvutis, kuhu on ligipääs vaid süsteemihalduritel</a:t>
            </a:r>
            <a:endParaRPr lang="en-US" sz="26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7544" y="3976688"/>
            <a:ext cx="8524056" cy="24929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Oluline puudus: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andmebaas on serverarvutil avatud kujul ja süsteemiadministraator saab kõike märkamatult lugeda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muuta. </a:t>
            </a:r>
            <a:r>
              <a:rPr lang="et-EE" sz="2600" dirty="0" smtClean="0">
                <a:latin typeface="Arial" charset="0"/>
              </a:rPr>
              <a:t>Teatud määral aitab siin administraatorirollide lahutamine, kuid vaid teatud määral.</a:t>
            </a:r>
            <a:r>
              <a:rPr lang="et-EE" sz="26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Siiki on see ka sel juhul oluliste andmete korral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liialt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suur riskide koondamine ühte punkti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ChangeArrowheads="1"/>
          </p:cNvSpPr>
          <p:nvPr/>
        </p:nvSpPr>
        <p:spPr bwMode="auto">
          <a:xfrm>
            <a:off x="0" y="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Rakendustarkvara veaaldisus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836613"/>
            <a:ext cx="88392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7"/>
            </a:pPr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marL="360363">
              <a:spcBef>
                <a:spcPts val="18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Praktiliselt iga rakendustarkvara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teatud tasemel vigane</a:t>
            </a:r>
            <a:r>
              <a:rPr lang="et-EE" sz="2800" b="1" dirty="0">
                <a:latin typeface="Arial" charset="0"/>
              </a:rPr>
              <a:t>: </a:t>
            </a:r>
            <a:r>
              <a:rPr lang="et-EE" sz="2800" dirty="0">
                <a:latin typeface="Arial" charset="0"/>
              </a:rPr>
              <a:t>aeg-ajalt leitakse vigu, mis vahel osutuvad turvaaukudeks (võimaldavad teha midagi keelatut või kellelgi </a:t>
            </a:r>
            <a:r>
              <a:rPr lang="et-EE" sz="2800" dirty="0" smtClean="0">
                <a:latin typeface="Arial" charset="0"/>
              </a:rPr>
              <a:t>keelatul)</a:t>
            </a:r>
            <a:endParaRPr lang="et-EE" sz="2800" dirty="0">
              <a:latin typeface="Arial" charset="0"/>
            </a:endParaRPr>
          </a:p>
          <a:p>
            <a:pPr marL="360363">
              <a:spcBef>
                <a:spcPts val="18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Leitud turvaaukudele koostatakse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paigad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batch</a:t>
            </a:r>
            <a:r>
              <a:rPr lang="et-EE" sz="2800" dirty="0" smtClean="0">
                <a:latin typeface="Arial" charset="0"/>
              </a:rPr>
              <a:t>) ehk turvauuendused, kuid see toimub tavaliselt teatud aeg hiljem peale turvaaugu avalikustamist</a:t>
            </a:r>
            <a:endParaRPr lang="et-EE" sz="10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291268" name="Text Box 4"/>
          <p:cNvSpPr txBox="1">
            <a:spLocks noChangeArrowheads="1"/>
          </p:cNvSpPr>
          <p:nvPr/>
        </p:nvSpPr>
        <p:spPr bwMode="auto">
          <a:xfrm>
            <a:off x="395536" y="5013176"/>
            <a:ext cx="837165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Julm reaalsus: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alates vea avalikustamisest kuni paiga installeerimiseni on tarkvara (võrgust lähtuvate) rünnete ees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tihti kaitsetu 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Kogu andmebaasi terviklus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3568" y="3501008"/>
            <a:ext cx="7927032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t-EE" sz="2800" dirty="0" smtClean="0">
                <a:latin typeface="Arial" charset="0"/>
              </a:rPr>
              <a:t>Jääb võimalus kustutada volitamatult ära terveid kirjeid nii, et sellest mingeid jälgi järi ei jää</a:t>
            </a:r>
          </a:p>
          <a:p>
            <a:pPr>
              <a:spcBef>
                <a:spcPts val="18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 ei saa anda negatiivsetele päringutele tõestusväärtust, kuigi äripool vahel seda tahab</a:t>
            </a:r>
            <a:endParaRPr lang="et-EE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293316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80772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Julm reaalsus: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kui me varustame andmebaasi iga kirje (välja) digiallkirjaga, tagab see kirje (välja) tervikluse, kuid ei taga andmebaasi kui terviku terviklust</a:t>
            </a:r>
            <a:endParaRPr lang="et-EE" sz="2800" b="1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266" name="Rectangle 2"/>
          <p:cNvSpPr>
            <a:spLocks noChangeArrowheads="1"/>
          </p:cNvSpPr>
          <p:nvPr/>
        </p:nvSpPr>
        <p:spPr bwMode="auto">
          <a:xfrm>
            <a:off x="0" y="0"/>
            <a:ext cx="891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t-EE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Terviklus </a:t>
            </a:r>
            <a:r>
              <a:rPr lang="et-EE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versus</a:t>
            </a:r>
            <a:r>
              <a:rPr lang="et-E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jälitatavus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23528" y="980728"/>
            <a:ext cx="851535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 startAt="7"/>
            </a:pPr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pPr marL="539750" indent="-360363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Terviklus</a:t>
            </a:r>
            <a:r>
              <a:rPr lang="et-EE" sz="2600" b="1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intergrity</a:t>
            </a:r>
            <a:r>
              <a:rPr lang="et-EE" sz="2600" dirty="0" smtClean="0">
                <a:latin typeface="Arial" charset="0"/>
              </a:rPr>
              <a:t>) tähendab, et me peame usaldusväärselt kindlaks määrama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andmete allika </a:t>
            </a:r>
            <a:r>
              <a:rPr lang="et-EE" sz="2600" dirty="0" smtClean="0">
                <a:latin typeface="Arial" charset="0"/>
              </a:rPr>
              <a:t>(looja, loomisaja jms) </a:t>
            </a:r>
            <a:endParaRPr lang="et-EE" sz="2600" b="1" dirty="0">
              <a:latin typeface="Arial" charset="0"/>
            </a:endParaRPr>
          </a:p>
          <a:p>
            <a:pPr marL="539750" indent="-360363">
              <a:spcBef>
                <a:spcPts val="1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Jälitatavus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accountability</a:t>
            </a:r>
            <a:r>
              <a:rPr lang="et-EE" sz="2600" dirty="0" smtClean="0">
                <a:latin typeface="Arial" charset="0"/>
              </a:rPr>
              <a:t>) tähendab, et me peame teadma teatud andmeüksuse (kirje, välja)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kogu ajalugu</a:t>
            </a:r>
            <a:r>
              <a:rPr lang="et-EE" sz="2600" dirty="0" smtClean="0">
                <a:latin typeface="Arial" charset="0"/>
              </a:rPr>
              <a:t> – tema loojaid/muutjaid ja muutmisaegu</a:t>
            </a:r>
            <a:endParaRPr lang="et-EE" sz="2600" dirty="0">
              <a:latin typeface="Arial" charset="0"/>
            </a:endParaRPr>
          </a:p>
        </p:txBody>
      </p:sp>
      <p:sp>
        <p:nvSpPr>
          <p:cNvPr id="1291268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8300095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Kui andmebaasis on lubatud eelnevalt sinna kantud andmete muutmine, siis on tavaliselt hädavajalik tagada tervikluse asemel jälitatavus </a:t>
            </a:r>
            <a:r>
              <a:rPr lang="et-EE" sz="2800" dirty="0" smtClean="0">
                <a:latin typeface="Arial" charset="0"/>
              </a:rPr>
              <a:t>– seda võib pidada tervikluse laiemaks käsitluseks dünaamiliste andmete korral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823913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kui terviku tervikluse tagamine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95536" y="3010793"/>
            <a:ext cx="85344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000" b="1" dirty="0">
              <a:latin typeface="Arial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Seda on võimalik teha  krüptoräside ahelatega – järgmine kanne sisaldab eelmise kande räsi. </a:t>
            </a:r>
            <a:r>
              <a:rPr lang="et-EE" sz="2800" dirty="0" smtClean="0">
                <a:latin typeface="Arial" charset="0"/>
              </a:rPr>
              <a:t>Nii moodustub nn lokaalne ajatempel. Nii talitatakse näiteks tõestusväärtuslike logidega</a:t>
            </a:r>
          </a:p>
          <a:p>
            <a:endParaRPr lang="et-EE" sz="1000" b="1" dirty="0">
              <a:solidFill>
                <a:schemeClr val="folHlink"/>
              </a:solidFill>
              <a:latin typeface="Arial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Sel juhul ei tohi andmebaasi kandeid kustutada </a:t>
            </a:r>
            <a:r>
              <a:rPr lang="et-EE" sz="2800" dirty="0" smtClean="0">
                <a:latin typeface="Arial" charset="0"/>
              </a:rPr>
              <a:t>– kustutamise korral pole ju teada, millised andmed kustutati ja negatiivsetele päringutele ei saa säilitada tõestusväärtust</a:t>
            </a:r>
            <a:endParaRPr lang="et-EE" sz="2800" u="sng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67544" y="1052736"/>
            <a:ext cx="8153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Lahendus: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lisaks andmete varustamise digiallkirjadega peame me andmebaasi kanmed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siduma üksteisega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kannete lisamise järjekorras</a:t>
            </a:r>
            <a:endParaRPr lang="sv-SE" sz="2800" b="1" u="sng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763000" cy="114300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kannete räsiaheldamise turvaomadused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1219200"/>
            <a:ext cx="9144000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6238" indent="-376238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Eelised: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Iga (volitamata) kustutamine baasist on hiljem tuvastatav (räsiahel ei verifitseeru)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Me saame anda andmebaasi negatiivsetele päringutele tõestusväärtuse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2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Andmebaasi kannete endite terviklus on tavaliselt kaistud digisignatuuridega (digiallkirjadega)</a:t>
            </a:r>
            <a:endParaRPr lang="et-EE" sz="2600" dirty="0">
              <a:latin typeface="Arial" charset="0"/>
            </a:endParaRPr>
          </a:p>
          <a:p>
            <a:pPr marL="376238" indent="-376238">
              <a:spcBef>
                <a:spcPct val="50000"/>
              </a:spcBef>
              <a:buClr>
                <a:schemeClr val="tx1"/>
              </a:buClr>
              <a:buSzPct val="95000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Puudused:</a:t>
            </a:r>
            <a:r>
              <a:rPr lang="et-EE" sz="2600" u="sng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et-EE" sz="2600" u="sng" dirty="0">
              <a:solidFill>
                <a:schemeClr val="folHlink"/>
              </a:solidFill>
              <a:latin typeface="Arial" charset="0"/>
            </a:endParaRPr>
          </a:p>
          <a:p>
            <a:pPr marL="376238" indent="-376238">
              <a:spcBef>
                <a:spcPct val="50000"/>
              </a:spcBef>
              <a:buClr>
                <a:schemeClr val="tx1"/>
              </a:buClr>
              <a:buSzPct val="95000"/>
              <a:buFontTx/>
              <a:buChar char="•"/>
            </a:pPr>
            <a:r>
              <a:rPr lang="et-EE" sz="2600" dirty="0" smtClean="0">
                <a:latin typeface="Arial" charset="0"/>
              </a:rPr>
              <a:t>Vajab räsiahelate moodustamist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regulaarseid kontrolle</a:t>
            </a:r>
            <a:r>
              <a:rPr lang="et-EE" sz="2600" dirty="0" smtClean="0">
                <a:latin typeface="Arial" charset="0"/>
              </a:rPr>
              <a:t>, samuti taastemeetmeid juhuks, kui räsiahelad ei verifitseeru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6632"/>
            <a:ext cx="9144000" cy="12192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Andmebaasi elementide krüpteerimine konfidentsiaalsuse kaitseks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628775"/>
            <a:ext cx="8604448" cy="2971800"/>
          </a:xfrm>
        </p:spPr>
        <p:txBody>
          <a:bodyPr>
            <a:normAutofit fontScale="92500" lnSpcReduction="10000"/>
          </a:bodyPr>
          <a:lstStyle/>
          <a:p>
            <a:pPr marL="284163" indent="-284163" algn="l" eaLnBrk="1" hangingPunct="1">
              <a:buClr>
                <a:schemeClr val="tx1"/>
              </a:buClr>
              <a:buSzTx/>
              <a:buFont typeface="Arial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Me ei saa krüpteerida andmebaasi neid atribuute, mida me kasutame sekundaarvõtmena 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(kasutame otsingu aluseks)</a:t>
            </a:r>
          </a:p>
          <a:p>
            <a:pPr marL="284163" indent="-284163" algn="l" eaLnBrk="1" hangingPunct="1">
              <a:buClr>
                <a:schemeClr val="tx1"/>
              </a:buClr>
              <a:buSzTx/>
              <a:buFont typeface="Arial" charset="0"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Need andmed peavad andmebaasitarkvarale olema kättesaadavad krüpteerimata kujul</a:t>
            </a:r>
            <a:endParaRPr lang="et-EE" sz="2600" u="sng" dirty="0" smtClean="0">
              <a:solidFill>
                <a:schemeClr val="tx1"/>
              </a:solidFill>
              <a:latin typeface="Arial" charset="0"/>
            </a:endParaRPr>
          </a:p>
          <a:p>
            <a:pPr marL="284163" indent="-284163" algn="l" eaLnBrk="1" hangingPunct="1">
              <a:buClr>
                <a:schemeClr val="tx1"/>
              </a:buClr>
              <a:buSzTx/>
              <a:buFont typeface="Arial" charset="0"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Kui on vaja (administraatorite eest)( kaitsta ka nende andmete konfidentsiaalsust, tuleb kasutada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erilahendusi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(nt Cybernetica ASi poolt välja töötatud ShareMind)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50825" y="4876800"/>
            <a:ext cx="8893175" cy="169277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Ülejäänud andmeid (mille põhjal me ei otsi ja mida pole vaja vaadelda sekundaarvõtmega) võime hoida krüpteeritult ja luua dešifreerimiseks vajaliku võtmehalduse kliendi poolel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16632"/>
            <a:ext cx="8915400" cy="1040160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Täiendava konfidentsiaalsuskaitse (krüpteeritud andmebaasi) eelised ja puudused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68760"/>
            <a:ext cx="9144000" cy="5694040"/>
          </a:xfrm>
        </p:spPr>
        <p:txBody>
          <a:bodyPr>
            <a:normAutofit lnSpcReduction="10000"/>
          </a:bodyPr>
          <a:lstStyle/>
          <a:p>
            <a:pPr marL="609600" indent="-609600" algn="l" eaLnBrk="1" hangingPunct="1"/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Eelised: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sv-SE" sz="2400" dirty="0" smtClean="0">
                <a:solidFill>
                  <a:schemeClr val="tx1"/>
                </a:solidFill>
                <a:latin typeface="Arial" charset="0"/>
              </a:rPr>
              <a:t>S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üsteemihaldur ei saa ligi andmetele endile, vaid nende krüpteeritud kujule, mis ei ava oma sisu talle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sv-SE" sz="2400" dirty="0" smtClean="0">
                <a:solidFill>
                  <a:schemeClr val="tx1"/>
                </a:solidFill>
                <a:latin typeface="Arial" charset="0"/>
              </a:rPr>
              <a:t>R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akendustarkvara rikke või turvaaugu leidumise korral jääb andmete konfidentsiaalsus kaitstuks</a:t>
            </a:r>
          </a:p>
          <a:p>
            <a:pPr marL="609600" indent="-609600" algn="l" eaLnBrk="1" hangingPunct="1">
              <a:spcBef>
                <a:spcPct val="500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Tõsine puudus:  </a:t>
            </a:r>
          </a:p>
          <a:p>
            <a:pPr marL="609600" indent="15875" algn="l" eaLnBrk="1" hangingPunct="1">
              <a:spcBef>
                <a:spcPct val="500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Relatsioonilise baasi korral on üliraske töötada krüpteeritud väljadega, st teha sortimist ja otsingut krüpteeritud atribuutides</a:t>
            </a:r>
            <a:r>
              <a:rPr lang="sv-SE" sz="2400" dirty="0" smtClean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Kaasajal ei ole teoorias kõike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sellega seonduvat 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lahendatud ja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reeglina ei ole praktikas masslevinud sellised lahendused, kus on otsing (sekundaarvõtme põhjal) ja krüpteerimine on koos lahendatud. 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Sellelaadsed (mitteklassikalised) süsteemid on väga uudsed ja väikese levikuga (nt Eesti-põhine Cybernetica ASi </a:t>
            </a:r>
            <a:r>
              <a:rPr lang="et-EE" sz="2400" b="1" i="1" dirty="0" smtClean="0">
                <a:solidFill>
                  <a:srgbClr val="0070C0"/>
                </a:solidFill>
                <a:latin typeface="Arial" charset="0"/>
              </a:rPr>
              <a:t>ShareMind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1283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t-EE" sz="3200" b="1" dirty="0" smtClean="0">
                <a:solidFill>
                  <a:srgbClr val="C00000"/>
                </a:solidFill>
              </a:rPr>
              <a:t>Riistvaraline turvamoodul – praktiline alternatiiv andmebaasi konfidentsiaalsuskaitsele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79388" y="1340768"/>
            <a:ext cx="8964612" cy="38164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t-EE" sz="2200" b="1" u="sng" dirty="0">
                <a:solidFill>
                  <a:srgbClr val="0070C0"/>
                </a:solidFill>
                <a:latin typeface="Arial" charset="0"/>
              </a:rPr>
              <a:t>Põhimõte:</a:t>
            </a:r>
            <a:r>
              <a:rPr lang="et-EE" sz="2200" b="1" dirty="0">
                <a:solidFill>
                  <a:srgbClr val="0070C0"/>
                </a:solidFill>
                <a:latin typeface="Arial" charset="0"/>
              </a:rPr>
              <a:t> andmed on kettale salvestatud krüpteeritud kujul, kuid andmebaasiga on liidetud riistvaraline turvamoodul (</a:t>
            </a:r>
            <a:r>
              <a:rPr lang="et-EE" sz="2200" b="1" i="1" dirty="0">
                <a:solidFill>
                  <a:srgbClr val="0070C0"/>
                </a:solidFill>
                <a:latin typeface="Arial" charset="0"/>
              </a:rPr>
              <a:t>hardware security module, HSM</a:t>
            </a:r>
            <a:r>
              <a:rPr lang="et-EE" sz="2200" b="1" dirty="0">
                <a:solidFill>
                  <a:srgbClr val="0070C0"/>
                </a:solidFill>
                <a:latin typeface="Arial" charset="0"/>
              </a:rPr>
              <a:t>), mis suudab genereerida võtit ning </a:t>
            </a:r>
            <a:r>
              <a:rPr lang="et-EE" sz="2200" b="1" dirty="0" smtClean="0">
                <a:solidFill>
                  <a:srgbClr val="0070C0"/>
                </a:solidFill>
                <a:latin typeface="Arial" charset="0"/>
              </a:rPr>
              <a:t>šifreerida-dešifreerifda, kuid kust ei saa võtit välja lugeda</a:t>
            </a:r>
            <a:endParaRPr lang="et-EE" sz="22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t-EE" sz="2200" dirty="0">
                <a:latin typeface="Arial" charset="0"/>
              </a:rPr>
              <a:t>Sel juhul on andmebaasi mootoris lahti ainult need andmed, mida parajasti töödeldakse </a:t>
            </a:r>
            <a:r>
              <a:rPr lang="et-EE" sz="2200" dirty="0" smtClean="0">
                <a:latin typeface="Arial" charset="0"/>
              </a:rPr>
              <a:t>(ajaline isoleerimine</a:t>
            </a:r>
            <a:r>
              <a:rPr lang="et-EE" sz="2200" dirty="0">
                <a:latin typeface="Arial" charset="0"/>
              </a:rPr>
              <a:t>). Andmebaasi ja turvamoodul suhtlevad omavahel üle mingi turvalise sideprotokolli. </a:t>
            </a:r>
          </a:p>
          <a:p>
            <a:pPr eaLnBrk="0" hangingPunct="0">
              <a:spcBef>
                <a:spcPct val="50000"/>
              </a:spcBef>
            </a:pPr>
            <a:r>
              <a:rPr lang="et-EE" sz="2200" dirty="0">
                <a:latin typeface="Arial" charset="0"/>
              </a:rPr>
              <a:t>Turvamooduli käitlemiseks kasutatakse tüüpiliselt kiipkaarte ja nn “mitu-mitmest” </a:t>
            </a:r>
            <a:r>
              <a:rPr lang="et-EE" sz="2200" dirty="0" smtClean="0">
                <a:latin typeface="Arial" charset="0"/>
              </a:rPr>
              <a:t>käivitusskeemi. Toite väljalülitamisel on neid kaarte vaja süsteemi taaskäivitamiseks</a:t>
            </a:r>
            <a:endParaRPr lang="en-GB" sz="22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50825" y="5373688"/>
            <a:ext cx="86868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Kaasajal kasutatakse kõrget turvet vajavates andmebaasides just selliseid pöördkonstrueerimatuid riistvaralisi krüpteerimisseadmeid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260648"/>
            <a:ext cx="8807896" cy="12954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Täiendavad käideldavuskaitse meetmed – hoidmine majutaja juures  või pilves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23528" y="4734342"/>
            <a:ext cx="8496944" cy="20005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 smtClean="0">
                <a:latin typeface="Arial" charset="0"/>
              </a:rPr>
              <a:t>Kui </a:t>
            </a:r>
            <a:r>
              <a:rPr lang="et-EE" sz="2600" dirty="0">
                <a:latin typeface="Arial" charset="0"/>
              </a:rPr>
              <a:t>kasutada </a:t>
            </a:r>
            <a:r>
              <a:rPr lang="et-EE" sz="2600" dirty="0" smtClean="0">
                <a:latin typeface="Arial" charset="0"/>
              </a:rPr>
              <a:t>majutuseks tundmatu usaldus- ja turvatasemega organisatsioone</a:t>
            </a:r>
            <a:r>
              <a:rPr lang="et-EE" sz="2600" dirty="0">
                <a:latin typeface="Arial" charset="0"/>
              </a:rPr>
              <a:t>, </a:t>
            </a:r>
            <a:r>
              <a:rPr lang="et-EE" sz="2600" dirty="0" smtClean="0">
                <a:latin typeface="Arial" charset="0"/>
              </a:rPr>
              <a:t>peab:</a:t>
            </a:r>
          </a:p>
          <a:p>
            <a:pPr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andmebaas  olema krüpteeritud  </a:t>
            </a:r>
          </a:p>
          <a:p>
            <a:pPr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võtmehaldus olema kohalik </a:t>
            </a:r>
            <a:r>
              <a:rPr lang="et-EE" sz="2600" dirty="0" smtClean="0">
                <a:latin typeface="Arial" charset="0"/>
              </a:rPr>
              <a:t>(kliendi poolel)</a:t>
            </a:r>
            <a:endParaRPr lang="en-GB" sz="2600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51520" y="1772816"/>
            <a:ext cx="8686800" cy="24929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Põhjus: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suured serveriruumid (serveripargid) on füüsiliste ja halduslike meetmetega rojkem kaitstud kui väikesedeeglina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kuumvarundamine üle Interneti mingis teises füüsilises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paigas. </a:t>
            </a:r>
            <a:r>
              <a:rPr lang="et-EE" sz="2600" dirty="0" smtClean="0">
                <a:latin typeface="Arial" charset="0"/>
              </a:rPr>
              <a:t>Moodne on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hoida asju pilves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cloud</a:t>
            </a:r>
            <a:r>
              <a:rPr lang="et-EE" sz="2600" dirty="0" smtClean="0">
                <a:latin typeface="Arial" charset="0"/>
              </a:rPr>
              <a:t>), kus on taga keerukam replikeerivate serverite park, mille asukohta lõppkasutaja sageli ei teagi</a:t>
            </a:r>
            <a:endParaRPr lang="et-EE" sz="26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Rectangle 2"/>
          <p:cNvSpPr>
            <a:spLocks noChangeArrowheads="1"/>
          </p:cNvSpPr>
          <p:nvPr/>
        </p:nvSpPr>
        <p:spPr bwMode="auto">
          <a:xfrm>
            <a:off x="251520" y="0"/>
            <a:ext cx="866388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kanal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81000" y="2203450"/>
            <a:ext cx="84582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Kanal on privaatne. </a:t>
            </a:r>
            <a:r>
              <a:rPr lang="et-EE" sz="2800" dirty="0">
                <a:latin typeface="Arial" charset="0"/>
              </a:rPr>
              <a:t>Pärast seda kui osapooled on vahetanud 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ifreerimisvõtmeid, on kõik edastatavad andmed krüpteeritud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Kanal on autenditud. </a:t>
            </a:r>
            <a:r>
              <a:rPr lang="et-EE" sz="2800" dirty="0">
                <a:latin typeface="Arial" charset="0"/>
              </a:rPr>
              <a:t>Mõlemad pooled saavad üksteist autentida, kuid võimalik on ka ühepoolne autentimine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TLS suudab kontrollida andmete puutumatuna päralejõudmist </a:t>
            </a:r>
            <a:r>
              <a:rPr lang="et-EE" sz="2800" dirty="0">
                <a:latin typeface="Arial" charset="0"/>
              </a:rPr>
              <a:t>(hädavajalik võrgu pakettresiimi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nt TCP/IP protokolli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korral) </a:t>
            </a:r>
            <a:endParaRPr lang="en-GB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1000" y="762000"/>
            <a:ext cx="6629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TLS tekitab üle võrgu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turvalise sidekanali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secure channel</a:t>
            </a:r>
            <a:r>
              <a:rPr lang="et-EE" sz="2800" dirty="0">
                <a:latin typeface="Arial" charset="0"/>
              </a:rPr>
              <a:t>), millel on kolm omadust:</a:t>
            </a:r>
            <a:endParaRPr lang="en-GB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Rectangle 2"/>
          <p:cNvSpPr>
            <a:spLocks noChangeArrowheads="1"/>
          </p:cNvSpPr>
          <p:nvPr/>
        </p:nvSpPr>
        <p:spPr bwMode="auto">
          <a:xfrm>
            <a:off x="179512" y="0"/>
            <a:ext cx="87358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toimimispõhimõtted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16835" name="Text Box 3"/>
          <p:cNvSpPr txBox="1">
            <a:spLocks noChangeArrowheads="1"/>
          </p:cNvSpPr>
          <p:nvPr/>
        </p:nvSpPr>
        <p:spPr bwMode="auto">
          <a:xfrm>
            <a:off x="3124200" y="4724400"/>
            <a:ext cx="5791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Autentimisfaas sisaldab igal juhul serveri autentimist. </a:t>
            </a:r>
            <a:r>
              <a:rPr lang="et-EE" sz="2800" dirty="0">
                <a:latin typeface="Arial" charset="0"/>
              </a:rPr>
              <a:t>Vajadusel järgneb sellele ka kliendi autentimine</a:t>
            </a:r>
            <a:endParaRPr lang="en-GB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7696200" cy="428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TLSi ühenduses võib eristada kahte faasi: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autentimisfaas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handshaking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teabe vahetamisfaas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Tavaliselt toimub ühendus kahe ebavõrdse poole vahel </a:t>
            </a:r>
            <a:r>
              <a:rPr lang="et-EE" sz="2800" dirty="0">
                <a:latin typeface="Arial" charset="0"/>
              </a:rPr>
              <a:t>(klient ja server), mida TLS veidi eristab (kuigi on võimalik ka võrdse poole teabevahetus)</a:t>
            </a:r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pic>
        <p:nvPicPr>
          <p:cNvPr id="36869" name="Picture 5" descr="C:\WINDOWS\Application Data\Microsoft\Media Catalog\Downloaded Clips\cl3\BD09952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653136"/>
            <a:ext cx="2250976" cy="1977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ChangeArrowheads="1"/>
          </p:cNvSpPr>
          <p:nvPr/>
        </p:nvSpPr>
        <p:spPr bwMode="auto">
          <a:xfrm>
            <a:off x="179512" y="0"/>
            <a:ext cx="87358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autentimisfaas</a:t>
            </a:r>
            <a:r>
              <a:rPr lang="sv-S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I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476672"/>
            <a:ext cx="8839200" cy="696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Lihtsustatult </a:t>
            </a:r>
            <a:r>
              <a:rPr lang="et-EE" sz="2600" dirty="0">
                <a:latin typeface="Arial" charset="0"/>
              </a:rPr>
              <a:t>sisaldab see järgmisi tegevusi (</a:t>
            </a:r>
            <a:r>
              <a:rPr lang="sv-SE" sz="2600" dirty="0">
                <a:latin typeface="Arial" charset="0"/>
              </a:rPr>
              <a:t>klient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hakkab suhtlema </a:t>
            </a:r>
            <a:r>
              <a:rPr lang="sv-SE" sz="2600" dirty="0">
                <a:latin typeface="Arial" charset="0"/>
              </a:rPr>
              <a:t>serveriga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):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ütleb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-le tere ja mainib, milliseid krüptoalgoritme ta kasutab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dirty="0" smtClean="0">
                <a:latin typeface="Arial" charset="0"/>
              </a:rPr>
              <a:t> nõuab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i="1" dirty="0" smtClean="0">
                <a:latin typeface="Arial" charset="0"/>
              </a:rPr>
              <a:t>-lt</a:t>
            </a:r>
            <a:r>
              <a:rPr lang="sv-SE" sz="2600" dirty="0" smtClean="0">
                <a:latin typeface="Arial" charset="0"/>
              </a:rPr>
              <a:t>, </a:t>
            </a:r>
            <a:r>
              <a:rPr lang="et-EE" sz="2600" dirty="0" smtClean="0">
                <a:latin typeface="Arial" charset="0"/>
              </a:rPr>
              <a:t>et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tõestaks, et ta on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 smtClean="0">
                <a:latin typeface="Arial" charset="0"/>
              </a:rPr>
              <a:t> ja et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dirty="0" smtClean="0">
                <a:latin typeface="Arial" charset="0"/>
              </a:rPr>
              <a:t> saadaks oma genereeritud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nonsi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smtClean="0">
                <a:latin typeface="Arial" charset="0"/>
              </a:rPr>
              <a:t>nonse</a:t>
            </a:r>
            <a:r>
              <a:rPr lang="et-EE" sz="2600" dirty="0" smtClean="0">
                <a:latin typeface="Arial" charset="0"/>
              </a:rPr>
              <a:t>)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 smtClean="0">
                <a:latin typeface="Arial" charset="0"/>
              </a:rPr>
              <a:t>-le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i="1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saadab omagenereeritud nonsi</a:t>
            </a:r>
            <a:r>
              <a:rPr lang="et-EE" sz="2600" i="1" dirty="0" smtClean="0">
                <a:latin typeface="Arial" charset="0"/>
              </a:rPr>
              <a:t>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 smtClean="0">
                <a:latin typeface="Arial" charset="0"/>
              </a:rPr>
              <a:t>-le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 tekitab teksti “mina olen 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”, teeb sellest </a:t>
            </a:r>
            <a:r>
              <a:rPr lang="sv-SE" sz="2600" dirty="0">
                <a:latin typeface="Arial" charset="0"/>
              </a:rPr>
              <a:t>räsi ehk </a:t>
            </a:r>
            <a:r>
              <a:rPr lang="et-EE" sz="2600" dirty="0">
                <a:latin typeface="Arial" charset="0"/>
              </a:rPr>
              <a:t>sõnumilühendi  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                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lüh(“mina olen 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” + nonss)</a:t>
            </a:r>
            <a:endParaRPr lang="et-EE" sz="2600" b="1" i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i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 signeerib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oma privaatvõtmega, saades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600" i="1" dirty="0">
                <a:latin typeface="Arial" charset="0"/>
              </a:rPr>
              <a:t>            </a:t>
            </a:r>
            <a:r>
              <a:rPr lang="et-EE" sz="2600" i="1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sig</a:t>
            </a:r>
            <a:r>
              <a:rPr lang="sv-SE" sz="2600" b="1" i="1" baseline="-25000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 (lüh(“mina olen 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” + nonss))</a:t>
            </a:r>
            <a:endParaRPr lang="et-EE" sz="2600" b="1" i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Rectangle 2"/>
          <p:cNvSpPr>
            <a:spLocks noChangeArrowheads="1"/>
          </p:cNvSpPr>
          <p:nvPr/>
        </p:nvSpPr>
        <p:spPr bwMode="auto">
          <a:xfrm>
            <a:off x="251520" y="228600"/>
            <a:ext cx="866388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autentimisfaas</a:t>
            </a: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II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382000" cy="558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saadab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sv-SE" sz="2800" dirty="0">
                <a:latin typeface="Arial" charset="0"/>
              </a:rPr>
              <a:t>-</a:t>
            </a:r>
            <a:r>
              <a:rPr lang="et-EE" sz="2800" dirty="0">
                <a:latin typeface="Arial" charset="0"/>
              </a:rPr>
              <a:t>le oma avaliku võtme, teksti 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    “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mina olen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” ning signatuuri 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          	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sig</a:t>
            </a:r>
            <a:r>
              <a:rPr lang="sv-SE" sz="2800" b="1" i="1" baseline="-25000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 (lüh(“mina olen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” + nonss))</a:t>
            </a:r>
            <a:endParaRPr lang="et-EE" sz="2800" b="1" i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, saades need need kätte verifitseerib signatuuri, veendudes et ta vestluspartner on ikka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. Samas paneb </a:t>
            </a:r>
            <a:r>
              <a:rPr lang="sv-SE" sz="2800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avaliku võtme oma kataloogi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Sellega on </a:t>
            </a:r>
            <a:r>
              <a:rPr lang="sv-SE" sz="2800" dirty="0">
                <a:latin typeface="Arial" charset="0"/>
              </a:rPr>
              <a:t>klient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i="1" dirty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serveri</a:t>
            </a:r>
            <a:r>
              <a:rPr lang="sv-SE" sz="2800" i="1" dirty="0">
                <a:latin typeface="Arial" charset="0"/>
              </a:rPr>
              <a:t>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autentinud.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Kui vaja, võib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ka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-d samamoodi autentida (vahel seda tehakse</a:t>
            </a:r>
            <a:r>
              <a:rPr lang="sv-SE" sz="2800" dirty="0">
                <a:latin typeface="Arial" charset="0"/>
              </a:rPr>
              <a:t>, kui server peab ka klienti autentima</a:t>
            </a:r>
            <a:r>
              <a:rPr lang="et-EE" sz="2800" dirty="0">
                <a:latin typeface="Arial" charset="0"/>
              </a:rPr>
              <a:t>, alati pole seda vaja)</a:t>
            </a:r>
            <a:endParaRPr lang="en-GB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1143000"/>
            <a:ext cx="8375848" cy="4114800"/>
          </a:xfrm>
        </p:spPr>
        <p:txBody>
          <a:bodyPr lIns="92075" tIns="46038" rIns="92075" bIns="46038" anchor="ctr">
            <a:normAutofit fontScale="92500" lnSpcReduction="10000"/>
          </a:bodyPr>
          <a:lstStyle/>
          <a:p>
            <a:pPr marL="377825" indent="-377825" eaLnBrk="1" hangingPunct="1"/>
            <a:endParaRPr lang="et-EE" sz="1000" b="1" dirty="0" smtClean="0">
              <a:latin typeface="Arial" charset="0"/>
            </a:endParaRPr>
          </a:p>
          <a:p>
            <a:pPr marL="377825" indent="-377825" eaLnBrk="1" hangingPunct="1"/>
            <a:endParaRPr lang="et-EE" sz="2800" b="1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 genereerib sümmeetrilise krüptoalgoritmi võtme (primaarvõtme), paneb selle oma andmebaasi ja saadab selle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 smtClean="0">
                <a:latin typeface="Arial" charset="0"/>
              </a:rPr>
              <a:t> avaliku võtmega  krüpteeritult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 smtClean="0">
                <a:latin typeface="Arial" charset="0"/>
              </a:rPr>
              <a:t>-le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 smtClean="0">
                <a:latin typeface="Arial" charset="0"/>
              </a:rPr>
              <a:t> de</a:t>
            </a:r>
            <a:r>
              <a:rPr lang="et-EE" sz="2800" dirty="0" smtClean="0">
                <a:latin typeface="Arial" charset="0"/>
                <a:cs typeface="Arial" charset="0"/>
              </a:rPr>
              <a:t>š</a:t>
            </a:r>
            <a:r>
              <a:rPr lang="et-EE" sz="2800" dirty="0" smtClean="0">
                <a:latin typeface="Arial" charset="0"/>
              </a:rPr>
              <a:t>ifreerib saadud salajase primaarvõtme oma privaatvõtmega ja paneb ka oma baasi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Sellega on autentimisfaas lõppenud:  mõlemad osapooled on üksteist “tundma õppinud” ja vastava teabe endale talletanud</a:t>
            </a:r>
          </a:p>
          <a:p>
            <a:pPr marL="377825" indent="-377825" eaLnBrk="1" hangingPunct="1"/>
            <a:endParaRPr lang="et-EE" sz="2800" b="1" dirty="0" smtClean="0">
              <a:latin typeface="Arial" charset="0"/>
            </a:endParaRPr>
          </a:p>
        </p:txBody>
      </p:sp>
      <p:sp>
        <p:nvSpPr>
          <p:cNvPr id="1022979" name="Rectangle 3"/>
          <p:cNvSpPr>
            <a:spLocks noChangeArrowheads="1"/>
          </p:cNvSpPr>
          <p:nvPr/>
        </p:nvSpPr>
        <p:spPr bwMode="auto">
          <a:xfrm>
            <a:off x="467544" y="228600"/>
            <a:ext cx="844785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autentimisfaas</a:t>
            </a:r>
            <a:r>
              <a:rPr lang="sv-S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III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39940" name="Picture 4" descr="C:\WINDOWS\Application Data\Microsoft\Media Catalog\Downloaded Clips\cl0\BS0056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535613"/>
            <a:ext cx="26670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ChangeArrowheads="1"/>
          </p:cNvSpPr>
          <p:nvPr/>
        </p:nvSpPr>
        <p:spPr bwMode="auto">
          <a:xfrm>
            <a:off x="228600" y="228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sidefaas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8382000" cy="430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 genereerib seansi võtme ja krüpteerib selle sümmeetrilist krüptoalgoritmi kasutades, misjärel saadab ta selle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-le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teeb oma primaarvõtmega seansi võtme lahti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Seejärel saavad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 ja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suvalist teavet seansi võtme abil krüpteeritult omavahel turvaliselt vahetada</a:t>
            </a:r>
          </a:p>
          <a:p>
            <a:pPr marL="377825" indent="-377825">
              <a:spcBef>
                <a:spcPct val="50000"/>
              </a:spcBef>
            </a:pPr>
            <a:endParaRPr lang="en-GB" b="1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610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Eeldus: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ja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hakkavad suhtlema ja veenduvad, et nad on autentimisfaasi juba läbinud ja vastav teave on neil olemas ja varem talletatud</a:t>
            </a:r>
            <a:endParaRPr lang="en-GB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2527</Words>
  <Application>Microsoft Office PowerPoint</Application>
  <PresentationFormat>On-screen Show (4:3)</PresentationFormat>
  <Paragraphs>285</Paragraphs>
  <Slides>39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Krüptoprotokollid. Andmebaaside turve ja võrguturve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Andmebaaside turve – lähtekohad, I</vt:lpstr>
      <vt:lpstr>Andmebaaside turbe lähtekohad, II</vt:lpstr>
      <vt:lpstr>Lihtsaim turbe realiseerimine: rakendustarkvara-põhine</vt:lpstr>
      <vt:lpstr>Slide 31</vt:lpstr>
      <vt:lpstr>Kogu andmebaasi terviklus</vt:lpstr>
      <vt:lpstr>Slide 33</vt:lpstr>
      <vt:lpstr>Andmebaasi kui terviku tervikluse tagamine</vt:lpstr>
      <vt:lpstr>Andmebaasi kannete räsiaheldamise turvaomadused</vt:lpstr>
      <vt:lpstr>Andmebaasi elementide krüpteerimine konfidentsiaalsuse kaitseks</vt:lpstr>
      <vt:lpstr>Täiendava konfidentsiaalsuskaitse (krüpteeritud andmebaasi) eelised ja puudused</vt:lpstr>
      <vt:lpstr>Riistvaraline turvamoodul – praktiline alternatiiv andmebaasi konfidentsiaalsuskaitsele</vt:lpstr>
      <vt:lpstr>Täiendavad käideldavuskaitse meetmed – hoidmine majutaja juures  või pilves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36</cp:revision>
  <dcterms:created xsi:type="dcterms:W3CDTF">2016-08-30T18:22:58Z</dcterms:created>
  <dcterms:modified xsi:type="dcterms:W3CDTF">2018-03-12T18:59:30Z</dcterms:modified>
</cp:coreProperties>
</file>