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8" r:id="rId2"/>
    <p:sldId id="626" r:id="rId3"/>
    <p:sldId id="627" r:id="rId4"/>
    <p:sldId id="628" r:id="rId5"/>
    <p:sldId id="622" r:id="rId6"/>
    <p:sldId id="623" r:id="rId7"/>
    <p:sldId id="624" r:id="rId8"/>
    <p:sldId id="625" r:id="rId9"/>
    <p:sldId id="621" r:id="rId10"/>
    <p:sldId id="508" r:id="rId11"/>
    <p:sldId id="619" r:id="rId1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9666" autoAdjust="0"/>
    <p:restoredTop sz="94646" autoAdjust="0"/>
  </p:normalViewPr>
  <p:slideViewPr>
    <p:cSldViewPr>
      <p:cViewPr varScale="1">
        <p:scale>
          <a:sx n="82" d="100"/>
          <a:sy n="82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B386D-6AFA-4EEC-9DBA-580FFEFB8CB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9CCD8-E302-484D-B3E8-D35B2CBE1DEE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244A9-6322-4171-A259-C70239912E88}" type="slidenum">
              <a:rPr lang="et-EE" smtClean="0"/>
              <a:pPr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6300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244A9-6322-4171-A259-C70239912E88}" type="slidenum">
              <a:rPr lang="et-EE" smtClean="0"/>
              <a:pPr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63008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244A9-6322-4171-A259-C70239912E88}" type="slidenum">
              <a:rPr lang="et-EE" smtClean="0"/>
              <a:pPr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63008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244A9-6322-4171-A259-C70239912E88}" type="slidenum">
              <a:rPr lang="et-EE" smtClean="0"/>
              <a:pPr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63008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244A9-6322-4171-A259-C70239912E88}" type="slidenum">
              <a:rPr lang="et-EE" smtClean="0"/>
              <a:pPr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63008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244A9-6322-4171-A259-C70239912E88}" type="slidenum">
              <a:rPr lang="et-EE" smtClean="0"/>
              <a:pPr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63008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244A9-6322-4171-A259-C70239912E88}" type="slidenum">
              <a:rPr lang="et-EE" smtClean="0"/>
              <a:pPr/>
              <a:t>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63008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aidi pildi kohatä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Märkmete kohatäid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t-EE" dirty="0" smtClean="0"/>
          </a:p>
        </p:txBody>
      </p:sp>
      <p:sp>
        <p:nvSpPr>
          <p:cNvPr id="8196" name="Slaidinumbri kohatä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09" indent="-28569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783" indent="-22855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99897" indent="-22855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010" indent="-22855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123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237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350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464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8F965D-3EF1-4F3F-8288-0E082A0AE9A2}" type="slidenum">
              <a:rPr lang="et-EE" smtClean="0"/>
              <a:pPr eaLnBrk="1" hangingPunct="1"/>
              <a:t>10</a:t>
            </a:fld>
            <a:endParaRPr lang="et-EE" smtClean="0"/>
          </a:p>
        </p:txBody>
      </p:sp>
    </p:spTree>
    <p:extLst>
      <p:ext uri="{BB962C8B-B14F-4D97-AF65-F5344CB8AC3E}">
        <p14:creationId xmlns="" xmlns:p14="http://schemas.microsoft.com/office/powerpoint/2010/main" val="2469859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aidi pildi kohatä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Märkmete kohatäid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t-EE" dirty="0" smtClean="0"/>
          </a:p>
        </p:txBody>
      </p:sp>
      <p:sp>
        <p:nvSpPr>
          <p:cNvPr id="8196" name="Slaidinumbri kohatä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09" indent="-28569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783" indent="-22855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99897" indent="-22855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010" indent="-22855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123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237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350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464" indent="-2285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8F965D-3EF1-4F3F-8288-0E082A0AE9A2}" type="slidenum">
              <a:rPr lang="et-EE" smtClean="0"/>
              <a:pPr eaLnBrk="1" hangingPunct="1"/>
              <a:t>11</a:t>
            </a:fld>
            <a:endParaRPr lang="et-EE" smtClean="0"/>
          </a:p>
        </p:txBody>
      </p:sp>
    </p:spTree>
    <p:extLst>
      <p:ext uri="{BB962C8B-B14F-4D97-AF65-F5344CB8AC3E}">
        <p14:creationId xmlns="" xmlns:p14="http://schemas.microsoft.com/office/powerpoint/2010/main" val="246985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EFD07-1909-427F-B79F-3ACAA176049B}" type="datetimeFigureOut">
              <a:rPr lang="et-EE" smtClean="0"/>
              <a:pPr/>
              <a:t>28.08.2019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F9402-9D77-42C8-B133-A6D3B9CB865A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inyurl.com/ivsb17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valdo.praust@taltech.e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mailto:valdo@itcollege.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80920" cy="1470025"/>
          </a:xfrm>
        </p:spPr>
        <p:txBody>
          <a:bodyPr>
            <a:noAutofit/>
          </a:bodyPr>
          <a:lstStyle/>
          <a:p>
            <a:pPr algn="l"/>
            <a:r>
              <a:rPr lang="et-EE" sz="4000" b="1" dirty="0" smtClean="0">
                <a:solidFill>
                  <a:srgbClr val="C00000"/>
                </a:solidFill>
              </a:rPr>
              <a:t>Introduction to Cyber Security Engineering bachelor’s </a:t>
            </a:r>
            <a:r>
              <a:rPr lang="et-EE" sz="4000" b="1" dirty="0" err="1" smtClean="0">
                <a:solidFill>
                  <a:srgbClr val="C00000"/>
                </a:solidFill>
              </a:rPr>
              <a:t>program</a:t>
            </a:r>
            <a:r>
              <a:rPr lang="et-EE" sz="4000" b="1" dirty="0" smtClean="0">
                <a:solidFill>
                  <a:srgbClr val="C00000"/>
                </a:solidFill>
              </a:rPr>
              <a:t> </a:t>
            </a:r>
            <a:r>
              <a:rPr lang="et-EE" sz="4000" b="1" dirty="0" smtClean="0">
                <a:solidFill>
                  <a:srgbClr val="C00000"/>
                </a:solidFill>
              </a:rPr>
              <a:t>IVSB</a:t>
            </a:r>
            <a:endParaRPr lang="et-EE" sz="40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609528"/>
            <a:ext cx="7560840" cy="4248472"/>
          </a:xfrm>
        </p:spPr>
        <p:txBody>
          <a:bodyPr>
            <a:normAutofit/>
          </a:bodyPr>
          <a:lstStyle/>
          <a:p>
            <a:pPr algn="l"/>
            <a:endParaRPr lang="et-EE" dirty="0" smtClean="0">
              <a:solidFill>
                <a:schemeClr val="tx1"/>
              </a:solidFill>
            </a:endParaRPr>
          </a:p>
          <a:p>
            <a:pPr algn="l">
              <a:spcAft>
                <a:spcPts val="1200"/>
              </a:spcAft>
            </a:pPr>
            <a:endParaRPr lang="et-EE" sz="2600" i="1" dirty="0" smtClean="0">
              <a:solidFill>
                <a:schemeClr val="tx1"/>
              </a:solidFill>
            </a:endParaRPr>
          </a:p>
          <a:p>
            <a:pPr algn="l"/>
            <a:r>
              <a:rPr lang="et-EE" sz="2600" b="1" i="1" dirty="0" smtClean="0">
                <a:solidFill>
                  <a:srgbClr val="0070C0"/>
                </a:solidFill>
              </a:rPr>
              <a:t>Valdo Praust</a:t>
            </a:r>
            <a:endParaRPr lang="et-EE" sz="2600" b="1" i="1" dirty="0">
              <a:solidFill>
                <a:srgbClr val="0070C0"/>
              </a:solidFill>
            </a:endParaRPr>
          </a:p>
          <a:p>
            <a:pPr algn="l"/>
            <a:endParaRPr lang="et-EE" sz="2600" i="1" dirty="0" smtClean="0">
              <a:solidFill>
                <a:schemeClr val="tx1"/>
              </a:solidFill>
            </a:endParaRPr>
          </a:p>
          <a:p>
            <a:pPr algn="l"/>
            <a:r>
              <a:rPr lang="et-EE" sz="2600" i="1" dirty="0" smtClean="0">
                <a:solidFill>
                  <a:schemeClr val="tx1"/>
                </a:solidFill>
              </a:rPr>
              <a:t>IVSB </a:t>
            </a:r>
            <a:r>
              <a:rPr lang="et-EE" sz="2600" i="1" dirty="0" smtClean="0">
                <a:solidFill>
                  <a:schemeClr val="tx1"/>
                </a:solidFill>
              </a:rPr>
              <a:t>program manager</a:t>
            </a:r>
          </a:p>
          <a:p>
            <a:pPr algn="l"/>
            <a:endParaRPr lang="et-EE" sz="2600" i="1" dirty="0" smtClean="0">
              <a:solidFill>
                <a:schemeClr val="tx1"/>
              </a:solidFill>
            </a:endParaRPr>
          </a:p>
          <a:p>
            <a:pPr algn="l"/>
            <a:r>
              <a:rPr lang="et-EE" sz="2600" i="1" dirty="0" err="1" smtClean="0">
                <a:solidFill>
                  <a:schemeClr val="tx1"/>
                </a:solidFill>
              </a:rPr>
              <a:t>TalTech</a:t>
            </a:r>
            <a:r>
              <a:rPr lang="et-EE" sz="2600" i="1" dirty="0" smtClean="0">
                <a:solidFill>
                  <a:schemeClr val="tx1"/>
                </a:solidFill>
              </a:rPr>
              <a:t> </a:t>
            </a:r>
            <a:r>
              <a:rPr lang="et-EE" sz="2600" i="1" dirty="0" smtClean="0">
                <a:solidFill>
                  <a:schemeClr val="tx1"/>
                </a:solidFill>
              </a:rPr>
              <a:t>IT College </a:t>
            </a:r>
          </a:p>
          <a:p>
            <a:pPr algn="l"/>
            <a:r>
              <a:rPr lang="et-EE" sz="2600" i="1" dirty="0" smtClean="0">
                <a:solidFill>
                  <a:schemeClr val="tx1"/>
                </a:solidFill>
              </a:rPr>
              <a:t>August, </a:t>
            </a:r>
            <a:r>
              <a:rPr lang="et-EE" sz="2600" i="1" dirty="0" smtClean="0">
                <a:solidFill>
                  <a:schemeClr val="tx1"/>
                </a:solidFill>
              </a:rPr>
              <a:t>28th 2019</a:t>
            </a:r>
            <a:endParaRPr lang="et-EE" sz="2600" i="1" dirty="0" smtClean="0">
              <a:solidFill>
                <a:schemeClr val="tx1"/>
              </a:solidFill>
            </a:endParaRPr>
          </a:p>
          <a:p>
            <a:pPr algn="l"/>
            <a:endParaRPr lang="et-EE" sz="2600" i="1" dirty="0">
              <a:solidFill>
                <a:schemeClr val="tx1"/>
              </a:solidFill>
            </a:endParaRPr>
          </a:p>
        </p:txBody>
      </p:sp>
      <p:pic>
        <p:nvPicPr>
          <p:cNvPr id="358404" name="Picture 4" descr="Image result for cloud secur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420888"/>
            <a:ext cx="3528392" cy="276390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ealkiri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608441" cy="1080021"/>
          </a:xfrm>
        </p:spPr>
        <p:txBody>
          <a:bodyPr>
            <a:normAutofit/>
          </a:bodyPr>
          <a:lstStyle/>
          <a:p>
            <a:r>
              <a:rPr lang="et-EE" sz="4000" b="1" dirty="0" smtClean="0">
                <a:solidFill>
                  <a:srgbClr val="C00000"/>
                </a:solidFill>
              </a:rPr>
              <a:t>Questions?</a:t>
            </a:r>
            <a:endParaRPr lang="en-US" sz="4000" b="1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102" name="TextBox 1"/>
          <p:cNvSpPr txBox="1">
            <a:spLocks noChangeArrowheads="1"/>
          </p:cNvSpPr>
          <p:nvPr/>
        </p:nvSpPr>
        <p:spPr bwMode="auto">
          <a:xfrm>
            <a:off x="3973513" y="105251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t-EE"/>
          </a:p>
        </p:txBody>
      </p:sp>
      <p:sp>
        <p:nvSpPr>
          <p:cNvPr id="5" name="Sisu kohatäide 2"/>
          <p:cNvSpPr txBox="1">
            <a:spLocks/>
          </p:cNvSpPr>
          <p:nvPr/>
        </p:nvSpPr>
        <p:spPr>
          <a:xfrm>
            <a:off x="467544" y="2780928"/>
            <a:ext cx="822960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t-EE" sz="2600" dirty="0" smtClean="0"/>
              <a:t> </a:t>
            </a:r>
            <a:endParaRPr kumimoji="0" lang="et-EE" sz="2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Image result for data secur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996952"/>
            <a:ext cx="3411438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1764690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ealkiri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608441" cy="1080021"/>
          </a:xfrm>
        </p:spPr>
        <p:txBody>
          <a:bodyPr>
            <a:normAutofit/>
          </a:bodyPr>
          <a:lstStyle/>
          <a:p>
            <a:r>
              <a:rPr lang="et-EE" sz="4000" b="1" dirty="0" smtClean="0">
                <a:solidFill>
                  <a:srgbClr val="C00000"/>
                </a:solidFill>
              </a:rPr>
              <a:t>Thank you!</a:t>
            </a:r>
            <a:endParaRPr lang="en-US" sz="4000" b="1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102" name="TextBox 1"/>
          <p:cNvSpPr txBox="1">
            <a:spLocks noChangeArrowheads="1"/>
          </p:cNvSpPr>
          <p:nvPr/>
        </p:nvSpPr>
        <p:spPr bwMode="auto">
          <a:xfrm>
            <a:off x="3973513" y="105251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t-EE"/>
          </a:p>
        </p:txBody>
      </p:sp>
      <p:sp>
        <p:nvSpPr>
          <p:cNvPr id="5" name="Sisu kohatäide 2"/>
          <p:cNvSpPr txBox="1">
            <a:spLocks/>
          </p:cNvSpPr>
          <p:nvPr/>
        </p:nvSpPr>
        <p:spPr>
          <a:xfrm>
            <a:off x="467544" y="2780928"/>
            <a:ext cx="822960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t-EE" sz="2600" dirty="0" smtClean="0"/>
              <a:t> </a:t>
            </a:r>
            <a:endParaRPr kumimoji="0" lang="et-EE" sz="2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Image result for data secur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996952"/>
            <a:ext cx="3411438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1764690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81000"/>
            <a:ext cx="8062664" cy="685800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t-EE" b="1" dirty="0" smtClean="0">
                <a:solidFill>
                  <a:srgbClr val="C00000"/>
                </a:solidFill>
              </a:rPr>
              <a:t>Essence of cyber security (comupter secutity, data security)</a:t>
            </a:r>
            <a:endParaRPr lang="en-GB" b="1" dirty="0" smtClean="0">
              <a:solidFill>
                <a:srgbClr val="C00000"/>
              </a:solidFill>
              <a:cs typeface="Times New Roman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467544" y="1556792"/>
            <a:ext cx="85344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t-EE" sz="2600" b="1" dirty="0" smtClean="0">
                <a:solidFill>
                  <a:srgbClr val="0070C0"/>
                </a:solidFill>
                <a:latin typeface="Arial" charset="0"/>
              </a:rPr>
              <a:t>Source principle:</a:t>
            </a:r>
            <a:r>
              <a:rPr lang="et-EE" sz="2600" dirty="0" smtClean="0">
                <a:latin typeface="Arial" charset="0"/>
              </a:rPr>
              <a:t> if  we have created some data, then the information, beared by these data, 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</a:rPr>
              <a:t>has usually a special value for us </a:t>
            </a:r>
            <a:r>
              <a:rPr lang="et-EE" sz="2600" dirty="0" smtClean="0">
                <a:latin typeface="Arial" charset="0"/>
              </a:rPr>
              <a:t>(for a 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</a:rPr>
              <a:t>main process, business process</a:t>
            </a:r>
            <a:r>
              <a:rPr lang="et-EE" sz="2600" dirty="0" smtClean="0">
                <a:latin typeface="Arial" charset="0"/>
              </a:rPr>
              <a:t>)</a:t>
            </a:r>
            <a:r>
              <a:rPr lang="et-EE" sz="2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t-EE" sz="2800" dirty="0">
                <a:latin typeface="Arial" charset="0"/>
                <a:cs typeface="Arial" charset="0"/>
              </a:rPr>
              <a:t> </a:t>
            </a:r>
            <a:endParaRPr lang="et-EE" sz="2800" dirty="0">
              <a:latin typeface="Arial" charset="0"/>
              <a:cs typeface="Times New Roman" pitchFamily="18" charset="0"/>
            </a:endParaRP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457200" y="48768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46471" name="Text Box 7"/>
          <p:cNvSpPr txBox="1">
            <a:spLocks noChangeArrowheads="1"/>
          </p:cNvSpPr>
          <p:nvPr/>
        </p:nvSpPr>
        <p:spPr bwMode="auto">
          <a:xfrm>
            <a:off x="2123728" y="3140968"/>
            <a:ext cx="6696744" cy="353943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t-EE" sz="2800" b="1" u="sng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Information security</a:t>
            </a:r>
            <a:r>
              <a:rPr lang="et-EE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or a </a:t>
            </a:r>
            <a:r>
              <a:rPr lang="et-EE" sz="2800" b="1" u="sng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cyber security</a:t>
            </a:r>
            <a:r>
              <a:rPr lang="et-EE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is (widely taken) a discipline which </a:t>
            </a:r>
            <a:r>
              <a:rPr lang="en-US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concern</a:t>
            </a:r>
            <a:r>
              <a:rPr lang="et-EE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s</a:t>
            </a:r>
            <a:r>
              <a:rPr lang="en-US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the</a:t>
            </a:r>
            <a:r>
              <a:rPr lang="et-EE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maintaining  these values/</a:t>
            </a:r>
            <a:r>
              <a:rPr lang="en-US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properties of information</a:t>
            </a:r>
            <a:r>
              <a:rPr lang="et-EE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. </a:t>
            </a:r>
            <a:r>
              <a:rPr lang="et-EE" sz="2800" dirty="0" smtClean="0">
                <a:latin typeface="Arial" charset="0"/>
                <a:cs typeface="Times New Roman" charset="0"/>
              </a:rPr>
              <a:t>Because</a:t>
            </a:r>
            <a:r>
              <a:rPr lang="en-US" sz="2800" dirty="0" smtClean="0">
                <a:latin typeface="Arial" charset="0"/>
                <a:cs typeface="Times New Roman" charset="0"/>
              </a:rPr>
              <a:t> </a:t>
            </a:r>
            <a:r>
              <a:rPr lang="et-EE" sz="2800" dirty="0" smtClean="0">
                <a:latin typeface="Arial" charset="0"/>
                <a:cs typeface="Times New Roman" charset="0"/>
              </a:rPr>
              <a:t> most of information is nowadays digital (handled by computers) </a:t>
            </a:r>
            <a:r>
              <a:rPr lang="et-EE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it is often called also a </a:t>
            </a:r>
            <a:r>
              <a:rPr lang="et-EE" sz="2800" b="1" u="sng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cyber security</a:t>
            </a:r>
            <a:r>
              <a:rPr lang="et-EE" sz="28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or </a:t>
            </a:r>
            <a:r>
              <a:rPr lang="et-EE" sz="2800" b="1" u="sng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computer security</a:t>
            </a:r>
            <a:endParaRPr lang="et-EE" sz="2800" b="1" u="sng" dirty="0">
              <a:solidFill>
                <a:srgbClr val="0070C0"/>
              </a:solidFill>
              <a:latin typeface="Arial" charset="0"/>
              <a:cs typeface="Times New Roman" charset="0"/>
            </a:endParaRPr>
          </a:p>
        </p:txBody>
      </p:sp>
      <p:pic>
        <p:nvPicPr>
          <p:cNvPr id="357378" name="Picture 2" descr="Image result for data secur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3957058"/>
            <a:ext cx="1584176" cy="184820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48072"/>
          </a:xfrm>
        </p:spPr>
        <p:txBody>
          <a:bodyPr>
            <a:normAutofit fontScale="90000"/>
          </a:bodyPr>
          <a:lstStyle/>
          <a:p>
            <a:pPr algn="l"/>
            <a:r>
              <a:rPr lang="et-EE" sz="3600" b="1" dirty="0" smtClean="0">
                <a:solidFill>
                  <a:srgbClr val="C00000"/>
                </a:solidFill>
              </a:rPr>
              <a:t>Classical model of cyber security (information security)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5112568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t-EE" sz="2400" b="1" dirty="0" smtClean="0">
                <a:solidFill>
                  <a:srgbClr val="0070C0"/>
                </a:solidFill>
              </a:rPr>
              <a:t>Cyber security  is classically a simultaneous ensurance of three main goals </a:t>
            </a:r>
            <a:r>
              <a:rPr lang="et-EE" sz="2400" dirty="0" smtClean="0"/>
              <a:t>or </a:t>
            </a:r>
            <a:r>
              <a:rPr lang="et-EE" sz="2400" b="1" dirty="0" smtClean="0">
                <a:solidFill>
                  <a:srgbClr val="0070C0"/>
                </a:solidFill>
              </a:rPr>
              <a:t>three main components </a:t>
            </a:r>
            <a:r>
              <a:rPr lang="et-EE" sz="2400" dirty="0" smtClean="0"/>
              <a:t>(which are usually considered to be independent of each others):</a:t>
            </a:r>
          </a:p>
          <a:p>
            <a:pPr marL="450850" indent="-450850">
              <a:spcBef>
                <a:spcPts val="1800"/>
              </a:spcBef>
            </a:pPr>
            <a:r>
              <a:rPr lang="et-EE" sz="2400" b="1" dirty="0" smtClean="0">
                <a:solidFill>
                  <a:srgbClr val="0070C0"/>
                </a:solidFill>
              </a:rPr>
              <a:t>Availability </a:t>
            </a:r>
            <a:r>
              <a:rPr lang="et-EE" sz="2400" dirty="0" smtClean="0"/>
              <a:t>– </a:t>
            </a:r>
            <a:r>
              <a:rPr lang="en-US" sz="2400" dirty="0" smtClean="0"/>
              <a:t>information</a:t>
            </a:r>
            <a:r>
              <a:rPr lang="et-EE" sz="2400" dirty="0" smtClean="0"/>
              <a:t>, beared by the data,</a:t>
            </a:r>
            <a:r>
              <a:rPr lang="en-US" sz="2400" dirty="0" smtClean="0"/>
              <a:t> is </a:t>
            </a:r>
            <a:r>
              <a:rPr lang="et-EE" sz="2400" dirty="0" smtClean="0"/>
              <a:t>available </a:t>
            </a:r>
            <a:r>
              <a:rPr lang="en-US" sz="2400" dirty="0" smtClean="0"/>
              <a:t>to the parties designated by the business</a:t>
            </a:r>
            <a:r>
              <a:rPr lang="et-EE" sz="2400" dirty="0" smtClean="0"/>
              <a:t> (main)</a:t>
            </a:r>
            <a:r>
              <a:rPr lang="en-US" sz="2400" dirty="0" smtClean="0"/>
              <a:t> </a:t>
            </a:r>
            <a:r>
              <a:rPr lang="et-EE" sz="2400" dirty="0" smtClean="0"/>
              <a:t>process </a:t>
            </a:r>
            <a:r>
              <a:rPr lang="en-US" sz="2400" dirty="0" smtClean="0"/>
              <a:t>and at the time, form and other terms specified by the business </a:t>
            </a:r>
            <a:r>
              <a:rPr lang="et-EE" sz="2400" dirty="0" smtClean="0"/>
              <a:t>(main) process</a:t>
            </a:r>
          </a:p>
          <a:p>
            <a:pPr marL="450850" indent="-450850">
              <a:spcBef>
                <a:spcPts val="1800"/>
              </a:spcBef>
            </a:pPr>
            <a:r>
              <a:rPr lang="et-EE" sz="2400" b="1" kern="1200" dirty="0" smtClean="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Integrity </a:t>
            </a:r>
            <a:r>
              <a:rPr lang="et-EE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t-EE" sz="2400" dirty="0" smtClean="0"/>
              <a:t>concerned parties</a:t>
            </a:r>
            <a:r>
              <a:rPr lang="en-US" sz="2400" dirty="0" smtClean="0"/>
              <a:t> (designated</a:t>
            </a:r>
            <a:r>
              <a:rPr lang="et-EE" sz="2400" dirty="0" smtClean="0"/>
              <a:t> by business/main process</a:t>
            </a:r>
            <a:r>
              <a:rPr lang="en-US" sz="2400" dirty="0" smtClean="0"/>
              <a:t>) know where the information originates and </a:t>
            </a:r>
            <a:r>
              <a:rPr lang="et-EE" sz="2400" dirty="0" smtClean="0"/>
              <a:t>are</a:t>
            </a:r>
            <a:r>
              <a:rPr lang="en-US" sz="2400" dirty="0" smtClean="0"/>
              <a:t> convinced of its accuracy (i.e. the information has not been falsified or changed in any other way)</a:t>
            </a:r>
            <a:endParaRPr lang="et-EE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0850" indent="-450850">
              <a:spcBef>
                <a:spcPts val="1800"/>
              </a:spcBef>
            </a:pPr>
            <a:r>
              <a:rPr lang="et-EE" sz="2400" b="1" dirty="0" smtClean="0">
                <a:solidFill>
                  <a:srgbClr val="0070C0"/>
                </a:solidFill>
              </a:rPr>
              <a:t>Confidentiality </a:t>
            </a:r>
            <a:r>
              <a:rPr lang="et-EE" sz="2400" dirty="0" smtClean="0"/>
              <a:t>– </a:t>
            </a:r>
            <a:r>
              <a:rPr lang="en-US" sz="2400" dirty="0" smtClean="0"/>
              <a:t>information</a:t>
            </a:r>
            <a:r>
              <a:rPr lang="et-EE" sz="2400" dirty="0" smtClean="0"/>
              <a:t>, beared by the data,</a:t>
            </a:r>
            <a:r>
              <a:rPr lang="en-US" sz="2400" dirty="0" smtClean="0"/>
              <a:t> may only be available to persons/entities designated by the business</a:t>
            </a:r>
            <a:r>
              <a:rPr lang="et-EE" sz="2400" dirty="0" smtClean="0"/>
              <a:t>/main process</a:t>
            </a:r>
            <a:r>
              <a:rPr lang="en-US" sz="2400" dirty="0" smtClean="0"/>
              <a:t>  and must be inaccessible </a:t>
            </a:r>
            <a:r>
              <a:rPr lang="et-EE" sz="2400" dirty="0" smtClean="0"/>
              <a:t>for all others</a:t>
            </a:r>
            <a:endParaRPr lang="et-EE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1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48072"/>
          </a:xfrm>
        </p:spPr>
        <p:txBody>
          <a:bodyPr>
            <a:normAutofit fontScale="90000"/>
          </a:bodyPr>
          <a:lstStyle/>
          <a:p>
            <a:pPr algn="l"/>
            <a:r>
              <a:rPr lang="et-EE" sz="3600" b="1" dirty="0" smtClean="0">
                <a:solidFill>
                  <a:srgbClr val="C00000"/>
                </a:solidFill>
              </a:rPr>
              <a:t>From cyber security to Cyber Security Engineering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112568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t-EE" sz="2400" dirty="0" smtClean="0"/>
              <a:t>Ensuring cyber security (simultaneous availability, integrity and confidentiality) it’s typical necessary to use and involve </a:t>
            </a:r>
            <a:r>
              <a:rPr lang="et-EE" sz="2400" b="1" dirty="0" smtClean="0">
                <a:solidFill>
                  <a:srgbClr val="0070C0"/>
                </a:solidFill>
              </a:rPr>
              <a:t>different type of techniques</a:t>
            </a:r>
            <a:r>
              <a:rPr lang="et-EE" sz="2400" dirty="0" smtClean="0"/>
              <a:t>:</a:t>
            </a:r>
          </a:p>
          <a:p>
            <a:pPr marL="265113" indent="-265113">
              <a:spcBef>
                <a:spcPts val="1200"/>
              </a:spcBef>
            </a:pPr>
            <a:r>
              <a:rPr lang="et-EE" sz="2400" dirty="0" smtClean="0"/>
              <a:t>IT (hardware, software, networks)</a:t>
            </a:r>
          </a:p>
          <a:p>
            <a:pPr marL="265113" indent="-265113">
              <a:spcBef>
                <a:spcPts val="1200"/>
              </a:spcBef>
            </a:pPr>
            <a:r>
              <a:rPr lang="et-EE" sz="2400" dirty="0" smtClean="0"/>
              <a:t>human</a:t>
            </a:r>
          </a:p>
          <a:p>
            <a:pPr marL="265113" indent="-265113">
              <a:spcBef>
                <a:spcPts val="1200"/>
              </a:spcBef>
            </a:pPr>
            <a:r>
              <a:rPr lang="et-EE" sz="2400" dirty="0" smtClean="0"/>
              <a:t>legal</a:t>
            </a:r>
          </a:p>
          <a:p>
            <a:pPr marL="265113" indent="-265113">
              <a:spcBef>
                <a:spcPts val="1200"/>
              </a:spcBef>
            </a:pPr>
            <a:r>
              <a:rPr lang="et-EE" sz="2400" dirty="0" smtClean="0"/>
              <a:t>mathematical/cryptogpaphical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95536" y="4581128"/>
            <a:ext cx="8424936" cy="1938992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0070C0"/>
                </a:solidFill>
                <a:cs typeface="Times New Roman" charset="0"/>
              </a:rPr>
              <a:t>As security is the property of all (IT) processes, security needs to be addressed in </a:t>
            </a:r>
            <a:r>
              <a:rPr lang="en-US" sz="2400" b="1" u="sng" dirty="0" smtClean="0">
                <a:solidFill>
                  <a:srgbClr val="0070C0"/>
                </a:solidFill>
                <a:cs typeface="Times New Roman" charset="0"/>
              </a:rPr>
              <a:t>all phases </a:t>
            </a:r>
            <a:r>
              <a:rPr lang="en-US" sz="2400" b="1" dirty="0" smtClean="0">
                <a:solidFill>
                  <a:srgbClr val="0070C0"/>
                </a:solidFill>
                <a:cs typeface="Times New Roman" charset="0"/>
              </a:rPr>
              <a:t>of the information system </a:t>
            </a:r>
            <a:endParaRPr lang="et-EE" sz="2400" b="1" dirty="0" smtClean="0">
              <a:solidFill>
                <a:srgbClr val="0070C0"/>
              </a:solidFill>
              <a:cs typeface="Times New Roman" charset="0"/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0070C0"/>
                </a:solidFill>
                <a:cs typeface="Times New Roman" charset="0"/>
              </a:rPr>
              <a:t>Therefore, cyber</a:t>
            </a:r>
            <a:r>
              <a:rPr lang="et-EE" sz="2400" b="1" dirty="0" smtClean="0">
                <a:solidFill>
                  <a:srgbClr val="0070C0"/>
                </a:solidFill>
                <a:cs typeface="Times New Roman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cs typeface="Times New Roman" charset="0"/>
              </a:rPr>
              <a:t>security technologies cover </a:t>
            </a:r>
            <a:r>
              <a:rPr lang="et-EE" sz="2400" b="1" u="sng" dirty="0" smtClean="0">
                <a:solidFill>
                  <a:srgbClr val="0070C0"/>
                </a:solidFill>
                <a:cs typeface="Times New Roman" charset="0"/>
              </a:rPr>
              <a:t>all aspects of </a:t>
            </a:r>
            <a:r>
              <a:rPr lang="en-US" sz="2400" b="1" u="sng" dirty="0" smtClean="0">
                <a:solidFill>
                  <a:srgbClr val="0070C0"/>
                </a:solidFill>
                <a:cs typeface="Times New Roman" charset="0"/>
              </a:rPr>
              <a:t>IT</a:t>
            </a:r>
            <a:r>
              <a:rPr lang="en-US" sz="2400" b="1" dirty="0" smtClean="0">
                <a:solidFill>
                  <a:srgbClr val="0070C0"/>
                </a:solidFill>
                <a:cs typeface="Times New Roman" charset="0"/>
              </a:rPr>
              <a:t> and </a:t>
            </a:r>
            <a:r>
              <a:rPr lang="en-US" sz="2400" b="1" u="sng" dirty="0" smtClean="0">
                <a:solidFill>
                  <a:srgbClr val="0070C0"/>
                </a:solidFill>
                <a:cs typeface="Times New Roman" charset="0"/>
              </a:rPr>
              <a:t>much more than IT </a:t>
            </a:r>
            <a:r>
              <a:rPr lang="en-US" sz="2400" b="1" dirty="0" smtClean="0">
                <a:solidFill>
                  <a:srgbClr val="0070C0"/>
                </a:solidFill>
                <a:cs typeface="Times New Roman" charset="0"/>
              </a:rPr>
              <a:t>(human factor, legal factor, physical security, etc.)</a:t>
            </a:r>
            <a:endParaRPr lang="et-EE" sz="2400" b="1" dirty="0">
              <a:solidFill>
                <a:srgbClr val="0070C0"/>
              </a:solidFill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1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48072"/>
          </a:xfrm>
        </p:spPr>
        <p:txBody>
          <a:bodyPr>
            <a:normAutofit fontScale="90000"/>
          </a:bodyPr>
          <a:lstStyle/>
          <a:p>
            <a:pPr algn="l"/>
            <a:r>
              <a:rPr lang="et-EE" sz="3600" b="1" dirty="0" smtClean="0">
                <a:solidFill>
                  <a:srgbClr val="C00000"/>
                </a:solidFill>
              </a:rPr>
              <a:t>IVSB </a:t>
            </a:r>
            <a:r>
              <a:rPr lang="et-EE" sz="3600" b="1" dirty="0" smtClean="0">
                <a:solidFill>
                  <a:srgbClr val="C00000"/>
                </a:solidFill>
              </a:rPr>
              <a:t>bachelor’s program – main principles, I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112568"/>
          </a:xfrm>
        </p:spPr>
        <p:txBody>
          <a:bodyPr>
            <a:noAutofit/>
          </a:bodyPr>
          <a:lstStyle/>
          <a:p>
            <a:pPr marL="450850" indent="-450850">
              <a:spcBef>
                <a:spcPts val="1800"/>
              </a:spcBef>
            </a:pPr>
            <a:r>
              <a:rPr lang="et-EE" sz="2600" b="1" dirty="0" smtClean="0">
                <a:solidFill>
                  <a:srgbClr val="0070C0"/>
                </a:solidFill>
              </a:rPr>
              <a:t>We do not assume that students have a previous systematic experience and/or knowledge in IT – we cover during 3 years all main topic of IT in preliminary level</a:t>
            </a:r>
          </a:p>
          <a:p>
            <a:pPr marL="450850" indent="-450850">
              <a:spcBef>
                <a:spcPts val="1800"/>
              </a:spcBef>
            </a:pPr>
            <a:r>
              <a:rPr lang="et-EE" sz="2600" b="1" dirty="0" smtClean="0">
                <a:solidFill>
                  <a:srgbClr val="0070C0"/>
                </a:solidFill>
              </a:rPr>
              <a:t>But we assume that students have a deep interest in IT from a security point of view</a:t>
            </a:r>
          </a:p>
          <a:p>
            <a:pPr marL="450850" indent="-450850">
              <a:spcBef>
                <a:spcPts val="1800"/>
              </a:spcBef>
            </a:pPr>
            <a:r>
              <a:rPr lang="et-EE" sz="2600" b="1" dirty="0" smtClean="0">
                <a:solidFill>
                  <a:srgbClr val="0070C0"/>
                </a:solidFill>
              </a:rPr>
              <a:t>And we heavily assume that students have an ability to think logically and algorithmically </a:t>
            </a:r>
            <a:r>
              <a:rPr lang="et-EE" sz="2600" dirty="0" smtClean="0"/>
              <a:t>–  this is the basis for understanding IT.  We have tested it in admission test</a:t>
            </a:r>
            <a:endParaRPr lang="et-EE" sz="2600" b="1" dirty="0" smtClean="0">
              <a:solidFill>
                <a:srgbClr val="0070C0"/>
              </a:solidFill>
            </a:endParaRPr>
          </a:p>
          <a:p>
            <a:pPr marL="450850" indent="-450850">
              <a:spcBef>
                <a:spcPts val="1800"/>
              </a:spcBef>
            </a:pPr>
            <a:r>
              <a:rPr lang="et-EE" sz="2600" b="1" dirty="0" smtClean="0">
                <a:solidFill>
                  <a:srgbClr val="0070C0"/>
                </a:solidFill>
              </a:rPr>
              <a:t>We assume that students have a math knowledge on a general international high-school level </a:t>
            </a:r>
            <a:r>
              <a:rPr lang="et-EE" sz="2600" dirty="0" smtClean="0"/>
              <a:t>– we have tested it (together) with algorithmical thinking in admission test</a:t>
            </a:r>
            <a:endParaRPr lang="et-EE" sz="2600" kern="1200" dirty="0" smtClean="0"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1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48072"/>
          </a:xfrm>
        </p:spPr>
        <p:txBody>
          <a:bodyPr>
            <a:normAutofit fontScale="90000"/>
          </a:bodyPr>
          <a:lstStyle/>
          <a:p>
            <a:pPr algn="l"/>
            <a:r>
              <a:rPr lang="et-EE" sz="3600" b="1" dirty="0" smtClean="0">
                <a:solidFill>
                  <a:srgbClr val="C00000"/>
                </a:solidFill>
              </a:rPr>
              <a:t>IVSB </a:t>
            </a:r>
            <a:r>
              <a:rPr lang="et-EE" sz="3600" b="1" dirty="0" smtClean="0">
                <a:solidFill>
                  <a:srgbClr val="C00000"/>
                </a:solidFill>
              </a:rPr>
              <a:t>bachelor’s program – main principles, II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67544" y="1052736"/>
            <a:ext cx="8280920" cy="5112568"/>
          </a:xfrm>
        </p:spPr>
        <p:txBody>
          <a:bodyPr>
            <a:noAutofit/>
          </a:bodyPr>
          <a:lstStyle/>
          <a:p>
            <a:pPr marL="450850" indent="-450850">
              <a:spcBef>
                <a:spcPts val="1800"/>
              </a:spcBef>
            </a:pPr>
            <a:r>
              <a:rPr lang="et-EE" sz="2600" b="1" dirty="0" smtClean="0">
                <a:solidFill>
                  <a:srgbClr val="0070C0"/>
                </a:solidFill>
              </a:rPr>
              <a:t>We balance between theoretical knowledge and practical skills, slightly inclined to the practical side. </a:t>
            </a:r>
            <a:r>
              <a:rPr lang="et-EE" sz="2600" dirty="0" smtClean="0"/>
              <a:t>More theoretical approach of cyber security will be covered in TTU by cyber security master’s </a:t>
            </a:r>
            <a:r>
              <a:rPr lang="et-EE" sz="2600" dirty="0" err="1" smtClean="0"/>
              <a:t>program</a:t>
            </a:r>
            <a:r>
              <a:rPr lang="et-EE" sz="2600" dirty="0" smtClean="0"/>
              <a:t> </a:t>
            </a:r>
            <a:r>
              <a:rPr lang="et-EE" sz="2600" b="1" dirty="0" smtClean="0">
                <a:solidFill>
                  <a:srgbClr val="0070C0"/>
                </a:solidFill>
              </a:rPr>
              <a:t>IVCM</a:t>
            </a:r>
            <a:endParaRPr lang="et-EE" sz="2600" b="1" dirty="0" smtClean="0">
              <a:solidFill>
                <a:srgbClr val="0070C0"/>
              </a:solidFill>
            </a:endParaRPr>
          </a:p>
          <a:p>
            <a:pPr marL="450850" indent="-450850">
              <a:spcBef>
                <a:spcPts val="1800"/>
              </a:spcBef>
            </a:pPr>
            <a:r>
              <a:rPr lang="en-US" sz="2600" b="1" dirty="0" smtClean="0">
                <a:solidFill>
                  <a:srgbClr val="0070C0"/>
                </a:solidFill>
              </a:rPr>
              <a:t>Graduates of </a:t>
            </a:r>
            <a:r>
              <a:rPr lang="et-EE" sz="2600" b="1" dirty="0" smtClean="0">
                <a:solidFill>
                  <a:srgbClr val="0070C0"/>
                </a:solidFill>
              </a:rPr>
              <a:t>IVSB </a:t>
            </a:r>
            <a:r>
              <a:rPr lang="en-US" sz="2600" b="1" dirty="0" smtClean="0">
                <a:solidFill>
                  <a:srgbClr val="0070C0"/>
                </a:solidFill>
              </a:rPr>
              <a:t>will be able to independently design, operate and manage secure IT systems</a:t>
            </a:r>
            <a:endParaRPr lang="et-EE" sz="2600" b="1" dirty="0" smtClean="0">
              <a:solidFill>
                <a:srgbClr val="0070C0"/>
              </a:solidFill>
            </a:endParaRPr>
          </a:p>
          <a:p>
            <a:pPr marL="450850" indent="-450850">
              <a:spcBef>
                <a:spcPts val="1800"/>
              </a:spcBef>
            </a:pPr>
            <a:r>
              <a:rPr lang="et-EE" sz="2600" b="1" dirty="0" smtClean="0">
                <a:solidFill>
                  <a:srgbClr val="0070C0"/>
                </a:solidFill>
              </a:rPr>
              <a:t>As cyber security is heavily related to all IT branches, we cover both, IT administration and  develompment branches balancing between them</a:t>
            </a:r>
            <a:endParaRPr lang="et-EE" sz="2600" kern="1200" dirty="0" smtClean="0"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1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48072"/>
          </a:xfrm>
        </p:spPr>
        <p:txBody>
          <a:bodyPr>
            <a:normAutofit fontScale="90000"/>
          </a:bodyPr>
          <a:lstStyle/>
          <a:p>
            <a:pPr algn="l"/>
            <a:r>
              <a:rPr lang="et-EE" sz="3600" b="1" dirty="0" smtClean="0">
                <a:solidFill>
                  <a:srgbClr val="C00000"/>
                </a:solidFill>
              </a:rPr>
              <a:t>IVSB </a:t>
            </a:r>
            <a:r>
              <a:rPr lang="et-EE" sz="3600" b="1" dirty="0" smtClean="0">
                <a:solidFill>
                  <a:srgbClr val="C00000"/>
                </a:solidFill>
              </a:rPr>
              <a:t>bachelor’s program – learning outcomes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112568"/>
          </a:xfrm>
        </p:spPr>
        <p:txBody>
          <a:bodyPr>
            <a:noAutofit/>
          </a:bodyPr>
          <a:lstStyle/>
          <a:p>
            <a:pPr marL="450850" indent="-450850">
              <a:spcBef>
                <a:spcPts val="1200"/>
              </a:spcBef>
            </a:pPr>
            <a:r>
              <a:rPr lang="et-EE" sz="2600" dirty="0" smtClean="0"/>
              <a:t>Un</a:t>
            </a:r>
            <a:r>
              <a:rPr lang="en-US" sz="2600" dirty="0" err="1" smtClean="0"/>
              <a:t>derstanding</a:t>
            </a:r>
            <a:r>
              <a:rPr lang="en-US" sz="2600" dirty="0" smtClean="0"/>
              <a:t> the concept of the IT systems life cycle</a:t>
            </a:r>
          </a:p>
          <a:p>
            <a:pPr marL="450850" indent="-450850">
              <a:spcBef>
                <a:spcPts val="1200"/>
              </a:spcBef>
            </a:pPr>
            <a:r>
              <a:rPr lang="et-EE" sz="2600" dirty="0" smtClean="0"/>
              <a:t>Ability to code</a:t>
            </a:r>
            <a:r>
              <a:rPr lang="en-US" sz="2600" dirty="0" smtClean="0"/>
              <a:t>, test, and </a:t>
            </a:r>
            <a:r>
              <a:rPr lang="en-US" sz="2600" dirty="0" err="1" smtClean="0"/>
              <a:t>distribut</a:t>
            </a:r>
            <a:r>
              <a:rPr lang="et-EE" sz="2600" dirty="0" smtClean="0"/>
              <a:t>e</a:t>
            </a:r>
            <a:r>
              <a:rPr lang="en-US" sz="2600" dirty="0" smtClean="0"/>
              <a:t> of an </a:t>
            </a:r>
            <a:r>
              <a:rPr lang="en-US" sz="2600" dirty="0" err="1" smtClean="0"/>
              <a:t>infosystem</a:t>
            </a:r>
            <a:r>
              <a:rPr lang="en-US" sz="2600" dirty="0" smtClean="0"/>
              <a:t> with </a:t>
            </a:r>
            <a:r>
              <a:rPr lang="et-EE" sz="2600" dirty="0" smtClean="0"/>
              <a:t>the </a:t>
            </a:r>
            <a:r>
              <a:rPr lang="en-US" sz="2600" dirty="0" smtClean="0"/>
              <a:t>focus on security</a:t>
            </a:r>
          </a:p>
          <a:p>
            <a:pPr marL="450850" indent="-450850">
              <a:spcBef>
                <a:spcPts val="1200"/>
              </a:spcBef>
            </a:pPr>
            <a:r>
              <a:rPr lang="et-EE" sz="2600" dirty="0" smtClean="0"/>
              <a:t>Ability</a:t>
            </a:r>
            <a:r>
              <a:rPr lang="en-US" sz="2600" dirty="0" smtClean="0"/>
              <a:t> </a:t>
            </a:r>
            <a:r>
              <a:rPr lang="et-EE" sz="2600" dirty="0" smtClean="0"/>
              <a:t>to </a:t>
            </a:r>
            <a:r>
              <a:rPr lang="en-US" sz="2600" dirty="0" smtClean="0"/>
              <a:t>perform </a:t>
            </a:r>
            <a:r>
              <a:rPr lang="et-EE" sz="2600" dirty="0" smtClean="0"/>
              <a:t>information system</a:t>
            </a:r>
            <a:r>
              <a:rPr lang="en-US" sz="2600" dirty="0" smtClean="0"/>
              <a:t> security testing</a:t>
            </a:r>
            <a:r>
              <a:rPr lang="et-EE" sz="2600" dirty="0" smtClean="0"/>
              <a:t> </a:t>
            </a:r>
            <a:r>
              <a:rPr lang="en-US" sz="2600" dirty="0" smtClean="0"/>
              <a:t>bas</a:t>
            </a:r>
            <a:r>
              <a:rPr lang="et-EE" sz="2600" dirty="0" smtClean="0"/>
              <a:t>ing on best</a:t>
            </a:r>
            <a:r>
              <a:rPr lang="en-US" sz="2600" dirty="0" smtClean="0"/>
              <a:t> </a:t>
            </a:r>
            <a:r>
              <a:rPr lang="et-EE" sz="2600" dirty="0" smtClean="0"/>
              <a:t>international </a:t>
            </a:r>
            <a:r>
              <a:rPr lang="en-US" sz="2600" dirty="0" smtClean="0"/>
              <a:t>standards and practices</a:t>
            </a:r>
          </a:p>
          <a:p>
            <a:pPr marL="450850" indent="-450850">
              <a:spcBef>
                <a:spcPts val="1200"/>
              </a:spcBef>
            </a:pPr>
            <a:r>
              <a:rPr lang="et-EE" sz="2600" dirty="0" smtClean="0"/>
              <a:t>Basic skills to </a:t>
            </a:r>
            <a:r>
              <a:rPr lang="en-US" sz="2600" dirty="0" err="1" smtClean="0"/>
              <a:t>administrat</a:t>
            </a:r>
            <a:r>
              <a:rPr lang="et-EE" sz="2600" dirty="0" smtClean="0"/>
              <a:t>e</a:t>
            </a:r>
            <a:r>
              <a:rPr lang="en-US" sz="2600" dirty="0" smtClean="0"/>
              <a:t>, develop</a:t>
            </a:r>
            <a:r>
              <a:rPr lang="et-EE" sz="2600" dirty="0" smtClean="0"/>
              <a:t> end </a:t>
            </a:r>
            <a:r>
              <a:rPr lang="en-US" sz="2600" dirty="0" smtClean="0"/>
              <a:t>test</a:t>
            </a:r>
            <a:r>
              <a:rPr lang="et-EE" sz="2600" dirty="0" smtClean="0"/>
              <a:t> secure information </a:t>
            </a:r>
            <a:r>
              <a:rPr lang="en-US" sz="2600" dirty="0" smtClean="0"/>
              <a:t>systems</a:t>
            </a:r>
          </a:p>
          <a:p>
            <a:pPr marL="450850" indent="-450850">
              <a:spcBef>
                <a:spcPts val="1200"/>
              </a:spcBef>
            </a:pPr>
            <a:r>
              <a:rPr lang="et-EE" sz="2600" dirty="0" smtClean="0"/>
              <a:t>A</a:t>
            </a:r>
            <a:r>
              <a:rPr lang="en-US" sz="2600" dirty="0" err="1" smtClean="0"/>
              <a:t>dher</a:t>
            </a:r>
            <a:r>
              <a:rPr lang="et-EE" sz="2600" dirty="0" smtClean="0"/>
              <a:t>ing</a:t>
            </a:r>
            <a:r>
              <a:rPr lang="en-US" sz="2600" dirty="0" smtClean="0"/>
              <a:t> ethical norms of the</a:t>
            </a:r>
            <a:r>
              <a:rPr lang="et-EE" sz="2600" dirty="0" smtClean="0"/>
              <a:t> cyber (data) security</a:t>
            </a:r>
            <a:endParaRPr lang="et-EE" sz="2600" kern="1200" dirty="0" smtClean="0"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827584" y="4941168"/>
            <a:ext cx="7848872" cy="1692771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If you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finish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IVSB, 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you can continue with cyber security master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program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IVCM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in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TalTech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or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any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other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IT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or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cyber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security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related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master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program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in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any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university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in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all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around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the</a:t>
            </a:r>
            <a:r>
              <a:rPr lang="et-EE" sz="2600" b="1" dirty="0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  <a:latin typeface="Arial" charset="0"/>
                <a:cs typeface="Times New Roman" charset="0"/>
              </a:rPr>
              <a:t>world</a:t>
            </a:r>
            <a:endParaRPr lang="et-EE" sz="2600" b="1" dirty="0">
              <a:solidFill>
                <a:srgbClr val="0070C0"/>
              </a:solidFill>
              <a:latin typeface="Arial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1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712968" cy="648072"/>
          </a:xfrm>
        </p:spPr>
        <p:txBody>
          <a:bodyPr>
            <a:normAutofit fontScale="90000"/>
          </a:bodyPr>
          <a:lstStyle/>
          <a:p>
            <a:pPr algn="l"/>
            <a:r>
              <a:rPr lang="et-EE" sz="3600" b="1" dirty="0" smtClean="0">
                <a:solidFill>
                  <a:srgbClr val="C00000"/>
                </a:solidFill>
              </a:rPr>
              <a:t>IVSB </a:t>
            </a:r>
            <a:r>
              <a:rPr lang="et-EE" sz="3600" b="1" dirty="0" smtClean="0">
                <a:solidFill>
                  <a:srgbClr val="C00000"/>
                </a:solidFill>
              </a:rPr>
              <a:t>bachelor’s program – duration and amount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112568"/>
          </a:xfrm>
        </p:spPr>
        <p:txBody>
          <a:bodyPr>
            <a:noAutofit/>
          </a:bodyPr>
          <a:lstStyle/>
          <a:p>
            <a:pPr marL="450850" indent="-450850">
              <a:spcBef>
                <a:spcPts val="1800"/>
              </a:spcBef>
              <a:buNone/>
            </a:pPr>
            <a:r>
              <a:rPr lang="et-EE" sz="2600" b="1" dirty="0" smtClean="0">
                <a:solidFill>
                  <a:srgbClr val="0070C0"/>
                </a:solidFill>
              </a:rPr>
              <a:t>Duration -  three years or six semesters</a:t>
            </a:r>
          </a:p>
          <a:p>
            <a:pPr marL="450850" indent="-450850">
              <a:spcBef>
                <a:spcPts val="1800"/>
              </a:spcBef>
              <a:buNone/>
            </a:pPr>
            <a:r>
              <a:rPr lang="et-EE" sz="2600" b="1" dirty="0" err="1" smtClean="0">
                <a:solidFill>
                  <a:srgbClr val="0070C0"/>
                </a:solidFill>
              </a:rPr>
              <a:t>Total</a:t>
            </a:r>
            <a:r>
              <a:rPr lang="et-EE" sz="2600" b="1" dirty="0" smtClean="0">
                <a:solidFill>
                  <a:srgbClr val="0070C0"/>
                </a:solidFill>
              </a:rPr>
              <a:t> </a:t>
            </a:r>
            <a:r>
              <a:rPr lang="et-EE" sz="2600" b="1" dirty="0" err="1" smtClean="0">
                <a:solidFill>
                  <a:srgbClr val="0070C0"/>
                </a:solidFill>
              </a:rPr>
              <a:t>amount</a:t>
            </a:r>
            <a:r>
              <a:rPr lang="et-EE" sz="2600" b="1" dirty="0" smtClean="0">
                <a:solidFill>
                  <a:srgbClr val="0070C0"/>
                </a:solidFill>
              </a:rPr>
              <a:t> - 180 ECTS</a:t>
            </a:r>
            <a:r>
              <a:rPr lang="et-EE" sz="2600" dirty="0" smtClean="0"/>
              <a:t>, including:</a:t>
            </a:r>
          </a:p>
          <a:p>
            <a:pPr marL="450850" indent="-450850">
              <a:spcBef>
                <a:spcPts val="1800"/>
              </a:spcBef>
            </a:pPr>
            <a:r>
              <a:rPr lang="et-EE" sz="2600" dirty="0" smtClean="0"/>
              <a:t>g</a:t>
            </a:r>
            <a:r>
              <a:rPr lang="en-US" sz="2600" dirty="0" err="1" smtClean="0"/>
              <a:t>eneral</a:t>
            </a:r>
            <a:r>
              <a:rPr lang="en-US" sz="2600" dirty="0" smtClean="0"/>
              <a:t> studies</a:t>
            </a:r>
            <a:r>
              <a:rPr lang="et-EE" sz="2600" dirty="0" smtClean="0"/>
              <a:t> - </a:t>
            </a:r>
            <a:r>
              <a:rPr lang="en-US" sz="2600" dirty="0" smtClean="0"/>
              <a:t>24</a:t>
            </a:r>
            <a:r>
              <a:rPr lang="et-EE" sz="2600" dirty="0" smtClean="0"/>
              <a:t> ECTS</a:t>
            </a:r>
            <a:endParaRPr lang="en-US" sz="2600" dirty="0" smtClean="0"/>
          </a:p>
          <a:p>
            <a:pPr marL="450850" indent="-450850">
              <a:spcBef>
                <a:spcPts val="1800"/>
              </a:spcBef>
            </a:pPr>
            <a:r>
              <a:rPr lang="et-EE" sz="2600" dirty="0" smtClean="0"/>
              <a:t>c</a:t>
            </a:r>
            <a:r>
              <a:rPr lang="en-US" sz="2600" dirty="0" smtClean="0"/>
              <a:t>ore studies</a:t>
            </a:r>
            <a:r>
              <a:rPr lang="et-EE" sz="2600" dirty="0" smtClean="0"/>
              <a:t> - </a:t>
            </a:r>
            <a:r>
              <a:rPr lang="en-US" sz="2600" dirty="0" smtClean="0"/>
              <a:t>63</a:t>
            </a:r>
            <a:r>
              <a:rPr lang="et-EE" sz="2600" dirty="0" smtClean="0"/>
              <a:t> ECTS</a:t>
            </a:r>
            <a:endParaRPr lang="en-US" sz="2600" dirty="0" smtClean="0"/>
          </a:p>
          <a:p>
            <a:pPr marL="450850" indent="-450850">
              <a:spcBef>
                <a:spcPts val="1800"/>
              </a:spcBef>
            </a:pPr>
            <a:r>
              <a:rPr lang="et-EE" sz="2600" dirty="0" smtClean="0"/>
              <a:t>s</a:t>
            </a:r>
            <a:r>
              <a:rPr lang="en-US" sz="2600" dirty="0" err="1" smtClean="0"/>
              <a:t>pecial</a:t>
            </a:r>
            <a:r>
              <a:rPr lang="en-US" sz="2600" dirty="0" smtClean="0"/>
              <a:t> studies</a:t>
            </a:r>
            <a:r>
              <a:rPr lang="et-EE" sz="2600" dirty="0" smtClean="0"/>
              <a:t> - </a:t>
            </a:r>
            <a:r>
              <a:rPr lang="en-US" sz="2600" dirty="0" smtClean="0"/>
              <a:t>81</a:t>
            </a:r>
            <a:r>
              <a:rPr lang="et-EE" sz="2600" dirty="0" smtClean="0"/>
              <a:t> ECTS</a:t>
            </a:r>
            <a:endParaRPr lang="en-US" sz="2600" dirty="0" smtClean="0"/>
          </a:p>
          <a:p>
            <a:pPr marL="450850" indent="-450850">
              <a:spcBef>
                <a:spcPts val="1800"/>
              </a:spcBef>
            </a:pPr>
            <a:r>
              <a:rPr lang="et-EE" sz="2600" dirty="0" smtClean="0"/>
              <a:t>f</a:t>
            </a:r>
            <a:r>
              <a:rPr lang="en-US" sz="2600" dirty="0" err="1" smtClean="0"/>
              <a:t>ree</a:t>
            </a:r>
            <a:r>
              <a:rPr lang="en-US" sz="2600" dirty="0" smtClean="0"/>
              <a:t> choice courses</a:t>
            </a:r>
            <a:r>
              <a:rPr lang="et-EE" sz="2600" dirty="0" smtClean="0"/>
              <a:t> - </a:t>
            </a:r>
            <a:r>
              <a:rPr lang="en-US" sz="2600" dirty="0" smtClean="0"/>
              <a:t>6</a:t>
            </a:r>
            <a:r>
              <a:rPr lang="et-EE" sz="2600" dirty="0" smtClean="0"/>
              <a:t> ECTS</a:t>
            </a:r>
            <a:endParaRPr lang="en-US" sz="2600" dirty="0" smtClean="0"/>
          </a:p>
          <a:p>
            <a:pPr marL="450850" indent="-450850">
              <a:spcBef>
                <a:spcPts val="1800"/>
              </a:spcBef>
            </a:pPr>
            <a:r>
              <a:rPr lang="et-EE" sz="2600" dirty="0" smtClean="0"/>
              <a:t>g</a:t>
            </a:r>
            <a:r>
              <a:rPr lang="en-US" sz="2600" dirty="0" err="1" smtClean="0"/>
              <a:t>raduation</a:t>
            </a:r>
            <a:r>
              <a:rPr lang="en-US" sz="2600" dirty="0" smtClean="0"/>
              <a:t> thesis</a:t>
            </a:r>
            <a:r>
              <a:rPr lang="et-EE" sz="2600" dirty="0" smtClean="0"/>
              <a:t> - </a:t>
            </a:r>
            <a:r>
              <a:rPr lang="en-US" sz="2600" dirty="0" smtClean="0"/>
              <a:t>6</a:t>
            </a:r>
            <a:r>
              <a:rPr lang="et-EE" sz="2600" dirty="0" smtClean="0"/>
              <a:t> ECTS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t-EE" sz="2600" dirty="0" smtClean="0"/>
              <a:t>Link to courses’ list – </a:t>
            </a:r>
            <a:r>
              <a:rPr lang="et-EE" sz="2600" b="1" dirty="0" smtClean="0">
                <a:solidFill>
                  <a:srgbClr val="0070C0"/>
                </a:solidFill>
                <a:hlinkClick r:id="rId3"/>
              </a:rPr>
              <a:t>http://tinyurl.com/ivsb17</a:t>
            </a:r>
            <a:r>
              <a:rPr lang="et-EE" sz="2600" b="1" dirty="0" smtClean="0">
                <a:solidFill>
                  <a:srgbClr val="0070C0"/>
                </a:solidFill>
              </a:rPr>
              <a:t> </a:t>
            </a:r>
            <a:r>
              <a:rPr lang="et-EE" sz="2600" dirty="0" smtClean="0"/>
              <a:t>(one typo, instead of first core studeies must be general studies)</a:t>
            </a:r>
            <a:endParaRPr lang="en-US" sz="2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1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483768" y="116632"/>
            <a:ext cx="6660232" cy="576064"/>
          </a:xfrm>
        </p:spPr>
        <p:txBody>
          <a:bodyPr>
            <a:normAutofit fontScale="90000"/>
          </a:bodyPr>
          <a:lstStyle/>
          <a:p>
            <a:pPr algn="l"/>
            <a:r>
              <a:rPr lang="et-EE" sz="3600" b="1" dirty="0" smtClean="0">
                <a:solidFill>
                  <a:srgbClr val="C00000"/>
                </a:solidFill>
              </a:rPr>
              <a:t>Valdo Praust, </a:t>
            </a:r>
            <a:r>
              <a:rPr lang="et-EE" sz="3600" b="1" dirty="0" smtClean="0">
                <a:solidFill>
                  <a:srgbClr val="C00000"/>
                </a:solidFill>
              </a:rPr>
              <a:t>IVSB </a:t>
            </a:r>
            <a:r>
              <a:rPr lang="et-EE" sz="3600" b="1" dirty="0" err="1" smtClean="0">
                <a:solidFill>
                  <a:srgbClr val="C00000"/>
                </a:solidFill>
              </a:rPr>
              <a:t>program</a:t>
            </a:r>
            <a:r>
              <a:rPr lang="et-EE" sz="3600" b="1" dirty="0" smtClean="0">
                <a:solidFill>
                  <a:srgbClr val="C00000"/>
                </a:solidFill>
              </a:rPr>
              <a:t> </a:t>
            </a:r>
            <a:r>
              <a:rPr lang="et-EE" sz="3600" b="1" dirty="0" err="1" smtClean="0">
                <a:solidFill>
                  <a:srgbClr val="C00000"/>
                </a:solidFill>
              </a:rPr>
              <a:t>manager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47056" y="764704"/>
            <a:ext cx="8496944" cy="6840760"/>
          </a:xfrm>
        </p:spPr>
        <p:txBody>
          <a:bodyPr>
            <a:noAutofit/>
          </a:bodyPr>
          <a:lstStyle/>
          <a:p>
            <a:pPr marL="2868613" indent="-266700">
              <a:spcBef>
                <a:spcPts val="1200"/>
              </a:spcBef>
              <a:defRPr/>
            </a:pPr>
            <a:r>
              <a:rPr lang="et-EE" sz="2400" b="1" dirty="0" err="1" smtClean="0">
                <a:solidFill>
                  <a:srgbClr val="0070C0"/>
                </a:solidFill>
                <a:hlinkClick r:id="rId3"/>
              </a:rPr>
              <a:t>valdo.praust@taltech.ee</a:t>
            </a:r>
            <a:r>
              <a:rPr lang="et-EE" sz="2400" b="1" dirty="0" smtClean="0">
                <a:solidFill>
                  <a:srgbClr val="0070C0"/>
                </a:solidFill>
              </a:rPr>
              <a:t>  </a:t>
            </a:r>
            <a:r>
              <a:rPr lang="et-EE" sz="2400" b="1" dirty="0" err="1" smtClean="0">
                <a:solidFill>
                  <a:srgbClr val="0070C0"/>
                </a:solidFill>
                <a:hlinkClick r:id="rId4"/>
              </a:rPr>
              <a:t>valdo@itcollege.ee</a:t>
            </a:r>
            <a:r>
              <a:rPr lang="et-EE" sz="2400" b="1" dirty="0" smtClean="0">
                <a:solidFill>
                  <a:srgbClr val="0070C0"/>
                </a:solidFill>
              </a:rPr>
              <a:t> </a:t>
            </a:r>
            <a:endParaRPr lang="et-EE" sz="2400" b="1" dirty="0" smtClean="0">
              <a:solidFill>
                <a:srgbClr val="0070C0"/>
              </a:solidFill>
            </a:endParaRPr>
          </a:p>
          <a:p>
            <a:pPr marL="2868613" indent="-266700">
              <a:spcBef>
                <a:spcPts val="1200"/>
              </a:spcBef>
              <a:defRPr/>
            </a:pPr>
            <a:r>
              <a:rPr lang="et-EE" sz="2400" b="1" dirty="0" smtClean="0">
                <a:solidFill>
                  <a:srgbClr val="0070C0"/>
                </a:solidFill>
              </a:rPr>
              <a:t>+372 514 3262</a:t>
            </a:r>
          </a:p>
          <a:p>
            <a:pPr marL="2868613" indent="-266700">
              <a:spcBef>
                <a:spcPts val="1200"/>
              </a:spcBef>
              <a:defRPr/>
            </a:pPr>
            <a:r>
              <a:rPr lang="et-EE" sz="2400" b="1" dirty="0" smtClean="0">
                <a:solidFill>
                  <a:srgbClr val="0070C0"/>
                </a:solidFill>
              </a:rPr>
              <a:t>In Skype – available by previous demand</a:t>
            </a:r>
          </a:p>
          <a:p>
            <a:pPr marL="358775" indent="-358775">
              <a:spcBef>
                <a:spcPts val="1200"/>
              </a:spcBef>
              <a:defRPr/>
            </a:pPr>
            <a:r>
              <a:rPr lang="et-EE" sz="2400" b="1" dirty="0" smtClean="0">
                <a:solidFill>
                  <a:srgbClr val="0070C0"/>
                </a:solidFill>
              </a:rPr>
              <a:t>Experience in the field of IT – </a:t>
            </a:r>
            <a:r>
              <a:rPr lang="et-EE" sz="2400" b="1" dirty="0" smtClean="0">
                <a:solidFill>
                  <a:srgbClr val="0070C0"/>
                </a:solidFill>
              </a:rPr>
              <a:t>36 </a:t>
            </a:r>
            <a:r>
              <a:rPr lang="et-EE" sz="2400" b="1" dirty="0" smtClean="0">
                <a:solidFill>
                  <a:srgbClr val="0070C0"/>
                </a:solidFill>
              </a:rPr>
              <a:t>years</a:t>
            </a:r>
          </a:p>
          <a:p>
            <a:pPr>
              <a:spcBef>
                <a:spcPts val="1200"/>
              </a:spcBef>
              <a:defRPr/>
            </a:pPr>
            <a:r>
              <a:rPr lang="et-EE" sz="2400" b="1" dirty="0" smtClean="0">
                <a:solidFill>
                  <a:srgbClr val="0070C0"/>
                </a:solidFill>
              </a:rPr>
              <a:t>Experience in the field of data security (cyber security) – </a:t>
            </a:r>
            <a:r>
              <a:rPr lang="et-EE" sz="2400" b="1" dirty="0" smtClean="0">
                <a:solidFill>
                  <a:srgbClr val="0070C0"/>
                </a:solidFill>
              </a:rPr>
              <a:t>28 </a:t>
            </a:r>
            <a:r>
              <a:rPr lang="et-EE" sz="2400" b="1" dirty="0" smtClean="0">
                <a:solidFill>
                  <a:srgbClr val="0070C0"/>
                </a:solidFill>
              </a:rPr>
              <a:t>years </a:t>
            </a:r>
            <a:r>
              <a:rPr lang="et-EE" sz="2400" dirty="0" smtClean="0"/>
              <a:t>(since restoring Estonian independence 1991)</a:t>
            </a:r>
          </a:p>
          <a:p>
            <a:pPr>
              <a:spcBef>
                <a:spcPts val="1200"/>
              </a:spcBef>
              <a:defRPr/>
            </a:pPr>
            <a:r>
              <a:rPr lang="et-EE" sz="2400" b="1" dirty="0" smtClean="0">
                <a:solidFill>
                  <a:srgbClr val="0070C0"/>
                </a:solidFill>
              </a:rPr>
              <a:t>During last </a:t>
            </a:r>
            <a:r>
              <a:rPr lang="et-EE" sz="2400" b="1" dirty="0" smtClean="0">
                <a:solidFill>
                  <a:srgbClr val="0070C0"/>
                </a:solidFill>
              </a:rPr>
              <a:t>28 </a:t>
            </a:r>
            <a:r>
              <a:rPr lang="et-EE" sz="2400" b="1" dirty="0" smtClean="0">
                <a:solidFill>
                  <a:srgbClr val="0070C0"/>
                </a:solidFill>
              </a:rPr>
              <a:t>years I have involved in a bulk of Estonian national security-related IT projects </a:t>
            </a:r>
            <a:r>
              <a:rPr lang="et-EE" sz="2400" dirty="0" smtClean="0"/>
              <a:t>– Estonian ID card, Estonian digital signature project, Estonian national data security standard ISKE etc</a:t>
            </a:r>
          </a:p>
          <a:p>
            <a:pPr>
              <a:spcBef>
                <a:spcPts val="1200"/>
              </a:spcBef>
              <a:defRPr/>
            </a:pPr>
            <a:r>
              <a:rPr lang="et-EE" sz="2400" b="1" dirty="0" smtClean="0">
                <a:solidFill>
                  <a:srgbClr val="0070C0"/>
                </a:solidFill>
              </a:rPr>
              <a:t>Contemporarly  I spend physically a lot of time 100 km’s from Tallinn </a:t>
            </a:r>
            <a:r>
              <a:rPr lang="et-EE" sz="2400" dirty="0" smtClean="0"/>
              <a:t>(developing Estonian Bicycle Museum). </a:t>
            </a:r>
            <a:r>
              <a:rPr lang="et-EE" sz="2400" b="1" dirty="0" smtClean="0">
                <a:solidFill>
                  <a:srgbClr val="0070C0"/>
                </a:solidFill>
              </a:rPr>
              <a:t>In Tallinn and in TTU campus  I am physically available usually 2-3 days in week</a:t>
            </a:r>
            <a:endParaRPr lang="et-EE" sz="26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0"/>
            <a:ext cx="1872208" cy="25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7731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20342</TotalTime>
  <Words>850</Words>
  <Application>Microsoft Office PowerPoint</Application>
  <PresentationFormat>On-screen Show (4:3)</PresentationFormat>
  <Paragraphs>71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Introduction to Cyber Security Engineering bachelor’s program IVSB</vt:lpstr>
      <vt:lpstr>Essence of cyber security (comupter secutity, data security)</vt:lpstr>
      <vt:lpstr>Classical model of cyber security (information security)</vt:lpstr>
      <vt:lpstr>From cyber security to Cyber Security Engineering</vt:lpstr>
      <vt:lpstr>IVSB bachelor’s program – main principles, I</vt:lpstr>
      <vt:lpstr>IVSB bachelor’s program – main principles, II</vt:lpstr>
      <vt:lpstr>IVSB bachelor’s program – learning outcomes</vt:lpstr>
      <vt:lpstr>IVSB bachelor’s program – duration and amount</vt:lpstr>
      <vt:lpstr>Valdo Praust, IVSB program manager</vt:lpstr>
      <vt:lpstr>Questions?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Andmeturve ja krüptoloogia, loeng 1</dc:title>
  <dc:creator>Valdo</dc:creator>
  <cp:lastModifiedBy>Valdo</cp:lastModifiedBy>
  <cp:revision>430</cp:revision>
  <dcterms:created xsi:type="dcterms:W3CDTF">2016-08-30T18:22:58Z</dcterms:created>
  <dcterms:modified xsi:type="dcterms:W3CDTF">2019-08-28T11:41:03Z</dcterms:modified>
</cp:coreProperties>
</file>